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sldIdLst>
    <p:sldId id="358" r:id="rId2"/>
    <p:sldId id="345" r:id="rId3"/>
    <p:sldId id="326" r:id="rId4"/>
    <p:sldId id="327" r:id="rId5"/>
    <p:sldId id="328" r:id="rId6"/>
    <p:sldId id="329" r:id="rId7"/>
    <p:sldId id="330" r:id="rId8"/>
    <p:sldId id="331"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54" r:id="rId22"/>
    <p:sldId id="346" r:id="rId23"/>
    <p:sldId id="359" r:id="rId24"/>
    <p:sldId id="361" r:id="rId25"/>
    <p:sldId id="360" r:id="rId26"/>
    <p:sldId id="372" r:id="rId27"/>
    <p:sldId id="396" r:id="rId28"/>
    <p:sldId id="325" r:id="rId29"/>
    <p:sldId id="394" r:id="rId30"/>
    <p:sldId id="3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42C"/>
    <a:srgbClr val="DD7022"/>
    <a:srgbClr val="F2B022"/>
    <a:srgbClr val="347365"/>
    <a:srgbClr val="3674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3"/>
    <p:restoredTop sz="83314" autoAdjust="0"/>
  </p:normalViewPr>
  <p:slideViewPr>
    <p:cSldViewPr snapToGrid="0" snapToObjects="1">
      <p:cViewPr varScale="1">
        <p:scale>
          <a:sx n="117" d="100"/>
          <a:sy n="117" d="100"/>
        </p:scale>
        <p:origin x="1522" y="8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9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C682F-0754-4894-87AD-4CEF51217EFB}"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6A5BF-E293-4E14-A48C-F589B4B3691C}" type="slidenum">
              <a:rPr lang="en-US" smtClean="0"/>
              <a:t>‹#›</a:t>
            </a:fld>
            <a:endParaRPr lang="en-US"/>
          </a:p>
        </p:txBody>
      </p:sp>
    </p:spTree>
    <p:extLst>
      <p:ext uri="{BB962C8B-B14F-4D97-AF65-F5344CB8AC3E}">
        <p14:creationId xmlns:p14="http://schemas.microsoft.com/office/powerpoint/2010/main" val="29058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F3EF-631D-4EEB-96ED-1AD88DF77D16}" type="slidenum">
              <a:rPr lang="en-US" smtClean="0"/>
              <a:pPr/>
              <a:t>3</a:t>
            </a:fld>
            <a:endParaRPr lang="en-US" dirty="0"/>
          </a:p>
        </p:txBody>
      </p:sp>
    </p:spTree>
    <p:extLst>
      <p:ext uri="{BB962C8B-B14F-4D97-AF65-F5344CB8AC3E}">
        <p14:creationId xmlns:p14="http://schemas.microsoft.com/office/powerpoint/2010/main" val="2944680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F3EF-631D-4EEB-96ED-1AD88DF77D16}" type="slidenum">
              <a:rPr lang="en-US" smtClean="0"/>
              <a:pPr/>
              <a:t>16</a:t>
            </a:fld>
            <a:endParaRPr lang="en-US" dirty="0"/>
          </a:p>
        </p:txBody>
      </p:sp>
    </p:spTree>
    <p:extLst>
      <p:ext uri="{BB962C8B-B14F-4D97-AF65-F5344CB8AC3E}">
        <p14:creationId xmlns:p14="http://schemas.microsoft.com/office/powerpoint/2010/main" val="129165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1571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4404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Why pre-app?  Short review.  </a:t>
            </a:r>
          </a:p>
          <a:p>
            <a:endParaRPr lang="en-US" dirty="0"/>
          </a:p>
        </p:txBody>
      </p:sp>
      <p:sp>
        <p:nvSpPr>
          <p:cNvPr id="4" name="Slide Number Placeholder 3"/>
          <p:cNvSpPr>
            <a:spLocks noGrp="1"/>
          </p:cNvSpPr>
          <p:nvPr>
            <p:ph type="sldNum" sz="quarter" idx="10"/>
          </p:nvPr>
        </p:nvSpPr>
        <p:spPr/>
        <p:txBody>
          <a:bodyPr/>
          <a:lstStyle/>
          <a:p>
            <a:fld id="{81119041-EF85-486A-8FC9-F541D784857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1151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FB3D0-0CA6-40B0-A799-DAF8C7F7719A}" type="slidenum">
              <a:rPr lang="en-US" smtClean="0"/>
              <a:t>25</a:t>
            </a:fld>
            <a:endParaRPr lang="en-US"/>
          </a:p>
        </p:txBody>
      </p:sp>
    </p:spTree>
    <p:extLst>
      <p:ext uri="{BB962C8B-B14F-4D97-AF65-F5344CB8AC3E}">
        <p14:creationId xmlns:p14="http://schemas.microsoft.com/office/powerpoint/2010/main" val="248214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Arial" panose="020B0604020202020204" pitchFamily="34" charset="0"/>
                <a:cs typeface="Arial" panose="020B0604020202020204" pitchFamily="34" charset="0"/>
              </a:rPr>
              <a:t>Slide No.:		</a:t>
            </a:r>
            <a:fld id="{A0C3D55E-6CA7-497E-BDE9-451FF2573A6D}" type="slidenum">
              <a:rPr lang="en-US" sz="1300" b="1">
                <a:latin typeface="Arial" panose="020B0604020202020204" pitchFamily="34" charset="0"/>
                <a:cs typeface="Arial" panose="020B0604020202020204" pitchFamily="34" charset="0"/>
              </a:rPr>
              <a:pPr/>
              <a:t>28</a:t>
            </a:fld>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Identification:	</a:t>
            </a:r>
            <a:r>
              <a:rPr lang="en-US" sz="1300" dirty="0">
                <a:latin typeface="Arial" panose="020B0604020202020204" pitchFamily="34" charset="0"/>
                <a:cs typeface="Arial" panose="020B0604020202020204" pitchFamily="34" charset="0"/>
              </a:rPr>
              <a:t>First Deployment: UAMPS CFPP</a:t>
            </a:r>
          </a:p>
          <a:p>
            <a:pPr>
              <a:defRPr/>
            </a:pPr>
            <a:r>
              <a:rPr lang="en-US" sz="1300" b="1" dirty="0">
                <a:latin typeface="Arial" panose="020B0604020202020204" pitchFamily="34" charset="0"/>
                <a:cs typeface="Arial" panose="020B0604020202020204" pitchFamily="34" charset="0"/>
              </a:rPr>
              <a:t>Text:		</a:t>
            </a:r>
            <a:r>
              <a:rPr lang="en-US" sz="1300" dirty="0"/>
              <a:t>The first Customer, Status</a:t>
            </a:r>
            <a:endParaRPr lang="en-US" dirty="0" smtClean="0">
              <a:effectLst/>
            </a:endParaRPr>
          </a:p>
          <a:p>
            <a:pPr>
              <a:defRPr/>
            </a:pPr>
            <a:r>
              <a:rPr lang="en-US" sz="1300" b="1" dirty="0">
                <a:latin typeface="Arial" panose="020B0604020202020204" pitchFamily="34" charset="0"/>
                <a:cs typeface="Arial" panose="020B0604020202020204" pitchFamily="34" charset="0"/>
              </a:rPr>
              <a:t>Graphic Concept:	</a:t>
            </a:r>
            <a:r>
              <a:rPr lang="en-US" sz="1300" dirty="0"/>
              <a:t>Pictures, Timeline</a:t>
            </a:r>
            <a:endParaRPr lang="en-US" dirty="0" smtClean="0">
              <a:effectLst/>
            </a:endParaRPr>
          </a:p>
          <a:p>
            <a:pPr>
              <a:defRPr/>
            </a:pPr>
            <a:r>
              <a:rPr lang="en-US" sz="1300" b="1" dirty="0">
                <a:latin typeface="Arial" panose="020B0604020202020204" pitchFamily="34" charset="0"/>
                <a:cs typeface="Arial" panose="020B0604020202020204" pitchFamily="34" charset="0"/>
              </a:rPr>
              <a:t>Comment:		</a:t>
            </a:r>
            <a:r>
              <a:rPr lang="en-US" sz="1300" dirty="0"/>
              <a:t>Verify and Update text and graphics as appropriate</a:t>
            </a:r>
          </a:p>
          <a:p>
            <a:pPr lvl="0"/>
            <a:r>
              <a:rPr lang="en-US" sz="1300" b="1" dirty="0">
                <a:latin typeface="Arial" panose="020B0604020202020204" pitchFamily="34" charset="0"/>
                <a:cs typeface="Arial" panose="020B0604020202020204" pitchFamily="34" charset="0"/>
              </a:rPr>
              <a:t>Responsible:		</a:t>
            </a:r>
          </a:p>
          <a:p>
            <a:r>
              <a:rPr lang="en-US" sz="1300" b="1" dirty="0">
                <a:latin typeface="Arial" panose="020B0604020202020204" pitchFamily="34" charset="0"/>
                <a:cs typeface="Arial" panose="020B0604020202020204" pitchFamily="34" charset="0"/>
              </a:rPr>
              <a:t>New Data:</a:t>
            </a:r>
          </a:p>
          <a:p>
            <a:r>
              <a:rPr lang="en-US" sz="1300" b="1" dirty="0">
                <a:latin typeface="Arial" panose="020B0604020202020204" pitchFamily="34" charset="0"/>
                <a:cs typeface="Arial" panose="020B0604020202020204" pitchFamily="34" charset="0"/>
              </a:rPr>
              <a:t>New Data Source:</a:t>
            </a:r>
          </a:p>
          <a:p>
            <a:endParaRPr lang="en-US" sz="1300" b="1" dirty="0">
              <a:latin typeface="Arial" panose="020B0604020202020204" pitchFamily="34" charset="0"/>
              <a:cs typeface="Arial" panose="020B0604020202020204" pitchFamily="34" charset="0"/>
            </a:endParaRPr>
          </a:p>
          <a:p>
            <a:r>
              <a:rPr lang="en-US" sz="1300" b="1" u="sng" dirty="0">
                <a:latin typeface="Arial" panose="020B0604020202020204" pitchFamily="34" charset="0"/>
                <a:cs typeface="Arial" panose="020B0604020202020204" pitchFamily="34" charset="0"/>
              </a:rPr>
              <a:t>Slide Notes</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	</a:t>
            </a:r>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A6C3F3EF-631D-4EEB-96ED-1AD88DF77D16}" type="slidenum">
              <a:rPr lang="en-US" smtClean="0"/>
              <a:pPr/>
              <a:t>28</a:t>
            </a:fld>
            <a:endParaRPr lang="en-US" dirty="0"/>
          </a:p>
        </p:txBody>
      </p:sp>
    </p:spTree>
    <p:extLst>
      <p:ext uri="{BB962C8B-B14F-4D97-AF65-F5344CB8AC3E}">
        <p14:creationId xmlns:p14="http://schemas.microsoft.com/office/powerpoint/2010/main" val="57518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C64E5-7826-45F0-8482-F8F075046221}" type="slidenum">
              <a:rPr lang="en-US" smtClean="0"/>
              <a:t>29</a:t>
            </a:fld>
            <a:endParaRPr lang="en-US"/>
          </a:p>
        </p:txBody>
      </p:sp>
    </p:spTree>
    <p:extLst>
      <p:ext uri="{BB962C8B-B14F-4D97-AF65-F5344CB8AC3E}">
        <p14:creationId xmlns:p14="http://schemas.microsoft.com/office/powerpoint/2010/main" val="273892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C64E5-7826-45F0-8482-F8F075046221}" type="slidenum">
              <a:rPr lang="en-US" smtClean="0"/>
              <a:t>30</a:t>
            </a:fld>
            <a:endParaRPr lang="en-US"/>
          </a:p>
        </p:txBody>
      </p:sp>
    </p:spTree>
    <p:extLst>
      <p:ext uri="{BB962C8B-B14F-4D97-AF65-F5344CB8AC3E}">
        <p14:creationId xmlns:p14="http://schemas.microsoft.com/office/powerpoint/2010/main" val="223863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4789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represent the basic major components of a pressurized water reactor, and most of these components can be found in the </a:t>
            </a:r>
            <a:r>
              <a:rPr lang="en-US" baseline="0" dirty="0" err="1" smtClean="0"/>
              <a:t>NuScale</a:t>
            </a:r>
            <a:r>
              <a:rPr lang="en-US" baseline="0" dirty="0" smtClean="0"/>
              <a:t> design, but in a significantly different configuration.</a:t>
            </a:r>
          </a:p>
          <a:p>
            <a:endParaRPr lang="en-US" baseline="0" dirty="0" smtClean="0"/>
          </a:p>
          <a:p>
            <a:r>
              <a:rPr lang="en-US" baseline="0" dirty="0" smtClean="0"/>
              <a:t>In the </a:t>
            </a:r>
            <a:r>
              <a:rPr lang="en-US" baseline="0" dirty="0" err="1" smtClean="0"/>
              <a:t>NuScale</a:t>
            </a:r>
            <a:r>
              <a:rPr lang="en-US" baseline="0" dirty="0" smtClean="0"/>
              <a:t> Power Module, the steam generators and pressurizer have been designed internal to the Reactor Pressure Vessel. </a:t>
            </a:r>
            <a:r>
              <a:rPr lang="en-US" b="1" baseline="0" dirty="0" smtClean="0"/>
              <a:t>CLICK</a:t>
            </a:r>
            <a:endParaRPr lang="en-US" baseline="0" dirty="0" smtClean="0"/>
          </a:p>
          <a:p>
            <a:endParaRPr lang="en-US" baseline="0" dirty="0" smtClean="0"/>
          </a:p>
          <a:p>
            <a:r>
              <a:rPr lang="en-US" baseline="0" dirty="0" smtClean="0"/>
              <a:t>This eliminates the need for Reactor Coolant Pumps, reactor coolant loops, and their associated RPV connections. </a:t>
            </a:r>
            <a:r>
              <a:rPr lang="en-US" b="1"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122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reactor core, steam</a:t>
            </a:r>
            <a:r>
              <a:rPr lang="en-US" baseline="0" dirty="0" smtClean="0"/>
              <a:t> generators, and pressurizer all internal to the reactor pressure vessel, and without reactor coolant pumps and loops,</a:t>
            </a:r>
          </a:p>
          <a:p>
            <a:r>
              <a:rPr lang="en-US" baseline="0" dirty="0" smtClean="0"/>
              <a:t>a much smaller containment is needed.</a:t>
            </a:r>
          </a:p>
          <a:p>
            <a:endParaRPr lang="en-US" baseline="0" dirty="0" smtClean="0"/>
          </a:p>
          <a:p>
            <a:r>
              <a:rPr lang="en-US" b="1" baseline="0" dirty="0" smtClean="0"/>
              <a:t>(CLICK) </a:t>
            </a:r>
            <a:r>
              <a:rPr lang="en-US" baseline="0" dirty="0" smtClean="0"/>
              <a:t>This is the general construction of the </a:t>
            </a:r>
            <a:r>
              <a:rPr lang="en-US" baseline="0" dirty="0" err="1" smtClean="0"/>
              <a:t>NuScale</a:t>
            </a:r>
            <a:r>
              <a:rPr lang="en-US" baseline="0" dirty="0" smtClean="0"/>
              <a:t> Power Module.</a:t>
            </a:r>
          </a:p>
          <a:p>
            <a:endParaRPr lang="en-US" baseline="0" dirty="0" smtClean="0"/>
          </a:p>
          <a:p>
            <a:r>
              <a:rPr lang="en-US" baseline="0" dirty="0" smtClean="0"/>
              <a:t>The RPV is flooded all of the way into the pressurizer area during normal operation, and the control rods are withdrawn from the reactor core.</a:t>
            </a:r>
            <a:endParaRPr lang="en-US" dirty="0" smtClean="0"/>
          </a:p>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1830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F3EF-631D-4EEB-96ED-1AD88DF77D16}" type="slidenum">
              <a:rPr lang="en-US" smtClean="0"/>
              <a:pPr/>
              <a:t>7</a:t>
            </a:fld>
            <a:endParaRPr lang="en-US" dirty="0"/>
          </a:p>
        </p:txBody>
      </p:sp>
    </p:spTree>
    <p:extLst>
      <p:ext uri="{BB962C8B-B14F-4D97-AF65-F5344CB8AC3E}">
        <p14:creationId xmlns:p14="http://schemas.microsoft.com/office/powerpoint/2010/main" val="250173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20BDB-5C67-4629-8BF0-12180FA004A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0016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9D1A4-08C0-4A21-AE0B-74DD304EB910}" type="slidenum">
              <a:rPr lang="en-US" smtClean="0"/>
              <a:t>13</a:t>
            </a:fld>
            <a:endParaRPr lang="en-US" dirty="0"/>
          </a:p>
        </p:txBody>
      </p:sp>
    </p:spTree>
    <p:extLst>
      <p:ext uri="{BB962C8B-B14F-4D97-AF65-F5344CB8AC3E}">
        <p14:creationId xmlns:p14="http://schemas.microsoft.com/office/powerpoint/2010/main" val="156925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endParaRPr lang="en-US" dirty="0" smtClean="0"/>
          </a:p>
        </p:txBody>
      </p:sp>
      <p:sp>
        <p:nvSpPr>
          <p:cNvPr id="4" name="Slide Number Placeholder 3"/>
          <p:cNvSpPr>
            <a:spLocks noGrp="1"/>
          </p:cNvSpPr>
          <p:nvPr>
            <p:ph type="sldNum" sz="quarter" idx="5"/>
          </p:nvPr>
        </p:nvSpPr>
        <p:spPr/>
        <p:txBody>
          <a:bodyPr/>
          <a:lstStyle/>
          <a:p>
            <a:fld id="{0298D695-9802-4450-AA16-6CA0A780DF62}"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7680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39D1A4-08C0-4A21-AE0B-74DD304EB91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04056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nuscalepower.com/" TargetMode="External"/><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6377381"/>
            <a:ext cx="9144000" cy="430887"/>
          </a:xfrm>
          <a:prstGeom prst="rect">
            <a:avLst/>
          </a:prstGeom>
          <a:noFill/>
        </p:spPr>
        <p:txBody>
          <a:bodyPr wrap="square" rtlCol="0">
            <a:spAutoFit/>
          </a:bodyPr>
          <a:lstStyle/>
          <a:p>
            <a:pPr algn="ctr">
              <a:lnSpc>
                <a:spcPct val="100000"/>
              </a:lnSpc>
            </a:pPr>
            <a:r>
              <a:rPr lang="en-US" sz="1100" b="1" baseline="0" dirty="0" err="1" smtClean="0">
                <a:solidFill>
                  <a:schemeClr val="bg1"/>
                </a:solidFill>
                <a:latin typeface="Arial"/>
                <a:cs typeface="Arial"/>
              </a:rPr>
              <a:t>NuScale</a:t>
            </a:r>
            <a:r>
              <a:rPr lang="en-US" sz="1100" b="1" baseline="0" dirty="0" smtClean="0">
                <a:solidFill>
                  <a:schemeClr val="bg1"/>
                </a:solidFill>
                <a:latin typeface="Arial"/>
                <a:cs typeface="Arial"/>
              </a:rPr>
              <a:t> Nonproprietary</a:t>
            </a:r>
          </a:p>
          <a:p>
            <a:pPr algn="ctr">
              <a:lnSpc>
                <a:spcPct val="100000"/>
              </a:lnSpc>
            </a:pPr>
            <a:r>
              <a:rPr lang="en-US" sz="1100" b="1" baseline="0" dirty="0" smtClean="0">
                <a:solidFill>
                  <a:schemeClr val="bg1"/>
                </a:solidFill>
                <a:latin typeface="Arial"/>
                <a:cs typeface="Arial"/>
              </a:rPr>
              <a:t>Copyright © 2017 </a:t>
            </a:r>
            <a:r>
              <a:rPr lang="en-US" sz="1100" b="1" baseline="0" dirty="0" err="1" smtClean="0">
                <a:solidFill>
                  <a:schemeClr val="bg1"/>
                </a:solidFill>
                <a:latin typeface="Arial"/>
                <a:cs typeface="Arial"/>
              </a:rPr>
              <a:t>NuScale</a:t>
            </a:r>
            <a:r>
              <a:rPr lang="en-US" sz="1100" b="1" baseline="0" dirty="0" smtClean="0">
                <a:solidFill>
                  <a:schemeClr val="bg1"/>
                </a:solidFill>
                <a:latin typeface="Arial"/>
                <a:cs typeface="Arial"/>
              </a:rPr>
              <a:t> Power, LLC</a:t>
            </a:r>
            <a:endParaRPr lang="en-US" sz="1100" b="1" dirty="0">
              <a:solidFill>
                <a:schemeClr val="bg1"/>
              </a:solidFill>
              <a:latin typeface="Arial"/>
              <a:cs typeface="Arial"/>
            </a:endParaRPr>
          </a:p>
        </p:txBody>
      </p:sp>
      <p:sp>
        <p:nvSpPr>
          <p:cNvPr id="16" name="Text Placeholder 15"/>
          <p:cNvSpPr>
            <a:spLocks noGrp="1"/>
          </p:cNvSpPr>
          <p:nvPr>
            <p:ph type="body" sz="quarter" idx="10" hasCustomPrompt="1"/>
          </p:nvPr>
        </p:nvSpPr>
        <p:spPr>
          <a:xfrm>
            <a:off x="723386" y="2675090"/>
            <a:ext cx="4412140" cy="1105195"/>
          </a:xfrm>
          <a:prstGeom prst="rect">
            <a:avLst/>
          </a:prstGeom>
        </p:spPr>
        <p:txBody>
          <a:bodyPr/>
          <a:lstStyle>
            <a:lvl1pPr marL="0" indent="0">
              <a:lnSpc>
                <a:spcPts val="3500"/>
              </a:lnSpc>
              <a:spcBef>
                <a:spcPts val="1200"/>
              </a:spcBef>
              <a:buNone/>
              <a:defRPr sz="3600" baseline="0">
                <a:solidFill>
                  <a:srgbClr val="E6842C"/>
                </a:solidFill>
                <a:latin typeface="Arial" charset="0"/>
                <a:ea typeface="Arial" charset="0"/>
                <a:cs typeface="Arial" charset="0"/>
              </a:defRPr>
            </a:lvl1pPr>
          </a:lstStyle>
          <a:p>
            <a:pPr lvl="0"/>
            <a:r>
              <a:rPr lang="en-US" dirty="0" err="1" smtClean="0"/>
              <a:t>NuScale</a:t>
            </a:r>
            <a:r>
              <a:rPr lang="en-US" dirty="0" smtClean="0"/>
              <a:t> Power Presentation Title</a:t>
            </a:r>
            <a:endParaRPr lang="en-US" dirty="0"/>
          </a:p>
        </p:txBody>
      </p:sp>
      <p:sp>
        <p:nvSpPr>
          <p:cNvPr id="18" name="Text Placeholder 17"/>
          <p:cNvSpPr>
            <a:spLocks noGrp="1"/>
          </p:cNvSpPr>
          <p:nvPr>
            <p:ph type="body" sz="quarter" idx="11" hasCustomPrompt="1"/>
          </p:nvPr>
        </p:nvSpPr>
        <p:spPr>
          <a:xfrm>
            <a:off x="723387" y="2345555"/>
            <a:ext cx="4146550" cy="329535"/>
          </a:xfrm>
          <a:prstGeom prst="rect">
            <a:avLst/>
          </a:prstGeom>
        </p:spPr>
        <p:txBody>
          <a:bodyPr/>
          <a:lstStyle>
            <a:lvl1pPr marL="0" indent="0">
              <a:buNone/>
              <a:defRPr sz="1800">
                <a:solidFill>
                  <a:schemeClr val="bg1"/>
                </a:solidFill>
                <a:latin typeface="Arial" charset="0"/>
                <a:ea typeface="Arial" charset="0"/>
                <a:cs typeface="Arial" charset="0"/>
              </a:defRPr>
            </a:lvl1pPr>
          </a:lstStyle>
          <a:p>
            <a:pPr lvl="0"/>
            <a:r>
              <a:rPr lang="en-US" dirty="0" smtClean="0"/>
              <a:t>Presentation Date</a:t>
            </a:r>
            <a:endParaRPr lang="en-US" dirty="0"/>
          </a:p>
        </p:txBody>
      </p:sp>
      <p:sp>
        <p:nvSpPr>
          <p:cNvPr id="19" name="Text Placeholder 17"/>
          <p:cNvSpPr>
            <a:spLocks noGrp="1"/>
          </p:cNvSpPr>
          <p:nvPr>
            <p:ph type="body" sz="quarter" idx="12" hasCustomPrompt="1"/>
          </p:nvPr>
        </p:nvSpPr>
        <p:spPr>
          <a:xfrm>
            <a:off x="723387" y="4216440"/>
            <a:ext cx="4146550" cy="329535"/>
          </a:xfrm>
          <a:prstGeom prst="rect">
            <a:avLst/>
          </a:prstGeom>
        </p:spPr>
        <p:txBody>
          <a:bodyPr/>
          <a:lstStyle>
            <a:lvl1pPr marL="0" indent="0">
              <a:buNone/>
              <a:defRPr sz="1800" baseline="0">
                <a:solidFill>
                  <a:schemeClr val="bg1"/>
                </a:solidFill>
                <a:latin typeface="Arial" charset="0"/>
                <a:ea typeface="Arial" charset="0"/>
                <a:cs typeface="Arial" charset="0"/>
              </a:defRPr>
            </a:lvl1pPr>
          </a:lstStyle>
          <a:p>
            <a:pPr lvl="0"/>
            <a:r>
              <a:rPr lang="en-US" dirty="0" smtClean="0"/>
              <a:t>Presenter Name</a:t>
            </a:r>
            <a:endParaRPr lang="en-US" dirty="0"/>
          </a:p>
        </p:txBody>
      </p:sp>
      <p:sp>
        <p:nvSpPr>
          <p:cNvPr id="20" name="Text Placeholder 17"/>
          <p:cNvSpPr>
            <a:spLocks noGrp="1"/>
          </p:cNvSpPr>
          <p:nvPr>
            <p:ph type="body" sz="quarter" idx="13" hasCustomPrompt="1"/>
          </p:nvPr>
        </p:nvSpPr>
        <p:spPr>
          <a:xfrm>
            <a:off x="723387" y="4505637"/>
            <a:ext cx="4146550" cy="329535"/>
          </a:xfrm>
          <a:prstGeom prst="rect">
            <a:avLst/>
          </a:prstGeom>
        </p:spPr>
        <p:txBody>
          <a:bodyPr/>
          <a:lstStyle>
            <a:lvl1pPr marL="0" indent="0">
              <a:buNone/>
              <a:defRPr sz="1200" baseline="0">
                <a:solidFill>
                  <a:schemeClr val="bg1"/>
                </a:solidFill>
                <a:latin typeface="Arial" charset="0"/>
                <a:ea typeface="Arial" charset="0"/>
                <a:cs typeface="Arial" charset="0"/>
              </a:defRPr>
            </a:lvl1pPr>
          </a:lstStyle>
          <a:p>
            <a:pPr lvl="0"/>
            <a:r>
              <a:rPr lang="en-US" dirty="0" smtClean="0"/>
              <a:t>Presenter Title, Company</a:t>
            </a:r>
            <a:endParaRPr lang="en-US" dirty="0"/>
          </a:p>
        </p:txBody>
      </p:sp>
    </p:spTree>
    <p:extLst>
      <p:ext uri="{BB962C8B-B14F-4D97-AF65-F5344CB8AC3E}">
        <p14:creationId xmlns:p14="http://schemas.microsoft.com/office/powerpoint/2010/main" val="104848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 y="6416675"/>
            <a:ext cx="381000" cy="365125"/>
          </a:xfrm>
        </p:spPr>
        <p:txBody>
          <a:bodyPr/>
          <a:lstStyle>
            <a:lvl1pPr>
              <a:defRPr sz="1200"/>
            </a:lvl1pPr>
          </a:lstStyle>
          <a:p>
            <a:fld id="{4091F121-2904-440A-B77E-FBD3D790DDDD}" type="slidenum">
              <a:rPr lang="en-US" smtClean="0"/>
              <a:pPr/>
              <a:t>‹#›</a:t>
            </a:fld>
            <a:endParaRPr lang="en-US" dirty="0"/>
          </a:p>
        </p:txBody>
      </p:sp>
      <p:sp>
        <p:nvSpPr>
          <p:cNvPr id="7" name="Title 1"/>
          <p:cNvSpPr>
            <a:spLocks noGrp="1"/>
          </p:cNvSpPr>
          <p:nvPr>
            <p:ph type="title"/>
          </p:nvPr>
        </p:nvSpPr>
        <p:spPr>
          <a:xfrm>
            <a:off x="0" y="157475"/>
            <a:ext cx="9144000" cy="685800"/>
          </a:xfrm>
          <a:prstGeom prst="rect">
            <a:avLst/>
          </a:prstGeom>
        </p:spPr>
        <p:txBody>
          <a:bodyPr/>
          <a:lstStyle>
            <a:lvl1pPr>
              <a:defRPr sz="4000" b="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76200" y="1063256"/>
            <a:ext cx="8991600" cy="5185144"/>
          </a:xfrm>
          <a:prstGeom prst="rect">
            <a:avLst/>
          </a:prstGeom>
        </p:spPr>
        <p:txBody>
          <a:bodyPr/>
          <a:lstStyle>
            <a:lvl1pPr marL="342900" indent="-342900">
              <a:buFont typeface="Wingdings" pitchFamily="2" charset="2"/>
              <a:buChar char="§"/>
              <a:defRPr sz="2600">
                <a:latin typeface="Arial" pitchFamily="34" charset="0"/>
                <a:cs typeface="Arial" pitchFamily="34" charset="0"/>
              </a:defRPr>
            </a:lvl1pPr>
            <a:lvl2pPr marL="742950" indent="-285750">
              <a:buFont typeface="Wingdings" pitchFamily="2" charset="2"/>
              <a:buChar char="§"/>
              <a:defRPr sz="2200">
                <a:latin typeface="Arial" pitchFamily="34" charset="0"/>
                <a:cs typeface="Arial" pitchFamily="34" charset="0"/>
              </a:defRPr>
            </a:lvl2pPr>
            <a:lvl3pPr marL="1200150" indent="-285750">
              <a:buFont typeface="Wingdings" pitchFamily="2" charset="2"/>
              <a:buChar char="§"/>
              <a:defRPr sz="18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38855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NuScaleLogo_standar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9232" y="5286027"/>
            <a:ext cx="2837609" cy="619478"/>
          </a:xfrm>
          <a:prstGeom prst="rect">
            <a:avLst/>
          </a:prstGeom>
        </p:spPr>
      </p:pic>
      <p:sp>
        <p:nvSpPr>
          <p:cNvPr id="4" name="TextBox 3"/>
          <p:cNvSpPr txBox="1"/>
          <p:nvPr userDrawn="1"/>
        </p:nvSpPr>
        <p:spPr>
          <a:xfrm>
            <a:off x="511879" y="1186384"/>
            <a:ext cx="4000500" cy="5355312"/>
          </a:xfrm>
          <a:prstGeom prst="rect">
            <a:avLst/>
          </a:prstGeom>
          <a:noFill/>
        </p:spPr>
        <p:txBody>
          <a:bodyPr wrap="square" rtlCol="0">
            <a:spAutoFit/>
          </a:bodyPr>
          <a:lstStyle/>
          <a:p>
            <a:pPr fontAlgn="auto">
              <a:spcBef>
                <a:spcPts val="0"/>
              </a:spcBef>
              <a:spcAft>
                <a:spcPts val="0"/>
              </a:spcAft>
              <a:defRPr/>
            </a:pPr>
            <a:r>
              <a:rPr lang="en-US" sz="1200" i="1" dirty="0" smtClean="0">
                <a:solidFill>
                  <a:prstClr val="black"/>
                </a:solidFill>
                <a:latin typeface="+mn-lt"/>
              </a:rPr>
              <a:t>6650 SW Redwood Lane, Suite 210</a:t>
            </a:r>
          </a:p>
          <a:p>
            <a:pPr fontAlgn="auto">
              <a:spcBef>
                <a:spcPts val="0"/>
              </a:spcBef>
              <a:spcAft>
                <a:spcPts val="0"/>
              </a:spcAft>
              <a:defRPr/>
            </a:pPr>
            <a:r>
              <a:rPr lang="en-US" sz="1200" i="1" dirty="0" smtClean="0">
                <a:solidFill>
                  <a:prstClr val="black"/>
                </a:solidFill>
                <a:latin typeface="+mn-lt"/>
              </a:rPr>
              <a:t>Portland, OR 97224</a:t>
            </a:r>
          </a:p>
          <a:p>
            <a:pPr fontAlgn="auto">
              <a:spcBef>
                <a:spcPts val="0"/>
              </a:spcBef>
              <a:spcAft>
                <a:spcPts val="0"/>
              </a:spcAft>
              <a:defRPr/>
            </a:pPr>
            <a:r>
              <a:rPr lang="en-US" sz="1200" i="1" dirty="0" smtClean="0">
                <a:solidFill>
                  <a:prstClr val="black"/>
                </a:solidFill>
                <a:latin typeface="+mn-lt"/>
              </a:rPr>
              <a:t>971.371.1592</a:t>
            </a: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prstClr val="black"/>
                </a:solidFill>
                <a:latin typeface="+mn-lt"/>
              </a:rPr>
              <a:t>1100 NE Circle Blvd., Suite 200</a:t>
            </a:r>
          </a:p>
          <a:p>
            <a:pPr fontAlgn="auto">
              <a:spcBef>
                <a:spcPts val="0"/>
              </a:spcBef>
              <a:spcAft>
                <a:spcPts val="0"/>
              </a:spcAft>
              <a:defRPr/>
            </a:pPr>
            <a:r>
              <a:rPr lang="en-US" sz="1200" i="1" dirty="0" smtClean="0">
                <a:solidFill>
                  <a:prstClr val="black"/>
                </a:solidFill>
                <a:latin typeface="+mn-lt"/>
              </a:rPr>
              <a:t>Corvallis, OR 97330</a:t>
            </a:r>
          </a:p>
          <a:p>
            <a:pPr fontAlgn="auto">
              <a:spcBef>
                <a:spcPts val="0"/>
              </a:spcBef>
              <a:spcAft>
                <a:spcPts val="0"/>
              </a:spcAft>
              <a:defRPr/>
            </a:pPr>
            <a:r>
              <a:rPr lang="en-US" sz="1200" i="1" dirty="0" smtClean="0">
                <a:solidFill>
                  <a:prstClr val="black"/>
                </a:solidFill>
                <a:latin typeface="+mn-lt"/>
              </a:rPr>
              <a:t>541.360.0500</a:t>
            </a: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prstClr val="black"/>
                </a:solidFill>
                <a:latin typeface="+mn-lt"/>
              </a:rPr>
              <a:t>11333 </a:t>
            </a:r>
            <a:r>
              <a:rPr lang="en-US" sz="1200" i="1" dirty="0" err="1" smtClean="0">
                <a:solidFill>
                  <a:prstClr val="black"/>
                </a:solidFill>
                <a:latin typeface="+mn-lt"/>
              </a:rPr>
              <a:t>Woodglen</a:t>
            </a:r>
            <a:r>
              <a:rPr lang="en-US" sz="1200" i="1" dirty="0" smtClean="0">
                <a:solidFill>
                  <a:prstClr val="black"/>
                </a:solidFill>
                <a:latin typeface="+mn-lt"/>
              </a:rPr>
              <a:t> Ave., Suite 205</a:t>
            </a:r>
          </a:p>
          <a:p>
            <a:pPr fontAlgn="auto">
              <a:spcBef>
                <a:spcPts val="0"/>
              </a:spcBef>
              <a:spcAft>
                <a:spcPts val="0"/>
              </a:spcAft>
              <a:defRPr/>
            </a:pPr>
            <a:r>
              <a:rPr lang="en-US" sz="1200" i="1" dirty="0" smtClean="0">
                <a:solidFill>
                  <a:prstClr val="black"/>
                </a:solidFill>
                <a:latin typeface="+mn-lt"/>
              </a:rPr>
              <a:t>Rockville, MD 20852</a:t>
            </a:r>
          </a:p>
          <a:p>
            <a:pPr fontAlgn="auto">
              <a:spcBef>
                <a:spcPts val="0"/>
              </a:spcBef>
              <a:spcAft>
                <a:spcPts val="0"/>
              </a:spcAft>
              <a:defRPr/>
            </a:pPr>
            <a:r>
              <a:rPr lang="en-US" sz="1200" i="1" dirty="0" smtClean="0">
                <a:solidFill>
                  <a:prstClr val="black"/>
                </a:solidFill>
                <a:latin typeface="+mn-lt"/>
              </a:rPr>
              <a:t>301.770.0472</a:t>
            </a: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prstClr val="black"/>
                </a:solidFill>
                <a:latin typeface="+mn-lt"/>
              </a:rPr>
              <a:t>6060 Piedmont Row Drive South, Suite 600</a:t>
            </a:r>
          </a:p>
          <a:p>
            <a:pPr fontAlgn="auto">
              <a:spcBef>
                <a:spcPts val="0"/>
              </a:spcBef>
              <a:spcAft>
                <a:spcPts val="0"/>
              </a:spcAft>
              <a:defRPr/>
            </a:pPr>
            <a:r>
              <a:rPr lang="en-US" sz="1200" i="1" dirty="0" smtClean="0">
                <a:solidFill>
                  <a:prstClr val="black"/>
                </a:solidFill>
                <a:latin typeface="+mn-lt"/>
              </a:rPr>
              <a:t>Charlotte, NC 28287</a:t>
            </a:r>
          </a:p>
          <a:p>
            <a:pPr fontAlgn="auto">
              <a:spcBef>
                <a:spcPts val="0"/>
              </a:spcBef>
              <a:spcAft>
                <a:spcPts val="0"/>
              </a:spcAft>
              <a:defRPr/>
            </a:pPr>
            <a:r>
              <a:rPr lang="en-US" sz="1200" i="1" dirty="0" smtClean="0">
                <a:solidFill>
                  <a:prstClr val="black"/>
                </a:solidFill>
                <a:latin typeface="+mn-lt"/>
              </a:rPr>
              <a:t>980.349.4804</a:t>
            </a: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prstClr val="black"/>
                </a:solidFill>
                <a:latin typeface="+mn-lt"/>
              </a:rPr>
              <a:t>1933 </a:t>
            </a:r>
            <a:r>
              <a:rPr lang="en-US" sz="1200" i="1" dirty="0" err="1" smtClean="0">
                <a:solidFill>
                  <a:prstClr val="black"/>
                </a:solidFill>
                <a:latin typeface="+mn-lt"/>
              </a:rPr>
              <a:t>Jadwin</a:t>
            </a:r>
            <a:r>
              <a:rPr lang="en-US" sz="1200" i="1" dirty="0" smtClean="0">
                <a:solidFill>
                  <a:prstClr val="black"/>
                </a:solidFill>
                <a:latin typeface="+mn-lt"/>
              </a:rPr>
              <a:t> Ave., Suite 130</a:t>
            </a:r>
          </a:p>
          <a:p>
            <a:pPr fontAlgn="auto">
              <a:spcBef>
                <a:spcPts val="0"/>
              </a:spcBef>
              <a:spcAft>
                <a:spcPts val="0"/>
              </a:spcAft>
              <a:defRPr/>
            </a:pPr>
            <a:r>
              <a:rPr lang="en-US" sz="1200" i="1" dirty="0" smtClean="0">
                <a:solidFill>
                  <a:prstClr val="black"/>
                </a:solidFill>
                <a:latin typeface="+mn-lt"/>
              </a:rPr>
              <a:t>Richland, WA 99354</a:t>
            </a: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prstClr val="black"/>
                </a:solidFill>
                <a:latin typeface="+mn-lt"/>
              </a:rPr>
              <a:t>1</a:t>
            </a:r>
            <a:r>
              <a:rPr lang="en-US" sz="1200" i="1" baseline="30000" dirty="0" smtClean="0">
                <a:solidFill>
                  <a:prstClr val="black"/>
                </a:solidFill>
                <a:latin typeface="+mn-lt"/>
              </a:rPr>
              <a:t>st</a:t>
            </a:r>
            <a:r>
              <a:rPr lang="en-US" sz="1200" i="1" dirty="0" smtClean="0">
                <a:solidFill>
                  <a:prstClr val="black"/>
                </a:solidFill>
                <a:latin typeface="+mn-lt"/>
              </a:rPr>
              <a:t> Floor Portland House</a:t>
            </a:r>
          </a:p>
          <a:p>
            <a:pPr fontAlgn="auto">
              <a:spcBef>
                <a:spcPts val="0"/>
              </a:spcBef>
              <a:spcAft>
                <a:spcPts val="0"/>
              </a:spcAft>
              <a:defRPr/>
            </a:pPr>
            <a:r>
              <a:rPr lang="en-US" sz="1200" i="1" dirty="0" err="1" smtClean="0">
                <a:solidFill>
                  <a:prstClr val="black"/>
                </a:solidFill>
                <a:latin typeface="+mn-lt"/>
              </a:rPr>
              <a:t>Bressenden</a:t>
            </a:r>
            <a:r>
              <a:rPr lang="en-US" sz="1200" i="1" baseline="0" dirty="0" smtClean="0">
                <a:solidFill>
                  <a:prstClr val="black"/>
                </a:solidFill>
                <a:latin typeface="+mn-lt"/>
              </a:rPr>
              <a:t> Place</a:t>
            </a:r>
          </a:p>
          <a:p>
            <a:pPr fontAlgn="auto">
              <a:spcBef>
                <a:spcPts val="0"/>
              </a:spcBef>
              <a:spcAft>
                <a:spcPts val="0"/>
              </a:spcAft>
              <a:defRPr/>
            </a:pPr>
            <a:r>
              <a:rPr lang="en-US" sz="1200" i="1" baseline="0" dirty="0" smtClean="0">
                <a:solidFill>
                  <a:prstClr val="black"/>
                </a:solidFill>
                <a:latin typeface="+mn-lt"/>
              </a:rPr>
              <a:t>London SW1E 5BH</a:t>
            </a:r>
          </a:p>
          <a:p>
            <a:pPr fontAlgn="auto">
              <a:spcBef>
                <a:spcPts val="0"/>
              </a:spcBef>
              <a:spcAft>
                <a:spcPts val="0"/>
              </a:spcAft>
              <a:defRPr/>
            </a:pPr>
            <a:r>
              <a:rPr lang="en-US" sz="1200" i="1" baseline="0" dirty="0" smtClean="0">
                <a:solidFill>
                  <a:prstClr val="black"/>
                </a:solidFill>
                <a:latin typeface="+mn-lt"/>
              </a:rPr>
              <a:t>United Kingdom</a:t>
            </a:r>
          </a:p>
          <a:p>
            <a:pPr fontAlgn="auto">
              <a:spcBef>
                <a:spcPts val="0"/>
              </a:spcBef>
              <a:spcAft>
                <a:spcPts val="0"/>
              </a:spcAft>
              <a:defRPr/>
            </a:pPr>
            <a:r>
              <a:rPr lang="en-US" sz="1200" i="1" baseline="0" dirty="0" smtClean="0">
                <a:solidFill>
                  <a:prstClr val="black"/>
                </a:solidFill>
                <a:latin typeface="+mn-lt"/>
              </a:rPr>
              <a:t>+44 (0) 2079 321700</a:t>
            </a:r>
            <a:endParaRPr lang="en-US" sz="1200" i="1" dirty="0" smtClean="0">
              <a:solidFill>
                <a:prstClr val="black"/>
              </a:solidFill>
              <a:latin typeface="+mn-lt"/>
            </a:endParaRPr>
          </a:p>
          <a:p>
            <a:pPr fontAlgn="auto">
              <a:spcBef>
                <a:spcPts val="0"/>
              </a:spcBef>
              <a:spcAft>
                <a:spcPts val="0"/>
              </a:spcAft>
              <a:defRPr/>
            </a:pPr>
            <a:endParaRPr lang="en-US" sz="1200" i="1" dirty="0" smtClean="0">
              <a:solidFill>
                <a:prstClr val="black"/>
              </a:solidFill>
              <a:latin typeface="+mn-lt"/>
            </a:endParaRPr>
          </a:p>
          <a:p>
            <a:pPr fontAlgn="auto">
              <a:spcBef>
                <a:spcPts val="0"/>
              </a:spcBef>
              <a:spcAft>
                <a:spcPts val="0"/>
              </a:spcAft>
              <a:defRPr/>
            </a:pPr>
            <a:r>
              <a:rPr lang="en-US" sz="1200" i="1" dirty="0" smtClean="0">
                <a:solidFill>
                  <a:srgbClr val="347F78"/>
                </a:solidFill>
                <a:latin typeface="+mn-lt"/>
                <a:hlinkClick r:id="rId3"/>
              </a:rPr>
              <a:t>http://www.nuscalepower.com</a:t>
            </a:r>
            <a:endParaRPr lang="en-US" sz="1200" i="1" dirty="0" smtClean="0">
              <a:solidFill>
                <a:srgbClr val="347F78"/>
              </a:solidFill>
              <a:latin typeface="+mn-lt"/>
            </a:endParaRPr>
          </a:p>
          <a:p>
            <a:pPr fontAlgn="auto">
              <a:spcBef>
                <a:spcPts val="0"/>
              </a:spcBef>
              <a:spcAft>
                <a:spcPts val="0"/>
              </a:spcAft>
              <a:defRPr/>
            </a:pPr>
            <a:r>
              <a:rPr lang="en-US" sz="1200" i="1" dirty="0" smtClean="0">
                <a:solidFill>
                  <a:srgbClr val="347F78"/>
                </a:solidFill>
                <a:latin typeface="+mn-lt"/>
              </a:rPr>
              <a:t>     Twitter: @</a:t>
            </a:r>
            <a:r>
              <a:rPr lang="en-US" sz="1200" i="1" dirty="0" err="1" smtClean="0">
                <a:solidFill>
                  <a:srgbClr val="347F78"/>
                </a:solidFill>
                <a:latin typeface="+mn-lt"/>
              </a:rPr>
              <a:t>NuScale_Power</a:t>
            </a:r>
            <a:endParaRPr lang="en-US" sz="1200" i="1" dirty="0" smtClean="0">
              <a:solidFill>
                <a:srgbClr val="347F78"/>
              </a:solidFill>
              <a:latin typeface="+mn-lt"/>
            </a:endParaRPr>
          </a:p>
          <a:p>
            <a:endParaRPr lang="en-US" dirty="0"/>
          </a:p>
        </p:txBody>
      </p:sp>
      <p:pic>
        <p:nvPicPr>
          <p:cNvPr id="7" name="Picture 6" descr="CollagePP3.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740888" y="1339556"/>
            <a:ext cx="5062870" cy="3946471"/>
          </a:xfrm>
          <a:prstGeom prst="rect">
            <a:avLst/>
          </a:prstGeom>
        </p:spPr>
      </p:pic>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60351" y="5970948"/>
            <a:ext cx="225278" cy="225278"/>
          </a:xfrm>
          <a:prstGeom prst="rect">
            <a:avLst/>
          </a:prstGeom>
        </p:spPr>
      </p:pic>
    </p:spTree>
    <p:extLst>
      <p:ext uri="{BB962C8B-B14F-4D97-AF65-F5344CB8AC3E}">
        <p14:creationId xmlns:p14="http://schemas.microsoft.com/office/powerpoint/2010/main" val="31854668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_NP">
    <p:spTree>
      <p:nvGrpSpPr>
        <p:cNvPr id="1" name=""/>
        <p:cNvGrpSpPr/>
        <p:nvPr/>
      </p:nvGrpSpPr>
      <p:grpSpPr>
        <a:xfrm>
          <a:off x="0" y="0"/>
          <a:ext cx="0" cy="0"/>
          <a:chOff x="0" y="0"/>
          <a:chExt cx="0" cy="0"/>
        </a:xfrm>
      </p:grpSpPr>
      <p:sp>
        <p:nvSpPr>
          <p:cNvPr id="7" name="Title 1"/>
          <p:cNvSpPr>
            <a:spLocks noGrp="1"/>
          </p:cNvSpPr>
          <p:nvPr>
            <p:ph type="title"/>
          </p:nvPr>
        </p:nvSpPr>
        <p:spPr>
          <a:xfrm>
            <a:off x="0" y="29884"/>
            <a:ext cx="9144000" cy="685800"/>
          </a:xfrm>
          <a:prstGeom prst="rect">
            <a:avLst/>
          </a:prstGeom>
        </p:spPr>
        <p:txBody>
          <a:bodyPr/>
          <a:lstStyle>
            <a:lvl1pPr>
              <a:defRPr sz="40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76200" y="762000"/>
            <a:ext cx="8991600" cy="5486400"/>
          </a:xfrm>
          <a:prstGeom prst="rect">
            <a:avLst/>
          </a:prstGeom>
        </p:spPr>
        <p:txBody>
          <a:bodyPr/>
          <a:lstStyle>
            <a:lvl1pPr marL="342900" indent="-342900">
              <a:buFont typeface="Wingdings" pitchFamily="2" charset="2"/>
              <a:buChar char="§"/>
              <a:defRPr sz="2400">
                <a:latin typeface="Arial" pitchFamily="34" charset="0"/>
                <a:cs typeface="Arial" pitchFamily="34" charset="0"/>
              </a:defRPr>
            </a:lvl1pPr>
            <a:lvl2pPr marL="742950" indent="-285750">
              <a:buFont typeface="Arial" panose="020B0604020202020204" pitchFamily="34" charset="0"/>
              <a:buChar char="–"/>
              <a:defRPr sz="2000">
                <a:latin typeface="Arial" pitchFamily="34" charset="0"/>
                <a:cs typeface="Arial" pitchFamily="34" charset="0"/>
              </a:defRPr>
            </a:lvl2pPr>
            <a:lvl3pPr marL="1200150" indent="-285750">
              <a:buFont typeface="Wingdings" pitchFamily="2" charset="2"/>
              <a:buChar char="§"/>
              <a:defRPr sz="1800">
                <a:latin typeface="Arial" pitchFamily="34" charset="0"/>
                <a:cs typeface="Arial" pitchFamily="34" charset="0"/>
              </a:defRPr>
            </a:lvl3pPr>
            <a:lvl4pPr>
              <a:defRPr sz="1600">
                <a:latin typeface="Arial" panose="020B0604020202020204" pitchFamily="34" charset="0"/>
                <a:cs typeface="Arial" panose="020B060402020202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1316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 y="6416675"/>
            <a:ext cx="381000" cy="365125"/>
          </a:xfrm>
        </p:spPr>
        <p:txBody>
          <a:bodyPr/>
          <a:lstStyle>
            <a:lvl1pPr>
              <a:defRPr sz="1200"/>
            </a:lvl1pPr>
          </a:lstStyle>
          <a:p>
            <a:fld id="{4091F121-2904-440A-B77E-FBD3D790DDDD}" type="slidenum">
              <a:rPr lang="en-US" smtClean="0"/>
              <a:pPr/>
              <a:t>‹#›</a:t>
            </a:fld>
            <a:endParaRPr lang="en-US" dirty="0"/>
          </a:p>
        </p:txBody>
      </p:sp>
      <p:sp>
        <p:nvSpPr>
          <p:cNvPr id="7" name="Title 1"/>
          <p:cNvSpPr>
            <a:spLocks noGrp="1"/>
          </p:cNvSpPr>
          <p:nvPr>
            <p:ph type="title" hasCustomPrompt="1"/>
          </p:nvPr>
        </p:nvSpPr>
        <p:spPr>
          <a:xfrm>
            <a:off x="0" y="125987"/>
            <a:ext cx="9144000" cy="685800"/>
          </a:xfrm>
          <a:prstGeom prst="rect">
            <a:avLst/>
          </a:prstGeom>
        </p:spPr>
        <p:txBody>
          <a:bodyPr/>
          <a:lstStyle>
            <a:lvl1pPr>
              <a:defRPr sz="4000" b="0">
                <a:solidFill>
                  <a:schemeClr val="bg1"/>
                </a:solidFill>
                <a:latin typeface="Arial" pitchFamily="34" charset="0"/>
                <a:cs typeface="Arial" pitchFamily="34" charset="0"/>
              </a:defRPr>
            </a:lvl1pPr>
          </a:lstStyle>
          <a:p>
            <a:r>
              <a:rPr lang="en-US" dirty="0" smtClean="0"/>
              <a:t>Acknowledgement &amp; Disclaimer</a:t>
            </a:r>
            <a:endParaRPr lang="en-US" dirty="0"/>
          </a:p>
        </p:txBody>
      </p:sp>
      <p:pic>
        <p:nvPicPr>
          <p:cNvPr id="5" name="Picture 4" descr="NuScaleLogo_standard.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87187" y="6433610"/>
            <a:ext cx="1485887" cy="324384"/>
          </a:xfrm>
          <a:prstGeom prst="rect">
            <a:avLst/>
          </a:prstGeom>
        </p:spPr>
      </p:pic>
      <p:sp>
        <p:nvSpPr>
          <p:cNvPr id="11" name="Content Placeholder 2"/>
          <p:cNvSpPr>
            <a:spLocks noGrp="1"/>
          </p:cNvSpPr>
          <p:nvPr>
            <p:ph type="body" sz="quarter" idx="10"/>
          </p:nvPr>
        </p:nvSpPr>
        <p:spPr>
          <a:xfrm>
            <a:off x="478190" y="1137544"/>
            <a:ext cx="8229600" cy="5013272"/>
          </a:xfrm>
          <a:prstGeom prst="rect">
            <a:avLst/>
          </a:prstGeom>
        </p:spPr>
        <p:txBody>
          <a:bodyPr/>
          <a:lstStyle/>
          <a:p>
            <a:pPr marL="0" indent="0">
              <a:buClrTx/>
              <a:buNone/>
            </a:pPr>
            <a:r>
              <a:rPr lang="en-US" sz="2000" dirty="0"/>
              <a:t>This material is based upon work supported by the Department of Energy under Award Number DE-NE0000633</a:t>
            </a:r>
            <a:r>
              <a:rPr lang="en-US" sz="2000" dirty="0" smtClean="0"/>
              <a:t>.</a:t>
            </a:r>
          </a:p>
          <a:p>
            <a:pPr marL="0" indent="0">
              <a:buClrTx/>
              <a:buNone/>
            </a:pPr>
            <a:endParaRPr lang="en-US" sz="2000" dirty="0"/>
          </a:p>
          <a:p>
            <a:pPr marL="0" indent="0">
              <a:buClrTx/>
              <a:buNone/>
            </a:pPr>
            <a:r>
              <a:rPr lang="en-US" sz="2000" dirty="0"/>
              <a:t>This report was prepared as an account of work sponsored by an agency of the United States (U.S.) Government.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p>
          <a:p>
            <a:endParaRPr lang="en-US" sz="2000" dirty="0"/>
          </a:p>
        </p:txBody>
      </p:sp>
    </p:spTree>
    <p:extLst>
      <p:ext uri="{BB962C8B-B14F-4D97-AF65-F5344CB8AC3E}">
        <p14:creationId xmlns:p14="http://schemas.microsoft.com/office/powerpoint/2010/main" val="34382367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ivider_NP">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143000"/>
          </a:xfrm>
          <a:prstGeom prst="rect">
            <a:avLst/>
          </a:prstGeom>
        </p:spPr>
        <p:txBody>
          <a:bodyPr/>
          <a:lstStyle>
            <a:lvl1pPr>
              <a:defRPr/>
            </a:lvl1pPr>
          </a:lstStyle>
          <a:p>
            <a:r>
              <a:rPr lang="en-US" smtClean="0"/>
              <a:t>Click to edit Master title style</a:t>
            </a:r>
            <a:endParaRPr lang="en-US" dirty="0"/>
          </a:p>
        </p:txBody>
      </p:sp>
      <p:cxnSp>
        <p:nvCxnSpPr>
          <p:cNvPr id="3" name="Straight Connector 2"/>
          <p:cNvCxnSpPr/>
          <p:nvPr userDrawn="1"/>
        </p:nvCxnSpPr>
        <p:spPr>
          <a:xfrm>
            <a:off x="457200" y="95250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00" y="6219825"/>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9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onproprietar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a:effectLst/>
        </p:spPr>
        <p:txBody>
          <a:bodyPr>
            <a:noAutofit/>
          </a:bodyPr>
          <a:lstStyle>
            <a:lvl1pPr algn="l">
              <a:defRPr sz="4000" b="1">
                <a:solidFill>
                  <a:schemeClr val="bg1"/>
                </a:solidFill>
                <a:effectLst/>
                <a:latin typeface="+mn-lt"/>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57200" y="990600"/>
            <a:ext cx="8229600" cy="5029200"/>
          </a:xfrm>
          <a:prstGeom prst="rect">
            <a:avLst/>
          </a:prstGeom>
        </p:spPr>
        <p:txBody>
          <a:bodyPr/>
          <a:lstStyle>
            <a:lvl1pPr marL="230188" indent="-230188">
              <a:spcBef>
                <a:spcPts val="1000"/>
              </a:spcBef>
              <a:defRPr sz="2400"/>
            </a:lvl1pPr>
            <a:lvl2pPr marL="548640" indent="-228600">
              <a:spcBef>
                <a:spcPts val="1000"/>
              </a:spcBef>
              <a:defRPr sz="2000"/>
            </a:lvl2pPr>
            <a:lvl3pPr marL="822960" indent="-228600">
              <a:spcBef>
                <a:spcPts val="1000"/>
              </a:spcBef>
              <a:defRPr sz="1800"/>
            </a:lvl3pPr>
            <a:lvl4pPr marL="1097280" indent="-228600">
              <a:spcBef>
                <a:spcPts val="1000"/>
              </a:spcBef>
              <a:buFont typeface="Arial" pitchFamily="34" charset="0"/>
              <a:buChar char="»"/>
              <a:defRPr sz="1600"/>
            </a:lvl4pPr>
            <a:lvl5pPr>
              <a:spcBef>
                <a:spcPts val="12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5"/>
          <p:cNvSpPr>
            <a:spLocks noGrp="1"/>
          </p:cNvSpPr>
          <p:nvPr>
            <p:ph type="sldNum" sz="quarter" idx="4"/>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a:t>
            </a:fld>
            <a:endParaRPr lang="en-US" dirty="0"/>
          </a:p>
        </p:txBody>
      </p:sp>
    </p:spTree>
    <p:extLst>
      <p:ext uri="{BB962C8B-B14F-4D97-AF65-F5344CB8AC3E}">
        <p14:creationId xmlns:p14="http://schemas.microsoft.com/office/powerpoint/2010/main" val="343592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 y="6416675"/>
            <a:ext cx="381000" cy="365125"/>
          </a:xfrm>
        </p:spPr>
        <p:txBody>
          <a:bodyPr/>
          <a:lstStyle>
            <a:lvl1pPr>
              <a:defRPr sz="1200"/>
            </a:lvl1pPr>
          </a:lstStyle>
          <a:p>
            <a:fld id="{4091F121-2904-440A-B77E-FBD3D790DDDD}" type="slidenum">
              <a:rPr lang="en-US" smtClean="0"/>
              <a:pPr/>
              <a:t>‹#›</a:t>
            </a:fld>
            <a:endParaRPr lang="en-US" dirty="0"/>
          </a:p>
        </p:txBody>
      </p:sp>
      <p:sp>
        <p:nvSpPr>
          <p:cNvPr id="7" name="Title 1"/>
          <p:cNvSpPr>
            <a:spLocks noGrp="1"/>
          </p:cNvSpPr>
          <p:nvPr>
            <p:ph type="title"/>
          </p:nvPr>
        </p:nvSpPr>
        <p:spPr>
          <a:xfrm>
            <a:off x="0" y="33594"/>
            <a:ext cx="9144000" cy="685800"/>
          </a:xfrm>
          <a:prstGeom prst="rect">
            <a:avLst/>
          </a:prstGeom>
        </p:spPr>
        <p:txBody>
          <a:bodyPr/>
          <a:lstStyle>
            <a:lvl1pPr>
              <a:defRPr sz="4000" b="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76200" y="762000"/>
            <a:ext cx="8991600" cy="5486400"/>
          </a:xfrm>
          <a:prstGeom prst="rect">
            <a:avLst/>
          </a:prstGeom>
        </p:spPr>
        <p:txBody>
          <a:bodyPr/>
          <a:lstStyle>
            <a:lvl1pPr marL="342900" indent="-342900">
              <a:buFont typeface="Wingdings" pitchFamily="2" charset="2"/>
              <a:buChar char="§"/>
              <a:defRPr sz="2600">
                <a:latin typeface="Arial" pitchFamily="34" charset="0"/>
                <a:cs typeface="Arial" pitchFamily="34" charset="0"/>
              </a:defRPr>
            </a:lvl1pPr>
            <a:lvl2pPr marL="742950" indent="-285750">
              <a:buFont typeface="Wingdings" pitchFamily="2" charset="2"/>
              <a:buChar char="§"/>
              <a:defRPr sz="2200">
                <a:latin typeface="Arial" pitchFamily="34" charset="0"/>
                <a:cs typeface="Arial" pitchFamily="34" charset="0"/>
              </a:defRPr>
            </a:lvl2pPr>
            <a:lvl3pPr marL="1200150" indent="-285750">
              <a:buFont typeface="Wingdings" pitchFamily="2" charset="2"/>
              <a:buChar char="§"/>
              <a:defRPr sz="18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6243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OE Disclaimer_N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0520"/>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Title 1"/>
          <p:cNvSpPr txBox="1">
            <a:spLocks/>
          </p:cNvSpPr>
          <p:nvPr userDrawn="1"/>
        </p:nvSpPr>
        <p:spPr>
          <a:xfrm>
            <a:off x="266700" y="1255713"/>
            <a:ext cx="8229600" cy="4754562"/>
          </a:xfrm>
          <a:prstGeom prst="rect">
            <a:avLst/>
          </a:prstGeom>
        </p:spPr>
        <p:txBody>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This material is based upon work supported by the Department of Energy under Award Number DE-NE0000633.</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This report was prepared as an account of work sponsored by an agency of the United States (U.S.) Government.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endParaRPr lang="en-US" dirty="0"/>
          </a:p>
        </p:txBody>
      </p:sp>
    </p:spTree>
    <p:extLst>
      <p:ext uri="{BB962C8B-B14F-4D97-AF65-F5344CB8AC3E}">
        <p14:creationId xmlns:p14="http://schemas.microsoft.com/office/powerpoint/2010/main" val="1934629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a:t>
            </a:fld>
            <a:endParaRPr lang="en-US" dirty="0"/>
          </a:p>
        </p:txBody>
      </p:sp>
    </p:spTree>
    <p:extLst>
      <p:ext uri="{BB962C8B-B14F-4D97-AF65-F5344CB8AC3E}">
        <p14:creationId xmlns:p14="http://schemas.microsoft.com/office/powerpoint/2010/main" val="31612649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8" r:id="rId3"/>
    <p:sldLayoutId id="2147483659" r:id="rId4"/>
    <p:sldLayoutId id="2147483660" r:id="rId5"/>
    <p:sldLayoutId id="2147483661" r:id="rId6"/>
    <p:sldLayoutId id="2147483662" r:id="rId7"/>
    <p:sldLayoutId id="2147483663" r:id="rId8"/>
    <p:sldLayoutId id="2147483669"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org/News-Media/News/News-Archives/2017/TVA-Demonstrates-Site-Boundary-EPZ-Possible-for-S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18" Type="http://schemas.openxmlformats.org/officeDocument/2006/relationships/image" Target="../media/image46.jpeg"/><Relationship Id="rId26" Type="http://schemas.openxmlformats.org/officeDocument/2006/relationships/image" Target="../media/image54.jpeg"/><Relationship Id="rId3" Type="http://schemas.openxmlformats.org/officeDocument/2006/relationships/image" Target="../media/image31.jpeg"/><Relationship Id="rId21" Type="http://schemas.openxmlformats.org/officeDocument/2006/relationships/image" Target="../media/image49.png"/><Relationship Id="rId34" Type="http://schemas.openxmlformats.org/officeDocument/2006/relationships/image" Target="../media/image61.jpeg"/><Relationship Id="rId7" Type="http://schemas.openxmlformats.org/officeDocument/2006/relationships/image" Target="../media/image35.jpe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jpeg"/><Relationship Id="rId33" Type="http://schemas.openxmlformats.org/officeDocument/2006/relationships/image" Target="../media/image60.jpeg"/><Relationship Id="rId2" Type="http://schemas.openxmlformats.org/officeDocument/2006/relationships/image" Target="../media/image30.jpe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24" Type="http://schemas.openxmlformats.org/officeDocument/2006/relationships/image" Target="../media/image52.jpeg"/><Relationship Id="rId32" Type="http://schemas.openxmlformats.org/officeDocument/2006/relationships/image" Target="../media/image59.jpe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jpe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8.pn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png"/><Relationship Id="rId22" Type="http://schemas.openxmlformats.org/officeDocument/2006/relationships/image" Target="../media/image50.jpeg"/><Relationship Id="rId27" Type="http://schemas.openxmlformats.org/officeDocument/2006/relationships/image" Target="../media/image55.jpeg"/><Relationship Id="rId30" Type="http://schemas.openxmlformats.org/officeDocument/2006/relationships/hyperlink" Target="VID_20151002_124623.mp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0823" y="2552011"/>
            <a:ext cx="5045824" cy="1014152"/>
          </a:xfrm>
        </p:spPr>
        <p:txBody>
          <a:bodyPr/>
          <a:lstStyle/>
          <a:p>
            <a:pPr algn="ctr"/>
            <a:r>
              <a:rPr lang="en-US" dirty="0" smtClean="0"/>
              <a:t>ANS </a:t>
            </a:r>
            <a:r>
              <a:rPr lang="en-US" dirty="0" smtClean="0"/>
              <a:t>Northeastern </a:t>
            </a:r>
            <a:r>
              <a:rPr lang="en-US" dirty="0" smtClean="0"/>
              <a:t>Section </a:t>
            </a:r>
            <a:r>
              <a:rPr lang="en-US" dirty="0" smtClean="0"/>
              <a:t>Chapter Meeting</a:t>
            </a:r>
            <a:endParaRPr lang="en-US" dirty="0"/>
          </a:p>
        </p:txBody>
      </p:sp>
      <p:sp>
        <p:nvSpPr>
          <p:cNvPr id="3" name="Text Placeholder 2"/>
          <p:cNvSpPr>
            <a:spLocks noGrp="1"/>
          </p:cNvSpPr>
          <p:nvPr>
            <p:ph type="body" sz="quarter" idx="11"/>
          </p:nvPr>
        </p:nvSpPr>
        <p:spPr>
          <a:xfrm>
            <a:off x="806517" y="4806118"/>
            <a:ext cx="4146550" cy="329535"/>
          </a:xfrm>
        </p:spPr>
        <p:txBody>
          <a:bodyPr/>
          <a:lstStyle/>
          <a:p>
            <a:pPr algn="ctr"/>
            <a:r>
              <a:rPr lang="en-US" sz="2000" dirty="0" smtClean="0"/>
              <a:t>May 17, 2018</a:t>
            </a:r>
            <a:endParaRPr lang="en-US" sz="2000" dirty="0"/>
          </a:p>
        </p:txBody>
      </p:sp>
      <p:sp>
        <p:nvSpPr>
          <p:cNvPr id="4" name="Text Placeholder 3"/>
          <p:cNvSpPr>
            <a:spLocks noGrp="1"/>
          </p:cNvSpPr>
          <p:nvPr>
            <p:ph type="body" sz="quarter" idx="12"/>
          </p:nvPr>
        </p:nvSpPr>
        <p:spPr>
          <a:xfrm>
            <a:off x="790460" y="4211241"/>
            <a:ext cx="4146550" cy="329535"/>
          </a:xfrm>
        </p:spPr>
        <p:txBody>
          <a:bodyPr/>
          <a:lstStyle/>
          <a:p>
            <a:pPr algn="ctr"/>
            <a:r>
              <a:rPr lang="en-US" sz="2000" dirty="0" smtClean="0"/>
              <a:t>Chris Colbert</a:t>
            </a:r>
            <a:endParaRPr lang="en-US" sz="2000" dirty="0"/>
          </a:p>
          <a:p>
            <a:pPr algn="ctr"/>
            <a:endParaRPr lang="en-US" sz="2000" dirty="0"/>
          </a:p>
        </p:txBody>
      </p:sp>
      <p:sp>
        <p:nvSpPr>
          <p:cNvPr id="5" name="Text Placeholder 4"/>
          <p:cNvSpPr>
            <a:spLocks noGrp="1"/>
          </p:cNvSpPr>
          <p:nvPr>
            <p:ph type="body" sz="quarter" idx="13"/>
          </p:nvPr>
        </p:nvSpPr>
        <p:spPr>
          <a:xfrm>
            <a:off x="806517" y="4530576"/>
            <a:ext cx="4146550" cy="329535"/>
          </a:xfrm>
        </p:spPr>
        <p:txBody>
          <a:bodyPr/>
          <a:lstStyle/>
          <a:p>
            <a:pPr algn="ctr"/>
            <a:r>
              <a:rPr lang="en-US" sz="1400" i="1" dirty="0" smtClean="0"/>
              <a:t>Chief Strategy Officer</a:t>
            </a:r>
            <a:endParaRPr lang="en-US" sz="1400" i="1" dirty="0"/>
          </a:p>
          <a:p>
            <a:pPr algn="ctr"/>
            <a:endParaRPr lang="en-US" sz="1400" i="1" dirty="0"/>
          </a:p>
        </p:txBody>
      </p:sp>
    </p:spTree>
    <p:extLst>
      <p:ext uri="{BB962C8B-B14F-4D97-AF65-F5344CB8AC3E}">
        <p14:creationId xmlns:p14="http://schemas.microsoft.com/office/powerpoint/2010/main" val="140552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markert\Documents\Presentations\Pictures and Graphics\NuScale_Building_SideA_111114_Fina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45857"/>
            <a:ext cx="9144000" cy="4566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92"/>
            <a:ext cx="8229600" cy="942794"/>
          </a:xfrm>
          <a:prstGeom prst="rect">
            <a:avLst/>
          </a:prstGeom>
        </p:spPr>
        <p:txBody>
          <a:bodyPr anchor="ctr"/>
          <a:lstStyle/>
          <a:p>
            <a:pPr algn="ctr"/>
            <a:r>
              <a:rPr lang="en-US" sz="3600" b="0" dirty="0">
                <a:latin typeface="Arial" panose="020B0604020202020204" pitchFamily="34" charset="0"/>
              </a:rPr>
              <a:t>Reactor Building Cross Section</a:t>
            </a:r>
          </a:p>
        </p:txBody>
      </p:sp>
      <p:sp>
        <p:nvSpPr>
          <p:cNvPr id="5" name="TextBox 4"/>
          <p:cNvSpPr txBox="1"/>
          <p:nvPr/>
        </p:nvSpPr>
        <p:spPr>
          <a:xfrm>
            <a:off x="8200843" y="6455488"/>
            <a:ext cx="304800" cy="153888"/>
          </a:xfrm>
          <a:prstGeom prst="rect">
            <a:avLst/>
          </a:prstGeom>
          <a:noFill/>
        </p:spPr>
        <p:txBody>
          <a:bodyPr wrap="square" rtlCol="0">
            <a:spAutoFit/>
          </a:bodyPr>
          <a:lstStyle/>
          <a:p>
            <a:r>
              <a:rPr lang="en-US" sz="400" b="1" dirty="0">
                <a:solidFill>
                  <a:prstClr val="black"/>
                </a:solidFill>
              </a:rPr>
              <a:t>TM</a:t>
            </a:r>
          </a:p>
        </p:txBody>
      </p:sp>
      <p:sp>
        <p:nvSpPr>
          <p:cNvPr id="9" name="TextBox 8"/>
          <p:cNvSpPr txBox="1"/>
          <p:nvPr/>
        </p:nvSpPr>
        <p:spPr>
          <a:xfrm>
            <a:off x="1447800" y="4828401"/>
            <a:ext cx="838200" cy="276999"/>
          </a:xfrm>
          <a:prstGeom prst="rect">
            <a:avLst/>
          </a:prstGeom>
          <a:noFill/>
        </p:spPr>
        <p:txBody>
          <a:bodyPr wrap="square" rtlCol="0">
            <a:spAutoFit/>
          </a:bodyPr>
          <a:lstStyle/>
          <a:p>
            <a:r>
              <a:rPr lang="en-US" sz="1200" dirty="0" smtClean="0"/>
              <a:t>Fuel Pool</a:t>
            </a:r>
            <a:endParaRPr lang="en-US" sz="1200" dirty="0"/>
          </a:p>
        </p:txBody>
      </p:sp>
      <p:cxnSp>
        <p:nvCxnSpPr>
          <p:cNvPr id="11" name="Straight Arrow Connector 10"/>
          <p:cNvCxnSpPr/>
          <p:nvPr/>
        </p:nvCxnSpPr>
        <p:spPr>
          <a:xfrm flipV="1">
            <a:off x="4941017" y="4731350"/>
            <a:ext cx="1" cy="2948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1" y="5026223"/>
            <a:ext cx="1828800" cy="276999"/>
          </a:xfrm>
          <a:prstGeom prst="rect">
            <a:avLst/>
          </a:prstGeom>
          <a:noFill/>
        </p:spPr>
        <p:txBody>
          <a:bodyPr wrap="square" rtlCol="0">
            <a:spAutoFit/>
          </a:bodyPr>
          <a:lstStyle/>
          <a:p>
            <a:r>
              <a:rPr lang="en-US" sz="1200" dirty="0" smtClean="0"/>
              <a:t>NuScale Power Module</a:t>
            </a:r>
            <a:endParaRPr lang="en-US" sz="1200" dirty="0"/>
          </a:p>
        </p:txBody>
      </p:sp>
      <p:sp>
        <p:nvSpPr>
          <p:cNvPr id="13" name="TextBox 12"/>
          <p:cNvSpPr txBox="1"/>
          <p:nvPr/>
        </p:nvSpPr>
        <p:spPr>
          <a:xfrm>
            <a:off x="4419600" y="4980801"/>
            <a:ext cx="1143000" cy="276999"/>
          </a:xfrm>
          <a:prstGeom prst="rect">
            <a:avLst/>
          </a:prstGeom>
          <a:noFill/>
        </p:spPr>
        <p:txBody>
          <a:bodyPr wrap="square" rtlCol="0">
            <a:spAutoFit/>
          </a:bodyPr>
          <a:lstStyle/>
          <a:p>
            <a:r>
              <a:rPr lang="en-US" sz="1200" dirty="0" smtClean="0"/>
              <a:t>Reactor Pool</a:t>
            </a:r>
            <a:endParaRPr lang="en-US" sz="1200" dirty="0"/>
          </a:p>
        </p:txBody>
      </p:sp>
      <p:cxnSp>
        <p:nvCxnSpPr>
          <p:cNvPr id="14" name="Straight Arrow Connector 13"/>
          <p:cNvCxnSpPr/>
          <p:nvPr/>
        </p:nvCxnSpPr>
        <p:spPr>
          <a:xfrm flipV="1">
            <a:off x="1866900" y="46482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378080" y="4267200"/>
            <a:ext cx="0" cy="793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17407"/>
          <p:cNvSpPr txBox="1">
            <a:spLocks noChangeArrowheads="1"/>
          </p:cNvSpPr>
          <p:nvPr/>
        </p:nvSpPr>
        <p:spPr bwMode="auto">
          <a:xfrm>
            <a:off x="228600" y="1066800"/>
            <a:ext cx="8815234"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dirty="0">
                <a:ea typeface="ＭＳ Ｐゴシック" pitchFamily="34" charset="-128"/>
              </a:rPr>
              <a:t>Reactor </a:t>
            </a:r>
            <a:r>
              <a:rPr lang="en-US" b="1" dirty="0" smtClean="0">
                <a:ea typeface="ＭＳ Ｐゴシック" pitchFamily="34" charset="-128"/>
              </a:rPr>
              <a:t>Building </a:t>
            </a:r>
            <a:r>
              <a:rPr lang="en-US" b="1" dirty="0">
                <a:ea typeface="ＭＳ Ｐゴシック" pitchFamily="34" charset="-128"/>
              </a:rPr>
              <a:t>houses </a:t>
            </a:r>
            <a:r>
              <a:rPr lang="en-US" b="1" dirty="0" smtClean="0">
                <a:ea typeface="ＭＳ Ｐゴシック" pitchFamily="34" charset="-128"/>
              </a:rPr>
              <a:t>NuScale Power Modules</a:t>
            </a:r>
            <a:r>
              <a:rPr lang="en-US" b="1" dirty="0">
                <a:ea typeface="ＭＳ Ｐゴシック" pitchFamily="34" charset="-128"/>
              </a:rPr>
              <a:t>, F</a:t>
            </a:r>
            <a:r>
              <a:rPr lang="en-US" b="1" dirty="0" smtClean="0">
                <a:ea typeface="ＭＳ Ｐゴシック" pitchFamily="34" charset="-128"/>
              </a:rPr>
              <a:t>uel </a:t>
            </a:r>
            <a:r>
              <a:rPr lang="en-US" b="1" dirty="0">
                <a:ea typeface="ＭＳ Ｐゴシック" pitchFamily="34" charset="-128"/>
              </a:rPr>
              <a:t>P</a:t>
            </a:r>
            <a:r>
              <a:rPr lang="en-US" b="1" dirty="0" smtClean="0">
                <a:ea typeface="ＭＳ Ｐゴシック" pitchFamily="34" charset="-128"/>
              </a:rPr>
              <a:t>ool</a:t>
            </a:r>
            <a:r>
              <a:rPr lang="en-US" b="1" dirty="0">
                <a:ea typeface="ＭＳ Ｐゴシック" pitchFamily="34" charset="-128"/>
              </a:rPr>
              <a:t>, and </a:t>
            </a:r>
            <a:r>
              <a:rPr lang="en-US" b="1" dirty="0" smtClean="0">
                <a:ea typeface="ＭＳ Ｐゴシック" pitchFamily="34" charset="-128"/>
              </a:rPr>
              <a:t>Reactor </a:t>
            </a:r>
            <a:r>
              <a:rPr lang="en-US" b="1" dirty="0">
                <a:ea typeface="ＭＳ Ｐゴシック" pitchFamily="34" charset="-128"/>
              </a:rPr>
              <a:t>P</a:t>
            </a:r>
            <a:r>
              <a:rPr lang="en-US" b="1" dirty="0" smtClean="0">
                <a:ea typeface="ＭＳ Ｐゴシック" pitchFamily="34" charset="-128"/>
              </a:rPr>
              <a:t>ool</a:t>
            </a:r>
            <a:endParaRPr lang="en-US" b="1" dirty="0">
              <a:ea typeface="ＭＳ Ｐゴシック" pitchFamily="34" charset="-128"/>
            </a:endParaRPr>
          </a:p>
        </p:txBody>
      </p:sp>
      <p:sp>
        <p:nvSpPr>
          <p:cNvPr id="29" name="TextBox 19"/>
          <p:cNvSpPr txBox="1">
            <a:spLocks noChangeArrowheads="1"/>
          </p:cNvSpPr>
          <p:nvPr/>
        </p:nvSpPr>
        <p:spPr bwMode="auto">
          <a:xfrm>
            <a:off x="5105400" y="1634484"/>
            <a:ext cx="17526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prstClr val="black"/>
                </a:solidFill>
                <a:ea typeface="ＭＳ Ｐゴシック" pitchFamily="34" charset="-128"/>
              </a:rPr>
              <a:t>R</a:t>
            </a:r>
            <a:r>
              <a:rPr lang="en-US" sz="1200" dirty="0" smtClean="0">
                <a:solidFill>
                  <a:prstClr val="black"/>
                </a:solidFill>
                <a:ea typeface="ＭＳ Ｐゴシック" pitchFamily="34" charset="-128"/>
              </a:rPr>
              <a:t>eactor </a:t>
            </a:r>
            <a:r>
              <a:rPr lang="en-US" sz="1200" dirty="0">
                <a:solidFill>
                  <a:prstClr val="black"/>
                </a:solidFill>
                <a:ea typeface="ＭＳ Ｐゴシック" pitchFamily="34" charset="-128"/>
              </a:rPr>
              <a:t>B</a:t>
            </a:r>
            <a:r>
              <a:rPr lang="en-US" sz="1200" dirty="0" smtClean="0">
                <a:solidFill>
                  <a:prstClr val="black"/>
                </a:solidFill>
                <a:ea typeface="ＭＳ Ｐゴシック" pitchFamily="34" charset="-128"/>
              </a:rPr>
              <a:t>uilding </a:t>
            </a:r>
            <a:r>
              <a:rPr lang="en-US" sz="1200" dirty="0">
                <a:solidFill>
                  <a:prstClr val="black"/>
                </a:solidFill>
                <a:ea typeface="ＭＳ Ｐゴシック" pitchFamily="34" charset="-128"/>
              </a:rPr>
              <a:t>C</a:t>
            </a:r>
            <a:r>
              <a:rPr lang="en-US" sz="1200" dirty="0" smtClean="0">
                <a:solidFill>
                  <a:prstClr val="black"/>
                </a:solidFill>
                <a:ea typeface="ＭＳ Ｐゴシック" pitchFamily="34" charset="-128"/>
              </a:rPr>
              <a:t>rane</a:t>
            </a:r>
            <a:endParaRPr lang="en-US" sz="1200" dirty="0">
              <a:solidFill>
                <a:prstClr val="black"/>
              </a:solidFill>
              <a:ea typeface="ＭＳ Ｐゴシック" pitchFamily="34" charset="-128"/>
            </a:endParaRPr>
          </a:p>
        </p:txBody>
      </p:sp>
      <p:cxnSp>
        <p:nvCxnSpPr>
          <p:cNvPr id="39" name="Straight Arrow Connector 38"/>
          <p:cNvCxnSpPr>
            <a:stCxn id="29" idx="2"/>
          </p:cNvCxnSpPr>
          <p:nvPr/>
        </p:nvCxnSpPr>
        <p:spPr>
          <a:xfrm>
            <a:off x="5981700" y="1911483"/>
            <a:ext cx="0" cy="2312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19"/>
          <p:cNvSpPr txBox="1">
            <a:spLocks noChangeArrowheads="1"/>
          </p:cNvSpPr>
          <p:nvPr/>
        </p:nvSpPr>
        <p:spPr bwMode="auto">
          <a:xfrm>
            <a:off x="4191000" y="1905000"/>
            <a:ext cx="12954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Biological Shield</a:t>
            </a:r>
            <a:endParaRPr lang="en-US" sz="1200" dirty="0">
              <a:solidFill>
                <a:prstClr val="black"/>
              </a:solidFill>
              <a:ea typeface="ＭＳ Ｐゴシック" pitchFamily="34" charset="-128"/>
            </a:endParaRPr>
          </a:p>
        </p:txBody>
      </p:sp>
      <p:cxnSp>
        <p:nvCxnSpPr>
          <p:cNvPr id="48" name="Straight Arrow Connector 47"/>
          <p:cNvCxnSpPr/>
          <p:nvPr/>
        </p:nvCxnSpPr>
        <p:spPr>
          <a:xfrm>
            <a:off x="4835205" y="2193568"/>
            <a:ext cx="0" cy="8093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19"/>
          <p:cNvSpPr txBox="1">
            <a:spLocks noChangeArrowheads="1"/>
          </p:cNvSpPr>
          <p:nvPr/>
        </p:nvSpPr>
        <p:spPr bwMode="auto">
          <a:xfrm>
            <a:off x="2209800" y="2514598"/>
            <a:ext cx="16002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Refueling Machine</a:t>
            </a:r>
            <a:endParaRPr lang="en-US" sz="1200" dirty="0">
              <a:solidFill>
                <a:prstClr val="black"/>
              </a:solidFill>
              <a:ea typeface="ＭＳ Ｐゴシック" pitchFamily="34" charset="-128"/>
            </a:endParaRPr>
          </a:p>
        </p:txBody>
      </p:sp>
      <p:cxnSp>
        <p:nvCxnSpPr>
          <p:cNvPr id="58" name="Straight Arrow Connector 57"/>
          <p:cNvCxnSpPr/>
          <p:nvPr/>
        </p:nvCxnSpPr>
        <p:spPr>
          <a:xfrm>
            <a:off x="3048000" y="2805500"/>
            <a:ext cx="0" cy="394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657600" y="5486400"/>
            <a:ext cx="2438400" cy="276999"/>
          </a:xfrm>
          <a:prstGeom prst="rect">
            <a:avLst/>
          </a:prstGeom>
          <a:noFill/>
        </p:spPr>
        <p:txBody>
          <a:bodyPr wrap="square" rtlCol="0">
            <a:spAutoFit/>
          </a:bodyPr>
          <a:lstStyle/>
          <a:p>
            <a:r>
              <a:rPr lang="en-US" sz="1200" dirty="0" smtClean="0"/>
              <a:t>Containment Vessel Flange Tool</a:t>
            </a:r>
            <a:endParaRPr lang="en-US" sz="1200" dirty="0"/>
          </a:p>
        </p:txBody>
      </p:sp>
      <p:sp>
        <p:nvSpPr>
          <p:cNvPr id="71" name="TextBox 70"/>
          <p:cNvSpPr txBox="1"/>
          <p:nvPr/>
        </p:nvSpPr>
        <p:spPr>
          <a:xfrm>
            <a:off x="1524000" y="5486400"/>
            <a:ext cx="2057400" cy="276999"/>
          </a:xfrm>
          <a:prstGeom prst="rect">
            <a:avLst/>
          </a:prstGeom>
          <a:noFill/>
        </p:spPr>
        <p:txBody>
          <a:bodyPr wrap="square" rtlCol="0">
            <a:spAutoFit/>
          </a:bodyPr>
          <a:lstStyle/>
          <a:p>
            <a:r>
              <a:rPr lang="en-US" sz="1200" dirty="0" smtClean="0"/>
              <a:t>Reactor Vessel Flange Tool</a:t>
            </a:r>
            <a:endParaRPr lang="en-US" sz="1200" dirty="0"/>
          </a:p>
        </p:txBody>
      </p:sp>
      <p:cxnSp>
        <p:nvCxnSpPr>
          <p:cNvPr id="72" name="Straight Arrow Connector 71"/>
          <p:cNvCxnSpPr/>
          <p:nvPr/>
        </p:nvCxnSpPr>
        <p:spPr>
          <a:xfrm flipV="1">
            <a:off x="2667000" y="4585900"/>
            <a:ext cx="342900" cy="930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3657600" y="4648200"/>
            <a:ext cx="1143000" cy="9306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1"/>
          <p:cNvSpPr>
            <a:spLocks noGrp="1"/>
          </p:cNvSpPr>
          <p:nvPr>
            <p:ph type="sldNum" sz="quarter" idx="4294967295"/>
          </p:nvPr>
        </p:nvSpPr>
        <p:spPr>
          <a:xfrm>
            <a:off x="76200" y="6416675"/>
            <a:ext cx="381000" cy="365125"/>
          </a:xfrm>
          <a:prstGeom prst="rect">
            <a:avLst/>
          </a:prstGeom>
        </p:spPr>
        <p:txBody>
          <a:bodyPr/>
          <a:lstStyle/>
          <a:p>
            <a:fld id="{4091F121-2904-440A-B77E-FBD3D790DDDD}" type="slidenum">
              <a:rPr lang="en-US" sz="1200" smtClean="0"/>
              <a:pPr/>
              <a:t>10</a:t>
            </a:fld>
            <a:endParaRPr lang="en-US" sz="1200" dirty="0"/>
          </a:p>
        </p:txBody>
      </p:sp>
    </p:spTree>
    <p:extLst>
      <p:ext uri="{BB962C8B-B14F-4D97-AF65-F5344CB8AC3E}">
        <p14:creationId xmlns:p14="http://schemas.microsoft.com/office/powerpoint/2010/main" val="1498834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048000" y="1845881"/>
            <a:ext cx="1138087" cy="246221"/>
          </a:xfrm>
          <a:prstGeom prst="rect">
            <a:avLst/>
          </a:prstGeom>
          <a:noFill/>
        </p:spPr>
        <p:txBody>
          <a:bodyPr wrap="square" rtlCol="0">
            <a:spAutoFit/>
          </a:bodyPr>
          <a:lstStyle/>
          <a:p>
            <a:pPr algn="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annex </a:t>
            </a:r>
            <a:r>
              <a:rPr lang="en-US" sz="1000" b="1" dirty="0">
                <a:solidFill>
                  <a:prstClr val="white"/>
                </a:solidFill>
                <a:ea typeface="ＭＳ Ｐゴシック" pitchFamily="34" charset="-128"/>
                <a:cs typeface="Arial" pitchFamily="34" charset="0"/>
              </a:rPr>
              <a:t>b</a:t>
            </a:r>
            <a:r>
              <a:rPr lang="en-US" sz="1000" b="1" dirty="0" smtClean="0">
                <a:solidFill>
                  <a:prstClr val="white"/>
                </a:solidFill>
                <a:ea typeface="ＭＳ Ｐゴシック" pitchFamily="34" charset="-128"/>
                <a:cs typeface="Arial" pitchFamily="34" charset="0"/>
              </a:rPr>
              <a:t>uilding</a:t>
            </a:r>
            <a:endParaRPr lang="en-US" sz="1000" b="1" dirty="0">
              <a:solidFill>
                <a:prstClr val="white"/>
              </a:solidFill>
              <a:ea typeface="ＭＳ Ｐゴシック" pitchFamily="34" charset="-128"/>
              <a:cs typeface="Arial" pitchFamily="34" charset="0"/>
            </a:endParaRPr>
          </a:p>
        </p:txBody>
      </p:sp>
      <p:cxnSp>
        <p:nvCxnSpPr>
          <p:cNvPr id="37" name="Straight Arrow Connector 36"/>
          <p:cNvCxnSpPr/>
          <p:nvPr/>
        </p:nvCxnSpPr>
        <p:spPr>
          <a:xfrm>
            <a:off x="3617043" y="2089666"/>
            <a:ext cx="569044" cy="861743"/>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40942" y="2573179"/>
            <a:ext cx="899160" cy="246221"/>
          </a:xfrm>
          <a:prstGeom prst="rect">
            <a:avLst/>
          </a:prstGeom>
          <a:noFill/>
        </p:spPr>
        <p:txBody>
          <a:bodyPr wrap="square" rtlCol="0">
            <a:spAutoFit/>
          </a:bodyPr>
          <a:lstStyle/>
          <a:p>
            <a:pP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warehouse </a:t>
            </a:r>
            <a:endParaRPr lang="en-US" sz="1000" b="1" dirty="0">
              <a:solidFill>
                <a:prstClr val="white"/>
              </a:solidFill>
              <a:ea typeface="ＭＳ Ｐゴシック" pitchFamily="34" charset="-128"/>
              <a:cs typeface="Arial" pitchFamily="34" charset="0"/>
            </a:endParaRPr>
          </a:p>
        </p:txBody>
      </p:sp>
      <p:cxnSp>
        <p:nvCxnSpPr>
          <p:cNvPr id="40" name="Straight Arrow Connector 39"/>
          <p:cNvCxnSpPr/>
          <p:nvPr/>
        </p:nvCxnSpPr>
        <p:spPr>
          <a:xfrm>
            <a:off x="1524000" y="2819400"/>
            <a:ext cx="813154" cy="716950"/>
          </a:xfrm>
          <a:prstGeom prst="straightConnector1">
            <a:avLst/>
          </a:prstGeom>
          <a:ln w="19050">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86087" y="1359041"/>
            <a:ext cx="1348740" cy="246221"/>
          </a:xfrm>
          <a:prstGeom prst="rect">
            <a:avLst/>
          </a:prstGeom>
          <a:noFill/>
        </p:spPr>
        <p:txBody>
          <a:bodyPr wrap="square" rtlCol="0">
            <a:spAutoFit/>
          </a:bodyPr>
          <a:lstStyle/>
          <a:p>
            <a:pP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cooling towers A</a:t>
            </a:r>
            <a:endParaRPr lang="en-US" sz="1000" b="1" dirty="0">
              <a:solidFill>
                <a:prstClr val="white"/>
              </a:solidFill>
              <a:ea typeface="ＭＳ Ｐゴシック" pitchFamily="34" charset="-128"/>
              <a:cs typeface="Arial" pitchFamily="34" charset="0"/>
            </a:endParaRPr>
          </a:p>
        </p:txBody>
      </p:sp>
      <p:cxnSp>
        <p:nvCxnSpPr>
          <p:cNvPr id="42" name="Straight Arrow Connector 41"/>
          <p:cNvCxnSpPr/>
          <p:nvPr/>
        </p:nvCxnSpPr>
        <p:spPr>
          <a:xfrm>
            <a:off x="4696852" y="1605262"/>
            <a:ext cx="311678" cy="519233"/>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086600" y="4782979"/>
            <a:ext cx="127381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c</a:t>
            </a:r>
            <a:r>
              <a:rPr lang="en-US" sz="1000" b="1" dirty="0" smtClean="0">
                <a:solidFill>
                  <a:prstClr val="white"/>
                </a:solidFill>
                <a:ea typeface="ＭＳ Ｐゴシック" pitchFamily="34" charset="-128"/>
                <a:cs typeface="Arial" pitchFamily="34" charset="0"/>
              </a:rPr>
              <a:t>ooling </a:t>
            </a:r>
            <a:r>
              <a:rPr lang="en-US" sz="1000" b="1" dirty="0">
                <a:solidFill>
                  <a:prstClr val="white"/>
                </a:solidFill>
                <a:ea typeface="ＭＳ Ｐゴシック" pitchFamily="34" charset="-128"/>
                <a:cs typeface="Arial" pitchFamily="34" charset="0"/>
              </a:rPr>
              <a:t>t</a:t>
            </a:r>
            <a:r>
              <a:rPr lang="en-US" sz="1000" b="1" dirty="0" smtClean="0">
                <a:solidFill>
                  <a:prstClr val="white"/>
                </a:solidFill>
                <a:ea typeface="ＭＳ Ｐゴシック" pitchFamily="34" charset="-128"/>
                <a:cs typeface="Arial" pitchFamily="34" charset="0"/>
              </a:rPr>
              <a:t>owers B</a:t>
            </a:r>
            <a:endParaRPr lang="en-US" sz="1000" b="1" dirty="0">
              <a:solidFill>
                <a:prstClr val="white"/>
              </a:solidFill>
              <a:ea typeface="ＭＳ Ｐゴシック" pitchFamily="34" charset="-128"/>
              <a:cs typeface="Arial" pitchFamily="34" charset="0"/>
            </a:endParaRPr>
          </a:p>
        </p:txBody>
      </p:sp>
      <p:cxnSp>
        <p:nvCxnSpPr>
          <p:cNvPr id="44" name="Straight Arrow Connector 43"/>
          <p:cNvCxnSpPr/>
          <p:nvPr/>
        </p:nvCxnSpPr>
        <p:spPr>
          <a:xfrm flipH="1" flipV="1">
            <a:off x="7239000" y="4241014"/>
            <a:ext cx="381000" cy="530296"/>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81702" y="1828800"/>
            <a:ext cx="1257298" cy="246221"/>
          </a:xfrm>
          <a:prstGeom prst="rect">
            <a:avLst/>
          </a:prstGeom>
          <a:noFill/>
        </p:spPr>
        <p:txBody>
          <a:bodyPr wrap="square" rtlCol="0">
            <a:spAutoFit/>
          </a:bodyPr>
          <a:lstStyle/>
          <a:p>
            <a:pPr algn="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r</a:t>
            </a:r>
            <a:r>
              <a:rPr lang="en-US" sz="1000" b="1" dirty="0" smtClean="0">
                <a:solidFill>
                  <a:prstClr val="white"/>
                </a:solidFill>
                <a:ea typeface="ＭＳ Ｐゴシック" pitchFamily="34" charset="-128"/>
                <a:cs typeface="Arial" pitchFamily="34" charset="0"/>
              </a:rPr>
              <a:t>eactor building</a:t>
            </a:r>
            <a:endParaRPr lang="en-US" sz="1000" b="1" dirty="0">
              <a:solidFill>
                <a:prstClr val="white"/>
              </a:solidFill>
              <a:ea typeface="ＭＳ Ｐゴシック" pitchFamily="34" charset="-128"/>
              <a:cs typeface="Arial" pitchFamily="34" charset="0"/>
            </a:endParaRPr>
          </a:p>
        </p:txBody>
      </p:sp>
      <p:cxnSp>
        <p:nvCxnSpPr>
          <p:cNvPr id="46" name="Straight Arrow Connector 45"/>
          <p:cNvCxnSpPr/>
          <p:nvPr/>
        </p:nvCxnSpPr>
        <p:spPr>
          <a:xfrm flipH="1">
            <a:off x="5480687" y="2075021"/>
            <a:ext cx="1002030" cy="893770"/>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62100" y="4724400"/>
            <a:ext cx="1086810" cy="400110"/>
          </a:xfrm>
          <a:prstGeom prst="rect">
            <a:avLst/>
          </a:prstGeom>
          <a:noFill/>
        </p:spPr>
        <p:txBody>
          <a:bodyPr wrap="square" rtlCol="0">
            <a:spAutoFit/>
          </a:bodyPr>
          <a:lstStyle/>
          <a:p>
            <a:pPr algn="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a</a:t>
            </a:r>
            <a:r>
              <a:rPr lang="en-US" sz="1000" b="1" dirty="0" smtClean="0">
                <a:solidFill>
                  <a:prstClr val="white"/>
                </a:solidFill>
                <a:ea typeface="ＭＳ Ｐゴシック" pitchFamily="34" charset="-128"/>
                <a:cs typeface="Arial" pitchFamily="34" charset="0"/>
              </a:rPr>
              <a:t>dministration </a:t>
            </a:r>
            <a:r>
              <a:rPr lang="en-US" sz="1000" b="1" dirty="0">
                <a:solidFill>
                  <a:prstClr val="white"/>
                </a:solidFill>
                <a:ea typeface="ＭＳ Ｐゴシック" pitchFamily="34" charset="-128"/>
                <a:cs typeface="Arial" pitchFamily="34" charset="0"/>
              </a:rPr>
              <a:t>b</a:t>
            </a:r>
            <a:r>
              <a:rPr lang="en-US" sz="1000" b="1" dirty="0" smtClean="0">
                <a:solidFill>
                  <a:prstClr val="white"/>
                </a:solidFill>
                <a:ea typeface="ＭＳ Ｐゴシック" pitchFamily="34" charset="-128"/>
                <a:cs typeface="Arial" pitchFamily="34" charset="0"/>
              </a:rPr>
              <a:t>uilding</a:t>
            </a:r>
            <a:endParaRPr lang="en-US" sz="1000" b="1" dirty="0">
              <a:solidFill>
                <a:prstClr val="white"/>
              </a:solidFill>
              <a:ea typeface="ＭＳ Ｐゴシック" pitchFamily="34" charset="-128"/>
              <a:cs typeface="Arial" pitchFamily="34" charset="0"/>
            </a:endParaRPr>
          </a:p>
        </p:txBody>
      </p:sp>
      <p:cxnSp>
        <p:nvCxnSpPr>
          <p:cNvPr id="48" name="Straight Arrow Connector 47"/>
          <p:cNvCxnSpPr/>
          <p:nvPr/>
        </p:nvCxnSpPr>
        <p:spPr>
          <a:xfrm flipV="1">
            <a:off x="2248860" y="3962400"/>
            <a:ext cx="79249" cy="709382"/>
          </a:xfrm>
          <a:prstGeom prst="straightConnector1">
            <a:avLst/>
          </a:prstGeom>
          <a:ln w="19050">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971800" y="4031188"/>
            <a:ext cx="1413921" cy="246221"/>
          </a:xfrm>
          <a:prstGeom prst="rect">
            <a:avLst/>
          </a:prstGeom>
          <a:noFill/>
        </p:spPr>
        <p:txBody>
          <a:bodyPr wrap="square" rtlCol="0">
            <a:spAutoFit/>
          </a:bodyPr>
          <a:lstStyle/>
          <a:p>
            <a:pPr algn="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r</a:t>
            </a:r>
            <a:r>
              <a:rPr lang="en-US" sz="1000" b="1" dirty="0" smtClean="0">
                <a:solidFill>
                  <a:prstClr val="white"/>
                </a:solidFill>
                <a:ea typeface="ＭＳ Ｐゴシック" pitchFamily="34" charset="-128"/>
                <a:cs typeface="Arial" pitchFamily="34" charset="0"/>
              </a:rPr>
              <a:t>adwaste building</a:t>
            </a:r>
            <a:endParaRPr lang="en-US" sz="1000" b="1" dirty="0">
              <a:solidFill>
                <a:prstClr val="white"/>
              </a:solidFill>
              <a:ea typeface="ＭＳ Ｐゴシック" pitchFamily="34" charset="-128"/>
              <a:cs typeface="Arial" pitchFamily="34" charset="0"/>
            </a:endParaRPr>
          </a:p>
        </p:txBody>
      </p:sp>
      <p:cxnSp>
        <p:nvCxnSpPr>
          <p:cNvPr id="50" name="Straight Arrow Connector 49"/>
          <p:cNvCxnSpPr/>
          <p:nvPr/>
        </p:nvCxnSpPr>
        <p:spPr>
          <a:xfrm flipV="1">
            <a:off x="3810000" y="3253018"/>
            <a:ext cx="615345" cy="778170"/>
          </a:xfrm>
          <a:prstGeom prst="straightConnector1">
            <a:avLst/>
          </a:prstGeom>
          <a:ln w="19050">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20840" y="2496979"/>
            <a:ext cx="89916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s</a:t>
            </a:r>
            <a:r>
              <a:rPr lang="en-US" sz="1000" b="1" dirty="0" smtClean="0">
                <a:solidFill>
                  <a:prstClr val="white"/>
                </a:solidFill>
                <a:ea typeface="ＭＳ Ｐゴシック" pitchFamily="34" charset="-128"/>
                <a:cs typeface="Arial" pitchFamily="34" charset="0"/>
              </a:rPr>
              <a:t>witchyard </a:t>
            </a:r>
            <a:endParaRPr lang="en-US" sz="1000" b="1" dirty="0">
              <a:solidFill>
                <a:prstClr val="white"/>
              </a:solidFill>
              <a:ea typeface="ＭＳ Ｐゴシック" pitchFamily="34" charset="-128"/>
              <a:cs typeface="Arial" pitchFamily="34" charset="0"/>
            </a:endParaRPr>
          </a:p>
        </p:txBody>
      </p:sp>
      <p:cxnSp>
        <p:nvCxnSpPr>
          <p:cNvPr id="52" name="Straight Arrow Connector 51"/>
          <p:cNvCxnSpPr/>
          <p:nvPr/>
        </p:nvCxnSpPr>
        <p:spPr>
          <a:xfrm flipH="1">
            <a:off x="6705600" y="2743200"/>
            <a:ext cx="380999" cy="202321"/>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581776" y="3054764"/>
            <a:ext cx="1365539"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t</a:t>
            </a:r>
            <a:r>
              <a:rPr lang="en-US" sz="1000" b="1" dirty="0" smtClean="0">
                <a:solidFill>
                  <a:prstClr val="white"/>
                </a:solidFill>
                <a:ea typeface="ＭＳ Ｐゴシック" pitchFamily="34" charset="-128"/>
                <a:cs typeface="Arial" pitchFamily="34" charset="0"/>
              </a:rPr>
              <a:t>urbine building B</a:t>
            </a:r>
            <a:endParaRPr lang="en-US" sz="1000" b="1" dirty="0">
              <a:solidFill>
                <a:prstClr val="white"/>
              </a:solidFill>
              <a:ea typeface="ＭＳ Ｐゴシック" pitchFamily="34" charset="-128"/>
              <a:cs typeface="Arial" pitchFamily="34" charset="0"/>
            </a:endParaRPr>
          </a:p>
        </p:txBody>
      </p:sp>
      <p:cxnSp>
        <p:nvCxnSpPr>
          <p:cNvPr id="54" name="Straight Arrow Connector 53"/>
          <p:cNvCxnSpPr/>
          <p:nvPr/>
        </p:nvCxnSpPr>
        <p:spPr>
          <a:xfrm flipH="1">
            <a:off x="5894070" y="3303786"/>
            <a:ext cx="925830" cy="277959"/>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11090" y="4537755"/>
            <a:ext cx="1362365" cy="400110"/>
          </a:xfrm>
          <a:prstGeom prst="rect">
            <a:avLst/>
          </a:prstGeom>
          <a:noFill/>
        </p:spPr>
        <p:txBody>
          <a:bodyPr wrap="square" rtlCol="0">
            <a:spAutoFit/>
          </a:bodyPr>
          <a:lstStyle/>
          <a:p>
            <a:pPr algn="ct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ISFSI </a:t>
            </a:r>
          </a:p>
          <a:p>
            <a:pPr algn="ct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(dry </a:t>
            </a:r>
            <a:r>
              <a:rPr lang="en-US" sz="1000" b="1" dirty="0">
                <a:solidFill>
                  <a:prstClr val="white"/>
                </a:solidFill>
                <a:ea typeface="ＭＳ Ｐゴシック" pitchFamily="34" charset="-128"/>
                <a:cs typeface="Arial" pitchFamily="34" charset="0"/>
              </a:rPr>
              <a:t>c</a:t>
            </a:r>
            <a:r>
              <a:rPr lang="en-US" sz="1000" b="1" dirty="0" smtClean="0">
                <a:solidFill>
                  <a:prstClr val="white"/>
                </a:solidFill>
                <a:ea typeface="ＭＳ Ｐゴシック" pitchFamily="34" charset="-128"/>
                <a:cs typeface="Arial" pitchFamily="34" charset="0"/>
              </a:rPr>
              <a:t>ask </a:t>
            </a:r>
            <a:r>
              <a:rPr lang="en-US" sz="1000" b="1" dirty="0">
                <a:solidFill>
                  <a:prstClr val="white"/>
                </a:solidFill>
                <a:ea typeface="ＭＳ Ｐゴシック" pitchFamily="34" charset="-128"/>
                <a:cs typeface="Arial" pitchFamily="34" charset="0"/>
              </a:rPr>
              <a:t>s</a:t>
            </a:r>
            <a:r>
              <a:rPr lang="en-US" sz="1000" b="1" dirty="0" smtClean="0">
                <a:solidFill>
                  <a:prstClr val="white"/>
                </a:solidFill>
                <a:ea typeface="ＭＳ Ｐゴシック" pitchFamily="34" charset="-128"/>
                <a:cs typeface="Arial" pitchFamily="34" charset="0"/>
              </a:rPr>
              <a:t>torage) </a:t>
            </a:r>
            <a:endParaRPr lang="en-US" sz="1000" b="1" dirty="0">
              <a:solidFill>
                <a:prstClr val="white"/>
              </a:solidFill>
              <a:ea typeface="ＭＳ Ｐゴシック" pitchFamily="34" charset="-128"/>
              <a:cs typeface="Arial" pitchFamily="34" charset="0"/>
            </a:endParaRPr>
          </a:p>
        </p:txBody>
      </p:sp>
      <p:cxnSp>
        <p:nvCxnSpPr>
          <p:cNvPr id="56" name="Straight Arrow Connector 55"/>
          <p:cNvCxnSpPr>
            <a:stCxn id="55" idx="0"/>
          </p:cNvCxnSpPr>
          <p:nvPr/>
        </p:nvCxnSpPr>
        <p:spPr>
          <a:xfrm flipV="1">
            <a:off x="4592273" y="3946230"/>
            <a:ext cx="209159" cy="591525"/>
          </a:xfrm>
          <a:prstGeom prst="straightConnector1">
            <a:avLst/>
          </a:prstGeom>
          <a:ln w="19050">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09650" y="1649973"/>
            <a:ext cx="1373358"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t</a:t>
            </a:r>
            <a:r>
              <a:rPr lang="en-US" sz="1000" b="1" dirty="0" smtClean="0">
                <a:solidFill>
                  <a:prstClr val="white"/>
                </a:solidFill>
                <a:ea typeface="ＭＳ Ｐゴシック" pitchFamily="34" charset="-128"/>
                <a:cs typeface="Arial" pitchFamily="34" charset="0"/>
              </a:rPr>
              <a:t>urbine </a:t>
            </a:r>
            <a:r>
              <a:rPr lang="en-US" sz="1000" b="1" dirty="0">
                <a:solidFill>
                  <a:prstClr val="white"/>
                </a:solidFill>
                <a:ea typeface="ＭＳ Ｐゴシック" pitchFamily="34" charset="-128"/>
                <a:cs typeface="Arial" pitchFamily="34" charset="0"/>
              </a:rPr>
              <a:t>b</a:t>
            </a:r>
            <a:r>
              <a:rPr lang="en-US" sz="1000" b="1" dirty="0" smtClean="0">
                <a:solidFill>
                  <a:prstClr val="white"/>
                </a:solidFill>
                <a:ea typeface="ＭＳ Ｐゴシック" pitchFamily="34" charset="-128"/>
                <a:cs typeface="Arial" pitchFamily="34" charset="0"/>
              </a:rPr>
              <a:t>uilding A</a:t>
            </a:r>
            <a:endParaRPr lang="en-US" sz="1000" b="1" dirty="0">
              <a:solidFill>
                <a:prstClr val="white"/>
              </a:solidFill>
              <a:ea typeface="ＭＳ Ｐゴシック" pitchFamily="34" charset="-128"/>
              <a:cs typeface="Arial" pitchFamily="34" charset="0"/>
            </a:endParaRPr>
          </a:p>
        </p:txBody>
      </p:sp>
      <p:cxnSp>
        <p:nvCxnSpPr>
          <p:cNvPr id="58" name="Straight Arrow Connector 57"/>
          <p:cNvCxnSpPr/>
          <p:nvPr/>
        </p:nvCxnSpPr>
        <p:spPr>
          <a:xfrm flipH="1">
            <a:off x="5105400" y="1896194"/>
            <a:ext cx="749321" cy="693101"/>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36124" y="3411379"/>
            <a:ext cx="740276" cy="246221"/>
          </a:xfrm>
          <a:prstGeom prst="rect">
            <a:avLst/>
          </a:prstGeom>
          <a:noFill/>
        </p:spPr>
        <p:txBody>
          <a:bodyPr wrap="square" rtlCol="0">
            <a:spAutoFit/>
          </a:bodyPr>
          <a:lstStyle/>
          <a:p>
            <a:pPr algn="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parking</a:t>
            </a:r>
            <a:endParaRPr lang="en-US" sz="1000" b="1" dirty="0">
              <a:solidFill>
                <a:prstClr val="white"/>
              </a:solidFill>
              <a:ea typeface="ＭＳ Ｐゴシック" pitchFamily="34" charset="-128"/>
              <a:cs typeface="Arial" pitchFamily="34" charset="0"/>
            </a:endParaRPr>
          </a:p>
        </p:txBody>
      </p:sp>
      <p:cxnSp>
        <p:nvCxnSpPr>
          <p:cNvPr id="60" name="Straight Arrow Connector 59"/>
          <p:cNvCxnSpPr/>
          <p:nvPr/>
        </p:nvCxnSpPr>
        <p:spPr>
          <a:xfrm>
            <a:off x="1371600" y="3628034"/>
            <a:ext cx="558977" cy="265578"/>
          </a:xfrm>
          <a:prstGeom prst="straightConnector1">
            <a:avLst/>
          </a:prstGeom>
          <a:ln w="19050">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248400" y="2115979"/>
            <a:ext cx="1413921" cy="246221"/>
          </a:xfrm>
          <a:prstGeom prst="rect">
            <a:avLst/>
          </a:prstGeom>
          <a:noFill/>
        </p:spPr>
        <p:txBody>
          <a:bodyPr wrap="square" rtlCol="0">
            <a:spAutoFit/>
          </a:bodyPr>
          <a:lstStyle/>
          <a:p>
            <a:pPr algn="r" eaLnBrk="0" fontAlgn="base" hangingPunct="0">
              <a:spcBef>
                <a:spcPct val="0"/>
              </a:spcBef>
              <a:spcAft>
                <a:spcPct val="0"/>
              </a:spcAft>
            </a:pPr>
            <a:r>
              <a:rPr lang="en-US" sz="1000" b="1" dirty="0" smtClean="0">
                <a:solidFill>
                  <a:prstClr val="white"/>
                </a:solidFill>
                <a:ea typeface="ＭＳ Ｐゴシック" pitchFamily="34" charset="-128"/>
                <a:cs typeface="Arial" pitchFamily="34" charset="0"/>
              </a:rPr>
              <a:t>control building</a:t>
            </a:r>
            <a:endParaRPr lang="en-US" sz="1000" b="1" dirty="0">
              <a:solidFill>
                <a:prstClr val="white"/>
              </a:solidFill>
              <a:ea typeface="ＭＳ Ｐゴシック" pitchFamily="34" charset="-128"/>
              <a:cs typeface="Arial" pitchFamily="34" charset="0"/>
            </a:endParaRPr>
          </a:p>
        </p:txBody>
      </p:sp>
      <p:cxnSp>
        <p:nvCxnSpPr>
          <p:cNvPr id="62" name="Straight Arrow Connector 61"/>
          <p:cNvCxnSpPr/>
          <p:nvPr/>
        </p:nvCxnSpPr>
        <p:spPr>
          <a:xfrm flipH="1">
            <a:off x="5791200" y="2321953"/>
            <a:ext cx="1129009" cy="646838"/>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553080" y="3333690"/>
            <a:ext cx="1133718" cy="400110"/>
          </a:xfrm>
          <a:prstGeom prst="rect">
            <a:avLst/>
          </a:prstGeom>
          <a:noFill/>
        </p:spPr>
        <p:txBody>
          <a:bodyPr wrap="square" rtlCol="0">
            <a:spAutoFit/>
          </a:bodyPr>
          <a:lstStyle/>
          <a:p>
            <a:pPr eaLnBrk="0" fontAlgn="base" hangingPunct="0">
              <a:spcBef>
                <a:spcPct val="0"/>
              </a:spcBef>
              <a:spcAft>
                <a:spcPct val="0"/>
              </a:spcAft>
            </a:pPr>
            <a:r>
              <a:rPr lang="en-US" sz="1000" b="1" dirty="0">
                <a:solidFill>
                  <a:prstClr val="white"/>
                </a:solidFill>
                <a:ea typeface="ＭＳ Ｐゴシック" pitchFamily="34" charset="-128"/>
                <a:cs typeface="Arial" pitchFamily="34" charset="0"/>
              </a:rPr>
              <a:t>p</a:t>
            </a:r>
            <a:r>
              <a:rPr lang="en-US" sz="1000" b="1" dirty="0" smtClean="0">
                <a:solidFill>
                  <a:prstClr val="white"/>
                </a:solidFill>
                <a:ea typeface="ＭＳ Ｐゴシック" pitchFamily="34" charset="-128"/>
                <a:cs typeface="Arial" pitchFamily="34" charset="0"/>
              </a:rPr>
              <a:t>rotected area fence</a:t>
            </a:r>
            <a:endParaRPr lang="en-US" sz="1000" b="1" dirty="0">
              <a:solidFill>
                <a:prstClr val="white"/>
              </a:solidFill>
              <a:ea typeface="ＭＳ Ｐゴシック" pitchFamily="34" charset="-128"/>
              <a:cs typeface="Arial" pitchFamily="34" charset="0"/>
            </a:endParaRPr>
          </a:p>
        </p:txBody>
      </p:sp>
      <p:cxnSp>
        <p:nvCxnSpPr>
          <p:cNvPr id="64" name="Straight Arrow Connector 63"/>
          <p:cNvCxnSpPr>
            <a:stCxn id="63" idx="1"/>
          </p:cNvCxnSpPr>
          <p:nvPr/>
        </p:nvCxnSpPr>
        <p:spPr>
          <a:xfrm flipH="1">
            <a:off x="7264545" y="3533745"/>
            <a:ext cx="288535" cy="48000"/>
          </a:xfrm>
          <a:prstGeom prst="straightConnector1">
            <a:avLst/>
          </a:prstGeom>
          <a:ln w="15875">
            <a:solidFill>
              <a:schemeClr val="bg2"/>
            </a:solidFill>
            <a:tailEnd type="triangle" w="sm" len="sm"/>
          </a:ln>
        </p:spPr>
        <p:style>
          <a:lnRef idx="1">
            <a:schemeClr val="accent1"/>
          </a:lnRef>
          <a:fillRef idx="0">
            <a:schemeClr val="accent1"/>
          </a:fillRef>
          <a:effectRef idx="0">
            <a:schemeClr val="accent1"/>
          </a:effectRef>
          <a:fontRef idx="minor">
            <a:schemeClr val="tx1"/>
          </a:fontRef>
        </p:style>
      </p:cxnSp>
      <p:pic>
        <p:nvPicPr>
          <p:cNvPr id="32" name="Picture 31"/>
          <p:cNvPicPr/>
          <p:nvPr/>
        </p:nvPicPr>
        <p:blipFill>
          <a:blip r:embed="rId2"/>
          <a:stretch>
            <a:fillRect/>
          </a:stretch>
        </p:blipFill>
        <p:spPr>
          <a:xfrm>
            <a:off x="533400" y="1194984"/>
            <a:ext cx="7924800" cy="5077631"/>
          </a:xfrm>
          <a:prstGeom prst="rect">
            <a:avLst/>
          </a:prstGeom>
        </p:spPr>
      </p:pic>
      <p:sp>
        <p:nvSpPr>
          <p:cNvPr id="33" name="Title 1"/>
          <p:cNvSpPr txBox="1">
            <a:spLocks/>
          </p:cNvSpPr>
          <p:nvPr/>
        </p:nvSpPr>
        <p:spPr>
          <a:xfrm>
            <a:off x="457200" y="35010"/>
            <a:ext cx="8229600" cy="879390"/>
          </a:xfrm>
          <a:prstGeom prst="rect">
            <a:avLst/>
          </a:prstGeom>
          <a:effectLst/>
        </p:spPr>
        <p:txBody>
          <a:bodyPr anchor="ctr">
            <a:noAutofit/>
          </a:bodyPr>
          <a:lstStyle>
            <a:lvl1pPr algn="l" defTabSz="914400" rtl="0" eaLnBrk="1" latinLnBrk="0" hangingPunct="1">
              <a:spcBef>
                <a:spcPct val="0"/>
              </a:spcBef>
              <a:buNone/>
              <a:defRPr sz="4000" b="1" kern="1200">
                <a:solidFill>
                  <a:schemeClr val="bg1"/>
                </a:solidFill>
                <a:effectLst/>
                <a:latin typeface="+mn-lt"/>
                <a:ea typeface="+mj-ea"/>
                <a:cs typeface="Arial" pitchFamily="34" charset="0"/>
              </a:defRPr>
            </a:lvl1pPr>
          </a:lstStyle>
          <a:p>
            <a:pPr algn="ctr"/>
            <a:r>
              <a:rPr lang="en-US" b="0" dirty="0" smtClean="0">
                <a:latin typeface="Arial" panose="020B0604020202020204" pitchFamily="34" charset="0"/>
              </a:rPr>
              <a:t>Site Layout</a:t>
            </a:r>
            <a:endParaRPr lang="en-US" b="0" dirty="0">
              <a:latin typeface="Arial" panose="020B0604020202020204" pitchFamily="34" charset="0"/>
            </a:endParaRPr>
          </a:p>
        </p:txBody>
      </p:sp>
      <p:sp>
        <p:nvSpPr>
          <p:cNvPr id="35" name="Slide Number Placeholder 1"/>
          <p:cNvSpPr>
            <a:spLocks noGrp="1"/>
          </p:cNvSpPr>
          <p:nvPr>
            <p:ph type="sldNum" sz="quarter" idx="4294967295"/>
          </p:nvPr>
        </p:nvSpPr>
        <p:spPr>
          <a:xfrm>
            <a:off x="76200" y="6416675"/>
            <a:ext cx="381000" cy="365125"/>
          </a:xfrm>
          <a:prstGeom prst="rect">
            <a:avLst/>
          </a:prstGeom>
        </p:spPr>
        <p:txBody>
          <a:bodyPr/>
          <a:lstStyle/>
          <a:p>
            <a:fld id="{4091F121-2904-440A-B77E-FBD3D790DDDD}" type="slidenum">
              <a:rPr lang="en-US" sz="1200" smtClean="0"/>
              <a:pPr/>
              <a:t>11</a:t>
            </a:fld>
            <a:endParaRPr lang="en-US" sz="1200" dirty="0"/>
          </a:p>
        </p:txBody>
      </p:sp>
    </p:spTree>
    <p:extLst>
      <p:ext uri="{BB962C8B-B14F-4D97-AF65-F5344CB8AC3E}">
        <p14:creationId xmlns:p14="http://schemas.microsoft.com/office/powerpoint/2010/main" val="100827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30"/>
            <a:ext cx="8229600" cy="1143000"/>
          </a:xfrm>
        </p:spPr>
        <p:txBody>
          <a:bodyPr/>
          <a:lstStyle/>
          <a:p>
            <a:r>
              <a:rPr lang="en-US" dirty="0" smtClean="0">
                <a:latin typeface="Arial" panose="020B0604020202020204" pitchFamily="34" charset="0"/>
                <a:cs typeface="Arial" panose="020B0604020202020204" pitchFamily="34" charset="0"/>
              </a:rPr>
              <a:t>NuScale Plant Safety</a:t>
            </a:r>
            <a:endParaRPr lang="en-US" dirty="0">
              <a:latin typeface="Arial" panose="020B0604020202020204" pitchFamily="34" charset="0"/>
              <a:cs typeface="Arial" panose="020B0604020202020204" pitchFamily="34" charset="0"/>
            </a:endParaRPr>
          </a:p>
        </p:txBody>
      </p:sp>
      <p:sp>
        <p:nvSpPr>
          <p:cNvPr id="4" name="Slide Number Placeholder 1"/>
          <p:cNvSpPr txBox="1">
            <a:spLocks/>
          </p:cNvSpPr>
          <p:nvPr/>
        </p:nvSpPr>
        <p:spPr>
          <a:xfrm>
            <a:off x="76200" y="6416675"/>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100" b="1" i="1" kern="1200">
                <a:solidFill>
                  <a:srgbClr val="3E4B5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smtClean="0"/>
              <a:pPr/>
              <a:t>12</a:t>
            </a:fld>
            <a:endParaRPr lang="en-US" sz="1200" dirty="0"/>
          </a:p>
        </p:txBody>
      </p:sp>
    </p:spTree>
    <p:extLst>
      <p:ext uri="{BB962C8B-B14F-4D97-AF65-F5344CB8AC3E}">
        <p14:creationId xmlns:p14="http://schemas.microsoft.com/office/powerpoint/2010/main" val="190001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oolantFlow_New.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6600" y="1523757"/>
            <a:ext cx="3026648" cy="3956750"/>
          </a:xfrm>
          <a:prstGeom prst="rect">
            <a:avLst/>
          </a:prstGeom>
        </p:spPr>
      </p:pic>
      <p:sp>
        <p:nvSpPr>
          <p:cNvPr id="1027" name="Title 3"/>
          <p:cNvSpPr>
            <a:spLocks noGrp="1"/>
          </p:cNvSpPr>
          <p:nvPr>
            <p:ph type="title"/>
          </p:nvPr>
        </p:nvSpPr>
        <p:spPr>
          <a:ln>
            <a:noFill/>
          </a:ln>
        </p:spPr>
        <p:txBody>
          <a:bodyPr anchor="ctr"/>
          <a:lstStyle/>
          <a:p>
            <a:pPr>
              <a:defRPr/>
            </a:pPr>
            <a:r>
              <a:rPr lang="en-US" dirty="0" smtClean="0"/>
              <a:t>Simplicity Enhances Safety</a:t>
            </a:r>
            <a:endParaRPr lang="en-US" dirty="0">
              <a:solidFill>
                <a:schemeClr val="tx2">
                  <a:lumMod val="60000"/>
                  <a:lumOff val="40000"/>
                </a:schemeClr>
              </a:solidFill>
            </a:endParaRPr>
          </a:p>
        </p:txBody>
      </p:sp>
      <p:sp>
        <p:nvSpPr>
          <p:cNvPr id="6" name="TextBox 5"/>
          <p:cNvSpPr txBox="1"/>
          <p:nvPr/>
        </p:nvSpPr>
        <p:spPr>
          <a:xfrm>
            <a:off x="6400800" y="3057025"/>
            <a:ext cx="2475624" cy="1384995"/>
          </a:xfrm>
          <a:prstGeom prst="rect">
            <a:avLst/>
          </a:prstGeom>
          <a:noFill/>
          <a:ln w="28575">
            <a:solidFill>
              <a:srgbClr val="296261"/>
            </a:solidFill>
          </a:ln>
        </p:spPr>
        <p:txBody>
          <a:bodyPr wrap="square" rtlCol="0">
            <a:spAutoFit/>
          </a:bodyPr>
          <a:lstStyle/>
          <a:p>
            <a:r>
              <a:rPr lang="en-US" sz="1200" b="1" i="1" dirty="0">
                <a:solidFill>
                  <a:prstClr val="black"/>
                </a:solidFill>
                <a:latin typeface="Arial" panose="020B0604020202020204" pitchFamily="34" charset="0"/>
                <a:cs typeface="Arial" panose="020B0604020202020204" pitchFamily="34" charset="0"/>
              </a:rPr>
              <a:t>Convection</a:t>
            </a:r>
            <a:r>
              <a:rPr lang="en-US" sz="1200" b="1" dirty="0">
                <a:solidFill>
                  <a:prstClr val="black"/>
                </a:solidFill>
                <a:latin typeface="Arial" panose="020B0604020202020204" pitchFamily="34" charset="0"/>
                <a:cs typeface="Arial" panose="020B0604020202020204" pitchFamily="34" charset="0"/>
              </a:rPr>
              <a:t> – energy from the nuclear reaction heats the primary reactor coolant causing it to rise by convection and natural buoyancy through the riser, much like a chimney effect</a:t>
            </a:r>
          </a:p>
        </p:txBody>
      </p:sp>
      <p:cxnSp>
        <p:nvCxnSpPr>
          <p:cNvPr id="11" name="Straight Arrow Connector 10"/>
          <p:cNvCxnSpPr>
            <a:stCxn id="6" idx="1"/>
          </p:cNvCxnSpPr>
          <p:nvPr/>
        </p:nvCxnSpPr>
        <p:spPr>
          <a:xfrm flipH="1">
            <a:off x="4856874" y="3749523"/>
            <a:ext cx="1543926" cy="69502"/>
          </a:xfrm>
          <a:prstGeom prst="straightConnector1">
            <a:avLst/>
          </a:prstGeom>
          <a:ln w="28575">
            <a:solidFill>
              <a:srgbClr val="296261"/>
            </a:solidFill>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26" idx="1"/>
          </p:cNvCxnSpPr>
          <p:nvPr/>
        </p:nvCxnSpPr>
        <p:spPr>
          <a:xfrm flipH="1">
            <a:off x="5029200" y="2162718"/>
            <a:ext cx="1391526" cy="1227861"/>
          </a:xfrm>
          <a:prstGeom prst="straightConnector1">
            <a:avLst/>
          </a:prstGeom>
          <a:ln w="28575">
            <a:solidFill>
              <a:srgbClr val="F5801F"/>
            </a:solidFill>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stCxn id="28" idx="1"/>
          </p:cNvCxnSpPr>
          <p:nvPr/>
        </p:nvCxnSpPr>
        <p:spPr>
          <a:xfrm flipH="1" flipV="1">
            <a:off x="4629150" y="4847641"/>
            <a:ext cx="1791576" cy="306599"/>
          </a:xfrm>
          <a:prstGeom prst="straightConnector1">
            <a:avLst/>
          </a:prstGeom>
          <a:ln w="28575">
            <a:solidFill>
              <a:srgbClr val="DEF296"/>
            </a:solidFill>
            <a:tailEnd type="arrow"/>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6420726" y="1470220"/>
            <a:ext cx="2475624" cy="1384995"/>
          </a:xfrm>
          <a:prstGeom prst="rect">
            <a:avLst/>
          </a:prstGeom>
          <a:noFill/>
          <a:ln w="38100">
            <a:solidFill>
              <a:srgbClr val="F5801F"/>
            </a:solidFill>
          </a:ln>
        </p:spPr>
        <p:txBody>
          <a:bodyPr wrap="square" rtlCol="0">
            <a:spAutoFit/>
          </a:bodyPr>
          <a:lstStyle/>
          <a:p>
            <a:r>
              <a:rPr lang="en-US" sz="1200" b="1" i="1" dirty="0">
                <a:solidFill>
                  <a:prstClr val="black"/>
                </a:solidFill>
                <a:latin typeface="Arial" panose="020B0604020202020204" pitchFamily="34" charset="0"/>
                <a:cs typeface="Arial" panose="020B0604020202020204" pitchFamily="34" charset="0"/>
              </a:rPr>
              <a:t>Conduction</a:t>
            </a:r>
            <a:r>
              <a:rPr lang="en-US" sz="1200" b="1" dirty="0">
                <a:solidFill>
                  <a:prstClr val="black"/>
                </a:solidFill>
                <a:latin typeface="Arial" panose="020B0604020202020204" pitchFamily="34" charset="0"/>
                <a:cs typeface="Arial" panose="020B0604020202020204" pitchFamily="34" charset="0"/>
              </a:rPr>
              <a:t> – heat is transferred through the walls of the tubes in the steam generator, heating the water (secondary coolant) inside them to turn it to steam.  Primary water cools.</a:t>
            </a:r>
          </a:p>
        </p:txBody>
      </p:sp>
      <p:sp>
        <p:nvSpPr>
          <p:cNvPr id="28" name="TextBox 27"/>
          <p:cNvSpPr txBox="1"/>
          <p:nvPr/>
        </p:nvSpPr>
        <p:spPr>
          <a:xfrm>
            <a:off x="6420726" y="4738741"/>
            <a:ext cx="2475624" cy="830997"/>
          </a:xfrm>
          <a:prstGeom prst="rect">
            <a:avLst/>
          </a:prstGeom>
          <a:noFill/>
          <a:ln w="38100">
            <a:solidFill>
              <a:srgbClr val="DEF296"/>
            </a:solidFill>
          </a:ln>
        </p:spPr>
        <p:txBody>
          <a:bodyPr wrap="square" rtlCol="0">
            <a:spAutoFit/>
          </a:bodyPr>
          <a:lstStyle/>
          <a:p>
            <a:r>
              <a:rPr lang="en-US" sz="1200" b="1" i="1" dirty="0">
                <a:solidFill>
                  <a:prstClr val="black"/>
                </a:solidFill>
                <a:latin typeface="Arial" panose="020B0604020202020204" pitchFamily="34" charset="0"/>
                <a:cs typeface="Arial" panose="020B0604020202020204" pitchFamily="34" charset="0"/>
              </a:rPr>
              <a:t>Gravity</a:t>
            </a:r>
            <a:r>
              <a:rPr lang="en-US" sz="1200" b="1" dirty="0">
                <a:solidFill>
                  <a:prstClr val="black"/>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t>
            </a:r>
            <a:r>
              <a:rPr lang="en-US" sz="1200" b="1" dirty="0">
                <a:solidFill>
                  <a:srgbClr val="DEF296"/>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colder (denser) primary coolant “falls” to bottom of reactor pressure vessel, cycle continues</a:t>
            </a:r>
          </a:p>
        </p:txBody>
      </p:sp>
      <p:cxnSp>
        <p:nvCxnSpPr>
          <p:cNvPr id="34" name="Straight Arrow Connector 33"/>
          <p:cNvCxnSpPr>
            <a:stCxn id="26" idx="1"/>
          </p:cNvCxnSpPr>
          <p:nvPr/>
        </p:nvCxnSpPr>
        <p:spPr>
          <a:xfrm flipH="1">
            <a:off x="4572000" y="2162718"/>
            <a:ext cx="1848726" cy="1304061"/>
          </a:xfrm>
          <a:prstGeom prst="straightConnector1">
            <a:avLst/>
          </a:prstGeom>
          <a:ln w="28575">
            <a:solidFill>
              <a:srgbClr val="F5801F"/>
            </a:solidFill>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stCxn id="28" idx="1"/>
          </p:cNvCxnSpPr>
          <p:nvPr/>
        </p:nvCxnSpPr>
        <p:spPr>
          <a:xfrm flipH="1" flipV="1">
            <a:off x="5029200" y="4738741"/>
            <a:ext cx="1391526" cy="415499"/>
          </a:xfrm>
          <a:prstGeom prst="straightConnector1">
            <a:avLst/>
          </a:prstGeom>
          <a:ln w="28575">
            <a:solidFill>
              <a:srgbClr val="DEF296"/>
            </a:solidFill>
            <a:tailEnd type="arrow"/>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201295" y="1537758"/>
            <a:ext cx="2999105" cy="4047262"/>
          </a:xfrm>
          <a:prstGeom prst="rect">
            <a:avLst/>
          </a:prstGeom>
          <a:noFill/>
        </p:spPr>
        <p:txBody>
          <a:bodyPr wrap="square" rtlCol="0">
            <a:spAutoFit/>
          </a:bodyPr>
          <a:lstStyle/>
          <a:p>
            <a:pPr>
              <a:spcBef>
                <a:spcPts val="0"/>
              </a:spcBef>
            </a:pPr>
            <a:r>
              <a:rPr lang="en-US" sz="1200" b="1" dirty="0">
                <a:latin typeface="Arial" panose="020B0604020202020204" pitchFamily="34" charset="0"/>
                <a:cs typeface="Arial" panose="020B0604020202020204" pitchFamily="34" charset="0"/>
              </a:rPr>
              <a:t>Natural Convection for Cooling</a:t>
            </a:r>
          </a:p>
          <a:p>
            <a:pPr marL="6858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Passively safe, driven by gravity, natural circulation </a:t>
            </a:r>
            <a:r>
              <a:rPr lang="en-US" sz="1200" dirty="0" smtClean="0">
                <a:latin typeface="Arial" panose="020B0604020202020204" pitchFamily="34" charset="0"/>
                <a:cs typeface="Arial" panose="020B0604020202020204" pitchFamily="34" charset="0"/>
              </a:rPr>
              <a:t>over </a:t>
            </a:r>
            <a:r>
              <a:rPr lang="en-US" sz="1200" dirty="0">
                <a:latin typeface="Arial" panose="020B0604020202020204" pitchFamily="34" charset="0"/>
                <a:cs typeface="Arial" panose="020B0604020202020204" pitchFamily="34" charset="0"/>
              </a:rPr>
              <a:t>the fuel </a:t>
            </a:r>
          </a:p>
          <a:p>
            <a:pPr marL="685800" indent="-34290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No pumps, no </a:t>
            </a:r>
            <a:r>
              <a:rPr lang="en-US" sz="1200" dirty="0" smtClean="0">
                <a:latin typeface="Arial" panose="020B0604020202020204" pitchFamily="34" charset="0"/>
                <a:cs typeface="Arial" panose="020B0604020202020204" pitchFamily="34" charset="0"/>
              </a:rPr>
              <a:t>emergency </a:t>
            </a:r>
            <a:r>
              <a:rPr lang="en-US" sz="1200" dirty="0">
                <a:latin typeface="Arial" panose="020B0604020202020204" pitchFamily="34" charset="0"/>
                <a:cs typeface="Arial" panose="020B0604020202020204" pitchFamily="34" charset="0"/>
              </a:rPr>
              <a:t>generators</a:t>
            </a:r>
          </a:p>
          <a:p>
            <a:pPr>
              <a:spcBef>
                <a:spcPts val="0"/>
              </a:spcBef>
            </a:pPr>
            <a:r>
              <a:rPr lang="en-US" sz="1200" b="1" dirty="0">
                <a:latin typeface="Arial" panose="020B0604020202020204" pitchFamily="34" charset="0"/>
                <a:cs typeface="Arial" panose="020B0604020202020204" pitchFamily="34" charset="0"/>
              </a:rPr>
              <a:t>Seismically Robust</a:t>
            </a:r>
          </a:p>
          <a:p>
            <a:pPr marL="6858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System submerged in a below-ground pool of water in an earthquake </a:t>
            </a:r>
            <a:r>
              <a:rPr lang="en-US" sz="1200" dirty="0" smtClean="0">
                <a:latin typeface="Arial" panose="020B0604020202020204" pitchFamily="34" charset="0"/>
                <a:cs typeface="Arial" panose="020B0604020202020204" pitchFamily="34" charset="0"/>
              </a:rPr>
              <a:t>and aircraft impact resistant </a:t>
            </a:r>
            <a:r>
              <a:rPr lang="en-US" sz="1200" dirty="0">
                <a:latin typeface="Arial" panose="020B0604020202020204" pitchFamily="34" charset="0"/>
                <a:cs typeface="Arial" panose="020B0604020202020204" pitchFamily="34" charset="0"/>
              </a:rPr>
              <a:t>building </a:t>
            </a:r>
          </a:p>
          <a:p>
            <a:pPr>
              <a:spcBef>
                <a:spcPts val="0"/>
              </a:spcBef>
            </a:pPr>
            <a:r>
              <a:rPr lang="en-US" sz="1200" b="1" dirty="0" smtClean="0">
                <a:latin typeface="Arial" panose="020B0604020202020204" pitchFamily="34" charset="0"/>
                <a:cs typeface="Arial" panose="020B0604020202020204" pitchFamily="34" charset="0"/>
              </a:rPr>
              <a:t>Simple </a:t>
            </a:r>
            <a:r>
              <a:rPr lang="en-US" sz="1200" b="1" dirty="0">
                <a:latin typeface="Arial" panose="020B0604020202020204" pitchFamily="34" charset="0"/>
                <a:cs typeface="Arial" panose="020B0604020202020204" pitchFamily="34" charset="0"/>
              </a:rPr>
              <a:t>and Small</a:t>
            </a:r>
          </a:p>
          <a:p>
            <a:pPr marL="6858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Reactor core is 1/20th the size of large reactor cores</a:t>
            </a:r>
          </a:p>
          <a:p>
            <a:pPr marL="685800" indent="-342900">
              <a:spcAft>
                <a:spcPts val="3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Integrated reactor </a:t>
            </a:r>
            <a:r>
              <a:rPr lang="en-US" sz="1200" dirty="0" smtClean="0">
                <a:latin typeface="Arial" panose="020B0604020202020204" pitchFamily="34" charset="0"/>
                <a:cs typeface="Arial" panose="020B0604020202020204" pitchFamily="34" charset="0"/>
              </a:rPr>
              <a:t>design - no </a:t>
            </a:r>
            <a:r>
              <a:rPr lang="en-US" sz="1200" dirty="0">
                <a:latin typeface="Arial" panose="020B0604020202020204" pitchFamily="34" charset="0"/>
                <a:cs typeface="Arial" panose="020B0604020202020204" pitchFamily="34" charset="0"/>
              </a:rPr>
              <a:t>large-break loss-of-coolant accidents</a:t>
            </a:r>
          </a:p>
          <a:p>
            <a:pPr>
              <a:spcBef>
                <a:spcPts val="0"/>
              </a:spcBef>
            </a:pPr>
            <a:r>
              <a:rPr lang="en-US" sz="1200" b="1" dirty="0">
                <a:latin typeface="Arial" panose="020B0604020202020204" pitchFamily="34" charset="0"/>
                <a:cs typeface="Arial" panose="020B0604020202020204" pitchFamily="34" charset="0"/>
              </a:rPr>
              <a:t>Defense-in-Depth</a:t>
            </a:r>
          </a:p>
          <a:p>
            <a:pPr marL="6858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Multiple additional barriers to </a:t>
            </a:r>
            <a:r>
              <a:rPr lang="en-US" sz="1200" dirty="0" smtClean="0">
                <a:latin typeface="Arial" panose="020B0604020202020204" pitchFamily="34" charset="0"/>
                <a:cs typeface="Arial" panose="020B0604020202020204" pitchFamily="34" charset="0"/>
              </a:rPr>
              <a:t>protect against </a:t>
            </a:r>
            <a:r>
              <a:rPr lang="en-US" sz="1200" dirty="0">
                <a:latin typeface="Arial" panose="020B0604020202020204" pitchFamily="34" charset="0"/>
                <a:cs typeface="Arial" panose="020B0604020202020204" pitchFamily="34" charset="0"/>
              </a:rPr>
              <a:t>the release of radiation to the </a:t>
            </a:r>
            <a:r>
              <a:rPr lang="en-US" sz="1200" dirty="0" smtClean="0">
                <a:latin typeface="Arial" panose="020B0604020202020204" pitchFamily="34" charset="0"/>
                <a:cs typeface="Arial" panose="020B0604020202020204" pitchFamily="34" charset="0"/>
              </a:rPr>
              <a:t>environment</a:t>
            </a:r>
            <a:endParaRPr lang="en-US" sz="1200" dirty="0">
              <a:latin typeface="Arial" panose="020B0604020202020204" pitchFamily="34" charset="0"/>
              <a:cs typeface="Arial" panose="020B0604020202020204" pitchFamily="34" charset="0"/>
            </a:endParaRPr>
          </a:p>
        </p:txBody>
      </p:sp>
      <p:sp>
        <p:nvSpPr>
          <p:cNvPr id="23" name="TextBox 22"/>
          <p:cNvSpPr txBox="1"/>
          <p:nvPr/>
        </p:nvSpPr>
        <p:spPr>
          <a:xfrm>
            <a:off x="0" y="5724525"/>
            <a:ext cx="9144000" cy="523220"/>
          </a:xfrm>
          <a:prstGeom prst="rect">
            <a:avLst/>
          </a:prstGeom>
          <a:noFill/>
          <a:ln>
            <a:noFill/>
          </a:ln>
        </p:spPr>
        <p:txBody>
          <a:bodyPr wrap="square" rtlCol="0">
            <a:spAutoFit/>
          </a:bodyPr>
          <a:lstStyle/>
          <a:p>
            <a:pPr algn="ctr"/>
            <a:r>
              <a:rPr lang="en-US" sz="1400" b="1" dirty="0">
                <a:latin typeface="Arial" pitchFamily="34" charset="0"/>
                <a:cs typeface="Arial" pitchFamily="34" charset="0"/>
              </a:rPr>
              <a:t>Steel containment has </a:t>
            </a:r>
            <a:r>
              <a:rPr lang="en-US" sz="1400" b="1" dirty="0">
                <a:solidFill>
                  <a:srgbClr val="32979C"/>
                </a:solidFill>
                <a:latin typeface="Arial" pitchFamily="34" charset="0"/>
                <a:cs typeface="Arial" pitchFamily="34" charset="0"/>
              </a:rPr>
              <a:t> </a:t>
            </a:r>
            <a:r>
              <a:rPr lang="en-US" sz="1400" b="1" i="1" u="sng" dirty="0">
                <a:solidFill>
                  <a:srgbClr val="347F78"/>
                </a:solidFill>
                <a:latin typeface="Arial" pitchFamily="34" charset="0"/>
                <a:cs typeface="Arial" pitchFamily="34" charset="0"/>
              </a:rPr>
              <a:t>&gt;10 times pressure </a:t>
            </a:r>
            <a:r>
              <a:rPr lang="en-US" sz="1400" b="1" i="1" u="sng" dirty="0" smtClean="0">
                <a:solidFill>
                  <a:srgbClr val="347F78"/>
                </a:solidFill>
                <a:latin typeface="Arial" pitchFamily="34" charset="0"/>
                <a:cs typeface="Arial" pitchFamily="34" charset="0"/>
              </a:rPr>
              <a:t>rating </a:t>
            </a:r>
            <a:r>
              <a:rPr lang="en-US" sz="1400" b="1" i="1" dirty="0" smtClean="0">
                <a:latin typeface="Arial" pitchFamily="34" charset="0"/>
                <a:cs typeface="Arial" pitchFamily="34" charset="0"/>
              </a:rPr>
              <a:t>of a typical PWR</a:t>
            </a:r>
          </a:p>
          <a:p>
            <a:pPr algn="ctr"/>
            <a:r>
              <a:rPr lang="en-US" sz="1400" b="1" dirty="0" smtClean="0">
                <a:latin typeface="Arial" pitchFamily="34" charset="0"/>
                <a:cs typeface="Arial" pitchFamily="34" charset="0"/>
              </a:rPr>
              <a:t>Water volume to thermal power ratio is </a:t>
            </a:r>
            <a:r>
              <a:rPr lang="en-US" sz="1400" b="1" i="1" u="sng" dirty="0" smtClean="0">
                <a:solidFill>
                  <a:srgbClr val="347F78"/>
                </a:solidFill>
                <a:latin typeface="Arial" pitchFamily="34" charset="0"/>
                <a:cs typeface="Arial" pitchFamily="34" charset="0"/>
              </a:rPr>
              <a:t>four times larger  </a:t>
            </a:r>
            <a:r>
              <a:rPr lang="en-US" sz="1400" b="1" i="1" dirty="0" smtClean="0">
                <a:latin typeface="Arial" pitchFamily="34" charset="0"/>
                <a:cs typeface="Arial" pitchFamily="34" charset="0"/>
              </a:rPr>
              <a:t>than typical PWR</a:t>
            </a:r>
            <a:endParaRPr lang="en-US" sz="1400" dirty="0"/>
          </a:p>
        </p:txBody>
      </p:sp>
      <p:sp>
        <p:nvSpPr>
          <p:cNvPr id="24" name="Slide Number Placeholder 5"/>
          <p:cNvSpPr>
            <a:spLocks noGrp="1"/>
          </p:cNvSpPr>
          <p:nvPr>
            <p:ph type="sldNum" sz="quarter" idx="4294967295"/>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13</a:t>
            </a:fld>
            <a:endParaRPr lang="en-US" dirty="0"/>
          </a:p>
        </p:txBody>
      </p:sp>
      <p:sp>
        <p:nvSpPr>
          <p:cNvPr id="17" name="TextBox 16"/>
          <p:cNvSpPr txBox="1"/>
          <p:nvPr/>
        </p:nvSpPr>
        <p:spPr>
          <a:xfrm>
            <a:off x="533400" y="981080"/>
            <a:ext cx="8077200" cy="369332"/>
          </a:xfrm>
          <a:prstGeom prst="rect">
            <a:avLst/>
          </a:prstGeom>
          <a:noFill/>
        </p:spPr>
        <p:txBody>
          <a:bodyPr wrap="square" rtlCol="0">
            <a:spAutoFit/>
          </a:bodyPr>
          <a:lstStyle/>
          <a:p>
            <a:r>
              <a:rPr lang="en-US" b="1" dirty="0" smtClean="0">
                <a:latin typeface="Arial" pitchFamily="34" charset="0"/>
                <a:cs typeface="Arial" pitchFamily="34" charset="0"/>
              </a:rPr>
              <a:t>All safety equipment needed to protect the core is shown on this picture</a:t>
            </a:r>
            <a:endParaRPr lang="en-US" b="1" dirty="0">
              <a:latin typeface="Arial" pitchFamily="34" charset="0"/>
              <a:cs typeface="Arial" pitchFamily="34" charset="0"/>
            </a:endParaRPr>
          </a:p>
        </p:txBody>
      </p:sp>
      <p:sp>
        <p:nvSpPr>
          <p:cNvPr id="18" name="TextBox 17"/>
          <p:cNvSpPr txBox="1"/>
          <p:nvPr/>
        </p:nvSpPr>
        <p:spPr>
          <a:xfrm>
            <a:off x="3576940" y="5409319"/>
            <a:ext cx="2510624" cy="276999"/>
          </a:xfrm>
          <a:prstGeom prst="rect">
            <a:avLst/>
          </a:prstGeom>
          <a:noFill/>
        </p:spPr>
        <p:txBody>
          <a:bodyPr wrap="none" rtlCol="0">
            <a:spAutoFit/>
          </a:bodyPr>
          <a:lstStyle/>
          <a:p>
            <a:r>
              <a:rPr lang="en-US" sz="1200" b="1" dirty="0" smtClean="0">
                <a:latin typeface="Arial" pitchFamily="34" charset="0"/>
                <a:cs typeface="Arial" pitchFamily="34" charset="0"/>
              </a:rPr>
              <a:t>160 </a:t>
            </a:r>
            <a:r>
              <a:rPr lang="en-US" sz="1200" b="1" dirty="0" err="1" smtClean="0">
                <a:latin typeface="Arial" pitchFamily="34" charset="0"/>
                <a:cs typeface="Arial" pitchFamily="34" charset="0"/>
              </a:rPr>
              <a:t>MWt</a:t>
            </a:r>
            <a:r>
              <a:rPr lang="en-US" sz="1200" b="1" dirty="0" smtClean="0">
                <a:latin typeface="Arial" pitchFamily="34" charset="0"/>
                <a:cs typeface="Arial" pitchFamily="34" charset="0"/>
              </a:rPr>
              <a:t> Reactor Power Module</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1658627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900"/>
          <a:stretch/>
        </p:blipFill>
        <p:spPr>
          <a:xfrm>
            <a:off x="45720" y="894588"/>
            <a:ext cx="8970265" cy="5087389"/>
          </a:xfrm>
          <a:prstGeom prst="rect">
            <a:avLst/>
          </a:prstGeom>
        </p:spPr>
      </p:pic>
      <p:sp>
        <p:nvSpPr>
          <p:cNvPr id="43010" name="Title 1"/>
          <p:cNvSpPr>
            <a:spLocks noGrp="1"/>
          </p:cNvSpPr>
          <p:nvPr>
            <p:ph type="title"/>
          </p:nvPr>
        </p:nvSpPr>
        <p:spPr>
          <a:xfrm>
            <a:off x="0" y="244859"/>
            <a:ext cx="9144000" cy="685800"/>
          </a:xfrm>
        </p:spPr>
        <p:txBody>
          <a:bodyPr/>
          <a:lstStyle/>
          <a:p>
            <a:pPr>
              <a:lnSpc>
                <a:spcPts val="2020"/>
              </a:lnSpc>
            </a:pPr>
            <a:r>
              <a:rPr lang="en-US" sz="3600" dirty="0" smtClean="0">
                <a:cs typeface="Arial" pitchFamily="34" charset="0"/>
              </a:rPr>
              <a:t>Innovative Advancements to Reactor Safety</a:t>
            </a:r>
            <a:r>
              <a:rPr lang="en-US" sz="2400" dirty="0" smtClean="0">
                <a:cs typeface="Arial" pitchFamily="34" charset="0"/>
              </a:rPr>
              <a:t/>
            </a:r>
            <a:br>
              <a:rPr lang="en-US" sz="2400" dirty="0" smtClean="0">
                <a:cs typeface="Arial" pitchFamily="34" charset="0"/>
              </a:rPr>
            </a:br>
            <a:r>
              <a:rPr lang="en-US" sz="2000" i="1" dirty="0" smtClean="0">
                <a:cs typeface="Arial" pitchFamily="34" charset="0"/>
              </a:rPr>
              <a:t>Nuclear fuel cooled indefinitely without AC </a:t>
            </a:r>
            <a:r>
              <a:rPr lang="en-US" sz="2000" i="1" dirty="0" smtClean="0">
                <a:solidFill>
                  <a:srgbClr val="00B0F0"/>
                </a:solidFill>
                <a:cs typeface="Arial" pitchFamily="34" charset="0"/>
              </a:rPr>
              <a:t>or DC power*</a:t>
            </a:r>
          </a:p>
        </p:txBody>
      </p:sp>
      <p:sp>
        <p:nvSpPr>
          <p:cNvPr id="9" name="TextBox 8"/>
          <p:cNvSpPr txBox="1"/>
          <p:nvPr/>
        </p:nvSpPr>
        <p:spPr>
          <a:xfrm>
            <a:off x="533400" y="5760720"/>
            <a:ext cx="4953000" cy="276999"/>
          </a:xfrm>
          <a:prstGeom prst="rect">
            <a:avLst/>
          </a:prstGeom>
          <a:noFill/>
        </p:spPr>
        <p:txBody>
          <a:bodyPr wrap="square" rtlCol="0">
            <a:spAutoFit/>
          </a:bodyPr>
          <a:lstStyle/>
          <a:p>
            <a:pPr>
              <a:buFont typeface="Arial" pitchFamily="34" charset="0"/>
              <a:buChar char="•"/>
            </a:pPr>
            <a:r>
              <a:rPr lang="en-US" sz="1200" b="1" i="1" dirty="0" smtClean="0">
                <a:solidFill>
                  <a:prstClr val="black"/>
                </a:solidFill>
              </a:rPr>
              <a:t> 30 days is a minimum based on very conservative estimates.</a:t>
            </a:r>
            <a:endParaRPr lang="en-US" sz="1200" b="1" i="1" dirty="0">
              <a:solidFill>
                <a:prstClr val="black"/>
              </a:solidFill>
            </a:endParaRPr>
          </a:p>
        </p:txBody>
      </p:sp>
      <p:sp>
        <p:nvSpPr>
          <p:cNvPr id="10" name="Rectangle 9"/>
          <p:cNvSpPr/>
          <p:nvPr/>
        </p:nvSpPr>
        <p:spPr>
          <a:xfrm>
            <a:off x="0" y="5989320"/>
            <a:ext cx="9144000" cy="261610"/>
          </a:xfrm>
          <a:prstGeom prst="rect">
            <a:avLst/>
          </a:prstGeom>
        </p:spPr>
        <p:txBody>
          <a:bodyPr wrap="square">
            <a:spAutoFit/>
          </a:bodyPr>
          <a:lstStyle/>
          <a:p>
            <a:pPr algn="ctr"/>
            <a:r>
              <a:rPr lang="en-US" sz="1100" b="1" i="1" dirty="0" smtClean="0">
                <a:solidFill>
                  <a:prstClr val="black"/>
                </a:solidFill>
              </a:rPr>
              <a:t>*Alternate 1E power system design eliminates the need for 1E qualified batteries to perform ESFAS protective functions – Patent Pending</a:t>
            </a:r>
          </a:p>
        </p:txBody>
      </p:sp>
      <p:sp>
        <p:nvSpPr>
          <p:cNvPr id="11" name="Slide Number Placeholder 5"/>
          <p:cNvSpPr>
            <a:spLocks noGrp="1"/>
          </p:cNvSpPr>
          <p:nvPr>
            <p:ph type="sldNum" sz="quarter" idx="4294967295"/>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14</a:t>
            </a:fld>
            <a:endParaRPr lang="en-US" dirty="0"/>
          </a:p>
        </p:txBody>
      </p:sp>
    </p:spTree>
    <p:extLst>
      <p:ext uri="{BB962C8B-B14F-4D97-AF65-F5344CB8AC3E}">
        <p14:creationId xmlns:p14="http://schemas.microsoft.com/office/powerpoint/2010/main" val="394231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96" y="1818503"/>
            <a:ext cx="5303589" cy="3880459"/>
          </a:xfrm>
          <a:prstGeom prst="rect">
            <a:avLst/>
          </a:prstGeom>
        </p:spPr>
      </p:pic>
      <p:pic>
        <p:nvPicPr>
          <p:cNvPr id="10" name="Picture 9" descr="BarriersGraphic_020518_Unlabele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16149" y="1901504"/>
            <a:ext cx="3791416" cy="3791416"/>
          </a:xfrm>
          <a:prstGeom prst="rect">
            <a:avLst/>
          </a:prstGeom>
        </p:spPr>
      </p:pic>
      <p:sp>
        <p:nvSpPr>
          <p:cNvPr id="60" name="Down Arrow 59"/>
          <p:cNvSpPr/>
          <p:nvPr/>
        </p:nvSpPr>
        <p:spPr>
          <a:xfrm>
            <a:off x="6781800" y="1066800"/>
            <a:ext cx="685800" cy="8382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own Arrow 3"/>
          <p:cNvSpPr/>
          <p:nvPr/>
        </p:nvSpPr>
        <p:spPr>
          <a:xfrm>
            <a:off x="2209800" y="1066800"/>
            <a:ext cx="685800" cy="8382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itle 1"/>
          <p:cNvSpPr>
            <a:spLocks noGrp="1"/>
          </p:cNvSpPr>
          <p:nvPr>
            <p:ph type="title"/>
          </p:nvPr>
        </p:nvSpPr>
        <p:spPr/>
        <p:txBody>
          <a:bodyPr/>
          <a:lstStyle/>
          <a:p>
            <a:pPr eaLnBrk="1" hangingPunct="1"/>
            <a:r>
              <a:rPr lang="en-US" dirty="0" smtClean="0">
                <a:effectLst>
                  <a:outerShdw blurRad="38100" dist="38100" dir="2700000" algn="tl">
                    <a:srgbClr val="000000">
                      <a:alpha val="43137"/>
                    </a:srgbClr>
                  </a:outerShdw>
                </a:effectLst>
                <a:latin typeface="Arial" pitchFamily="34" charset="0"/>
                <a:cs typeface="Arial" pitchFamily="34" charset="0"/>
              </a:rPr>
              <a:t>Reducing Plant Risk</a:t>
            </a:r>
          </a:p>
        </p:txBody>
      </p:sp>
      <p:sp>
        <p:nvSpPr>
          <p:cNvPr id="38" name="TextBox 37"/>
          <p:cNvSpPr txBox="1"/>
          <p:nvPr/>
        </p:nvSpPr>
        <p:spPr>
          <a:xfrm>
            <a:off x="304800" y="1201894"/>
            <a:ext cx="8137882" cy="461665"/>
          </a:xfrm>
          <a:prstGeom prst="rect">
            <a:avLst/>
          </a:prstGeom>
          <a:noFill/>
        </p:spPr>
        <p:txBody>
          <a:bodyPr wrap="square" rtlCol="0">
            <a:spAutoFit/>
          </a:bodyPr>
          <a:lstStyle/>
          <a:p>
            <a:r>
              <a:rPr lang="en-US" sz="2400" b="1" dirty="0" smtClean="0">
                <a:solidFill>
                  <a:prstClr val="black"/>
                </a:solidFill>
              </a:rPr>
              <a:t>Risk</a:t>
            </a:r>
            <a:r>
              <a:rPr lang="en-US" sz="2400" dirty="0" smtClean="0">
                <a:solidFill>
                  <a:prstClr val="black"/>
                </a:solidFill>
              </a:rPr>
              <a:t>  = (frequency of failure)             X                 (consequences)</a:t>
            </a:r>
            <a:endParaRPr lang="en-US" sz="2400" dirty="0">
              <a:solidFill>
                <a:prstClr val="black"/>
              </a:solidFill>
            </a:endParaRPr>
          </a:p>
        </p:txBody>
      </p:sp>
      <p:sp>
        <p:nvSpPr>
          <p:cNvPr id="8" name="TextBox 7"/>
          <p:cNvSpPr txBox="1"/>
          <p:nvPr/>
        </p:nvSpPr>
        <p:spPr>
          <a:xfrm>
            <a:off x="675731" y="5345406"/>
            <a:ext cx="4132123" cy="830997"/>
          </a:xfrm>
          <a:prstGeom prst="rect">
            <a:avLst/>
          </a:prstGeom>
          <a:noFill/>
        </p:spPr>
        <p:txBody>
          <a:bodyPr wrap="square" rtlCol="0">
            <a:spAutoFit/>
          </a:bodyPr>
          <a:lstStyle/>
          <a:p>
            <a:pPr algn="ctr"/>
            <a:r>
              <a:rPr lang="en-US" sz="1600" i="1" dirty="0">
                <a:solidFill>
                  <a:prstClr val="black"/>
                </a:solidFill>
              </a:rPr>
              <a:t>Probability of core </a:t>
            </a:r>
            <a:r>
              <a:rPr lang="en-US" sz="1600" i="1" dirty="0" smtClean="0">
                <a:solidFill>
                  <a:prstClr val="black"/>
                </a:solidFill>
              </a:rPr>
              <a:t>damage (</a:t>
            </a:r>
            <a:r>
              <a:rPr lang="en-US" sz="1600" i="1" dirty="0">
                <a:solidFill>
                  <a:prstClr val="black"/>
                </a:solidFill>
              </a:rPr>
              <a:t>Full </a:t>
            </a:r>
            <a:r>
              <a:rPr lang="en-US" sz="1600" i="1" dirty="0" smtClean="0">
                <a:solidFill>
                  <a:prstClr val="black"/>
                </a:solidFill>
              </a:rPr>
              <a:t>Power) due </a:t>
            </a:r>
            <a:r>
              <a:rPr lang="en-US" sz="1600" i="1" dirty="0">
                <a:solidFill>
                  <a:prstClr val="black"/>
                </a:solidFill>
              </a:rPr>
              <a:t>to NuScale reactor equipment </a:t>
            </a:r>
            <a:r>
              <a:rPr lang="en-US" sz="1600" i="1" dirty="0" smtClean="0">
                <a:solidFill>
                  <a:prstClr val="black"/>
                </a:solidFill>
              </a:rPr>
              <a:t>failures is </a:t>
            </a:r>
          </a:p>
          <a:p>
            <a:pPr algn="ctr"/>
            <a:r>
              <a:rPr lang="en-US" sz="1600" b="1" i="1" dirty="0" smtClean="0">
                <a:solidFill>
                  <a:prstClr val="black"/>
                </a:solidFill>
              </a:rPr>
              <a:t>1 Event per Module every ~3 Billion Years</a:t>
            </a:r>
            <a:endParaRPr lang="en-US" sz="1600" i="1" dirty="0">
              <a:solidFill>
                <a:prstClr val="black"/>
              </a:solidFill>
            </a:endParaRPr>
          </a:p>
        </p:txBody>
      </p:sp>
      <p:grpSp>
        <p:nvGrpSpPr>
          <p:cNvPr id="5" name="Group 4"/>
          <p:cNvGrpSpPr/>
          <p:nvPr/>
        </p:nvGrpSpPr>
        <p:grpSpPr>
          <a:xfrm>
            <a:off x="5520228" y="2421866"/>
            <a:ext cx="3230231" cy="2460661"/>
            <a:chOff x="5510703" y="2574266"/>
            <a:chExt cx="3230231" cy="2460661"/>
          </a:xfrm>
        </p:grpSpPr>
        <p:sp>
          <p:nvSpPr>
            <p:cNvPr id="59" name="TextBox 58"/>
            <p:cNvSpPr txBox="1"/>
            <p:nvPr/>
          </p:nvSpPr>
          <p:spPr>
            <a:xfrm>
              <a:off x="7766413" y="3387694"/>
              <a:ext cx="874020" cy="246221"/>
            </a:xfrm>
            <a:prstGeom prst="rect">
              <a:avLst/>
            </a:prstGeom>
            <a:noFill/>
          </p:spPr>
          <p:txBody>
            <a:bodyPr wrap="none" rtlCol="0">
              <a:spAutoFit/>
            </a:bodyPr>
            <a:lstStyle/>
            <a:p>
              <a:r>
                <a:rPr lang="en-US" sz="1000" i="1" u="sng" dirty="0" smtClean="0">
                  <a:solidFill>
                    <a:prstClr val="black"/>
                  </a:solidFill>
                </a:rPr>
                <a:t>Ground level</a:t>
              </a:r>
              <a:endParaRPr lang="en-US" sz="1000" i="1" u="sng" dirty="0">
                <a:solidFill>
                  <a:prstClr val="black"/>
                </a:solidFill>
              </a:endParaRPr>
            </a:p>
          </p:txBody>
        </p:sp>
        <p:sp>
          <p:nvSpPr>
            <p:cNvPr id="100" name="TextBox 99"/>
            <p:cNvSpPr txBox="1"/>
            <p:nvPr/>
          </p:nvSpPr>
          <p:spPr>
            <a:xfrm>
              <a:off x="7892441" y="4432610"/>
              <a:ext cx="660758" cy="400110"/>
            </a:xfrm>
            <a:prstGeom prst="rect">
              <a:avLst/>
            </a:prstGeom>
            <a:noFill/>
          </p:spPr>
          <p:txBody>
            <a:bodyPr wrap="none" rtlCol="0">
              <a:spAutoFit/>
            </a:bodyPr>
            <a:lstStyle/>
            <a:p>
              <a:r>
                <a:rPr lang="en-US" sz="1000" b="1" dirty="0" smtClean="0">
                  <a:solidFill>
                    <a:prstClr val="white"/>
                  </a:solidFill>
                </a:rPr>
                <a:t>Reactor</a:t>
              </a:r>
            </a:p>
            <a:p>
              <a:r>
                <a:rPr lang="en-US" sz="1000" b="1" dirty="0" smtClean="0">
                  <a:solidFill>
                    <a:prstClr val="white"/>
                  </a:solidFill>
                </a:rPr>
                <a:t>Vessel</a:t>
              </a:r>
              <a:endParaRPr lang="en-US" sz="1000" b="1" dirty="0">
                <a:solidFill>
                  <a:prstClr val="white"/>
                </a:solidFill>
              </a:endParaRPr>
            </a:p>
          </p:txBody>
        </p:sp>
        <p:sp>
          <p:nvSpPr>
            <p:cNvPr id="101" name="TextBox 100"/>
            <p:cNvSpPr txBox="1"/>
            <p:nvPr/>
          </p:nvSpPr>
          <p:spPr>
            <a:xfrm>
              <a:off x="7772399" y="4173379"/>
              <a:ext cx="968535" cy="246221"/>
            </a:xfrm>
            <a:prstGeom prst="rect">
              <a:avLst/>
            </a:prstGeom>
            <a:noFill/>
          </p:spPr>
          <p:txBody>
            <a:bodyPr wrap="none" rtlCol="0">
              <a:spAutoFit/>
            </a:bodyPr>
            <a:lstStyle/>
            <a:p>
              <a:r>
                <a:rPr lang="en-US" sz="1000" b="1" dirty="0" smtClean="0">
                  <a:solidFill>
                    <a:prstClr val="white"/>
                  </a:solidFill>
                </a:rPr>
                <a:t>Containment</a:t>
              </a:r>
              <a:endParaRPr lang="en-US" sz="1000" b="1" dirty="0">
                <a:solidFill>
                  <a:prstClr val="white"/>
                </a:solidFill>
              </a:endParaRPr>
            </a:p>
          </p:txBody>
        </p:sp>
        <p:sp>
          <p:nvSpPr>
            <p:cNvPr id="102" name="TextBox 101"/>
            <p:cNvSpPr txBox="1"/>
            <p:nvPr/>
          </p:nvSpPr>
          <p:spPr>
            <a:xfrm>
              <a:off x="5510703" y="4200730"/>
              <a:ext cx="1066318" cy="400110"/>
            </a:xfrm>
            <a:prstGeom prst="rect">
              <a:avLst/>
            </a:prstGeom>
            <a:noFill/>
          </p:spPr>
          <p:txBody>
            <a:bodyPr wrap="none" rtlCol="0">
              <a:spAutoFit/>
            </a:bodyPr>
            <a:lstStyle/>
            <a:p>
              <a:r>
                <a:rPr lang="en-US" sz="1000" b="1" dirty="0" smtClean="0">
                  <a:solidFill>
                    <a:prstClr val="white"/>
                  </a:solidFill>
                </a:rPr>
                <a:t>Pool Structure</a:t>
              </a:r>
            </a:p>
            <a:p>
              <a:r>
                <a:rPr lang="en-US" sz="1000" b="1" dirty="0" smtClean="0">
                  <a:solidFill>
                    <a:prstClr val="white"/>
                  </a:solidFill>
                </a:rPr>
                <a:t>And Liner</a:t>
              </a:r>
              <a:endParaRPr lang="en-US" sz="1000" b="1" dirty="0">
                <a:solidFill>
                  <a:prstClr val="white"/>
                </a:solidFill>
              </a:endParaRPr>
            </a:p>
          </p:txBody>
        </p:sp>
        <p:sp>
          <p:nvSpPr>
            <p:cNvPr id="99" name="TextBox 98"/>
            <p:cNvSpPr txBox="1"/>
            <p:nvPr/>
          </p:nvSpPr>
          <p:spPr>
            <a:xfrm>
              <a:off x="7759763" y="4788706"/>
              <a:ext cx="760144" cy="246221"/>
            </a:xfrm>
            <a:prstGeom prst="rect">
              <a:avLst/>
            </a:prstGeom>
            <a:noFill/>
          </p:spPr>
          <p:txBody>
            <a:bodyPr wrap="none" rtlCol="0">
              <a:spAutoFit/>
            </a:bodyPr>
            <a:lstStyle/>
            <a:p>
              <a:r>
                <a:rPr lang="en-US" sz="1000" b="1" dirty="0" smtClean="0">
                  <a:solidFill>
                    <a:prstClr val="white"/>
                  </a:solidFill>
                </a:rPr>
                <a:t>Fuel Clad</a:t>
              </a:r>
              <a:endParaRPr lang="en-US" sz="1000" b="1" dirty="0">
                <a:solidFill>
                  <a:prstClr val="white"/>
                </a:solidFill>
              </a:endParaRPr>
            </a:p>
          </p:txBody>
        </p:sp>
        <p:sp>
          <p:nvSpPr>
            <p:cNvPr id="104" name="TextBox 103"/>
            <p:cNvSpPr txBox="1"/>
            <p:nvPr/>
          </p:nvSpPr>
          <p:spPr>
            <a:xfrm>
              <a:off x="5574667" y="3404948"/>
              <a:ext cx="973343" cy="246221"/>
            </a:xfrm>
            <a:prstGeom prst="rect">
              <a:avLst/>
            </a:prstGeom>
            <a:noFill/>
          </p:spPr>
          <p:txBody>
            <a:bodyPr wrap="none" rtlCol="0">
              <a:spAutoFit/>
            </a:bodyPr>
            <a:lstStyle/>
            <a:p>
              <a:r>
                <a:rPr lang="en-US" sz="1000" b="1" dirty="0" smtClean="0">
                  <a:solidFill>
                    <a:prstClr val="black"/>
                  </a:solidFill>
                </a:rPr>
                <a:t>Reactor Pool</a:t>
              </a:r>
              <a:endParaRPr lang="en-US" sz="1000" b="1" dirty="0">
                <a:solidFill>
                  <a:prstClr val="black"/>
                </a:solidFill>
              </a:endParaRPr>
            </a:p>
          </p:txBody>
        </p:sp>
        <p:sp>
          <p:nvSpPr>
            <p:cNvPr id="106" name="TextBox 105"/>
            <p:cNvSpPr txBox="1"/>
            <p:nvPr/>
          </p:nvSpPr>
          <p:spPr>
            <a:xfrm>
              <a:off x="5715000" y="2909726"/>
              <a:ext cx="795411" cy="400110"/>
            </a:xfrm>
            <a:prstGeom prst="rect">
              <a:avLst/>
            </a:prstGeom>
            <a:noFill/>
          </p:spPr>
          <p:txBody>
            <a:bodyPr wrap="none" rtlCol="0">
              <a:spAutoFit/>
            </a:bodyPr>
            <a:lstStyle/>
            <a:p>
              <a:r>
                <a:rPr lang="en-US" sz="1000" b="1" dirty="0" smtClean="0">
                  <a:solidFill>
                    <a:prstClr val="black"/>
                  </a:solidFill>
                </a:rPr>
                <a:t>Biological</a:t>
              </a:r>
            </a:p>
            <a:p>
              <a:r>
                <a:rPr lang="en-US" sz="1000" b="1" dirty="0" smtClean="0">
                  <a:solidFill>
                    <a:prstClr val="black"/>
                  </a:solidFill>
                </a:rPr>
                <a:t>Shield</a:t>
              </a:r>
              <a:endParaRPr lang="en-US" sz="1000" b="1" dirty="0">
                <a:solidFill>
                  <a:prstClr val="black"/>
                </a:solidFill>
              </a:endParaRPr>
            </a:p>
          </p:txBody>
        </p:sp>
        <p:sp>
          <p:nvSpPr>
            <p:cNvPr id="107" name="TextBox 106"/>
            <p:cNvSpPr txBox="1"/>
            <p:nvPr/>
          </p:nvSpPr>
          <p:spPr>
            <a:xfrm>
              <a:off x="7007550" y="2574266"/>
              <a:ext cx="1208985" cy="246221"/>
            </a:xfrm>
            <a:prstGeom prst="rect">
              <a:avLst/>
            </a:prstGeom>
            <a:noFill/>
          </p:spPr>
          <p:txBody>
            <a:bodyPr wrap="none" rtlCol="0">
              <a:spAutoFit/>
            </a:bodyPr>
            <a:lstStyle/>
            <a:p>
              <a:r>
                <a:rPr lang="en-US" sz="1000" b="1" dirty="0" smtClean="0">
                  <a:solidFill>
                    <a:prstClr val="black"/>
                  </a:solidFill>
                </a:rPr>
                <a:t>Reactor Building</a:t>
              </a:r>
              <a:endParaRPr lang="en-US" sz="1000" b="1" dirty="0">
                <a:solidFill>
                  <a:prstClr val="black"/>
                </a:solidFill>
              </a:endParaRPr>
            </a:p>
          </p:txBody>
        </p:sp>
        <p:cxnSp>
          <p:nvCxnSpPr>
            <p:cNvPr id="52" name="Straight Connector 51"/>
            <p:cNvCxnSpPr/>
            <p:nvPr/>
          </p:nvCxnSpPr>
          <p:spPr>
            <a:xfrm>
              <a:off x="6156355" y="4458094"/>
              <a:ext cx="393255" cy="1081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9" idx="1"/>
            </p:cNvCxnSpPr>
            <p:nvPr/>
          </p:nvCxnSpPr>
          <p:spPr>
            <a:xfrm flipH="1">
              <a:off x="7220017" y="4911817"/>
              <a:ext cx="539746" cy="1224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0" idx="1"/>
            </p:cNvCxnSpPr>
            <p:nvPr/>
          </p:nvCxnSpPr>
          <p:spPr>
            <a:xfrm flipH="1">
              <a:off x="7300456" y="4632665"/>
              <a:ext cx="591985" cy="11728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377216" y="4199293"/>
              <a:ext cx="395183" cy="6790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98275" y="3195381"/>
              <a:ext cx="501138" cy="33648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56355" y="3622036"/>
              <a:ext cx="567167" cy="52853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8015046" y="2600141"/>
              <a:ext cx="609600" cy="10817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16200000">
            <a:off x="-1466371" y="3347687"/>
            <a:ext cx="3610431" cy="307777"/>
          </a:xfrm>
          <a:prstGeom prst="rect">
            <a:avLst/>
          </a:prstGeom>
          <a:noFill/>
        </p:spPr>
        <p:txBody>
          <a:bodyPr wrap="square" rtlCol="0">
            <a:spAutoFit/>
          </a:bodyPr>
          <a:lstStyle/>
          <a:p>
            <a:pPr algn="ctr"/>
            <a:r>
              <a:rPr lang="en-US" sz="1400" dirty="0" smtClean="0">
                <a:solidFill>
                  <a:prstClr val="black"/>
                </a:solidFill>
              </a:rPr>
              <a:t>Core Damage Frequency </a:t>
            </a:r>
            <a:endParaRPr lang="en-US" sz="1400" dirty="0">
              <a:solidFill>
                <a:prstClr val="black"/>
              </a:solidFill>
            </a:endParaRPr>
          </a:p>
        </p:txBody>
      </p:sp>
      <p:sp>
        <p:nvSpPr>
          <p:cNvPr id="46" name="TextBox 45"/>
          <p:cNvSpPr txBox="1"/>
          <p:nvPr/>
        </p:nvSpPr>
        <p:spPr>
          <a:xfrm>
            <a:off x="5152023" y="5687612"/>
            <a:ext cx="3899224" cy="584775"/>
          </a:xfrm>
          <a:prstGeom prst="rect">
            <a:avLst/>
          </a:prstGeom>
          <a:noFill/>
        </p:spPr>
        <p:txBody>
          <a:bodyPr wrap="square" rtlCol="0">
            <a:spAutoFit/>
          </a:bodyPr>
          <a:lstStyle/>
          <a:p>
            <a:pPr algn="ctr"/>
            <a:r>
              <a:rPr lang="en-US" sz="1600" i="1" dirty="0" smtClean="0">
                <a:solidFill>
                  <a:prstClr val="black"/>
                </a:solidFill>
              </a:rPr>
              <a:t>Four additional barriers to release of radioactivity from a </a:t>
            </a:r>
            <a:r>
              <a:rPr lang="en-US" sz="1600" i="1" dirty="0">
                <a:solidFill>
                  <a:prstClr val="black"/>
                </a:solidFill>
              </a:rPr>
              <a:t>NuScale </a:t>
            </a:r>
            <a:r>
              <a:rPr lang="en-US" sz="1600" i="1" dirty="0" smtClean="0">
                <a:solidFill>
                  <a:prstClr val="black"/>
                </a:solidFill>
              </a:rPr>
              <a:t>plant.</a:t>
            </a:r>
            <a:endParaRPr lang="en-US" sz="1600" i="1" dirty="0">
              <a:solidFill>
                <a:prstClr val="black"/>
              </a:solidFill>
            </a:endParaRPr>
          </a:p>
        </p:txBody>
      </p:sp>
      <p:sp>
        <p:nvSpPr>
          <p:cNvPr id="47" name="Slide Number Placeholder 5"/>
          <p:cNvSpPr>
            <a:spLocks noGrp="1"/>
          </p:cNvSpPr>
          <p:nvPr>
            <p:ph type="sldNum" sz="quarter" idx="4294967295"/>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z="1200" smtClean="0"/>
              <a:pPr/>
              <a:t>15</a:t>
            </a:fld>
            <a:endParaRPr lang="en-US" dirty="0"/>
          </a:p>
        </p:txBody>
      </p:sp>
      <p:cxnSp>
        <p:nvCxnSpPr>
          <p:cNvPr id="31" name="Straight Connector 30"/>
          <p:cNvCxnSpPr/>
          <p:nvPr/>
        </p:nvCxnSpPr>
        <p:spPr>
          <a:xfrm>
            <a:off x="8080375" y="3429000"/>
            <a:ext cx="25400" cy="1587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161653" y="4574405"/>
            <a:ext cx="1007391" cy="246221"/>
          </a:xfrm>
          <a:prstGeom prst="rect">
            <a:avLst/>
          </a:prstGeom>
          <a:noFill/>
        </p:spPr>
        <p:txBody>
          <a:bodyPr wrap="square" rtlCol="0">
            <a:spAutoFit/>
          </a:bodyPr>
          <a:lstStyle/>
          <a:p>
            <a:r>
              <a:rPr lang="en-US" sz="1000" dirty="0" smtClean="0"/>
              <a:t>3 x 10</a:t>
            </a:r>
            <a:r>
              <a:rPr lang="en-US" sz="1000" baseline="30000" dirty="0" smtClean="0"/>
              <a:t>-10</a:t>
            </a:r>
            <a:r>
              <a:rPr lang="en-US" sz="1000" dirty="0" smtClean="0"/>
              <a:t>/</a:t>
            </a:r>
            <a:r>
              <a:rPr lang="en-US" sz="1000" dirty="0" err="1" smtClean="0"/>
              <a:t>mcyr</a:t>
            </a:r>
            <a:endParaRPr lang="en-US" sz="1000" dirty="0"/>
          </a:p>
        </p:txBody>
      </p:sp>
    </p:spTree>
    <p:extLst>
      <p:ext uri="{BB962C8B-B14F-4D97-AF65-F5344CB8AC3E}">
        <p14:creationId xmlns:p14="http://schemas.microsoft.com/office/powerpoint/2010/main" val="85946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 grpId="0" animBg="1"/>
      <p:bldP spid="8"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580438" cy="990600"/>
          </a:xfrm>
        </p:spPr>
        <p:txBody>
          <a:bodyPr anchor="ctr">
            <a:noAutofit/>
          </a:bodyPr>
          <a:lstStyle/>
          <a:p>
            <a:pPr algn="ctr"/>
            <a:r>
              <a:rPr lang="en-US" sz="3600" b="0" dirty="0" smtClean="0">
                <a:latin typeface="Arial" panose="020B0604020202020204" pitchFamily="34" charset="0"/>
              </a:rPr>
              <a:t>Strong Safety Case - Smaller EPZ</a:t>
            </a:r>
            <a:endParaRPr lang="en-US" sz="3600" b="0" dirty="0">
              <a:latin typeface="Arial" panose="020B0604020202020204" pitchFamily="34" charset="0"/>
            </a:endParaRPr>
          </a:p>
        </p:txBody>
      </p:sp>
      <p:pic>
        <p:nvPicPr>
          <p:cNvPr id="1029" name="Picture 5"/>
          <p:cNvPicPr>
            <a:picLocks noChangeAspect="1" noChangeArrowheads="1"/>
          </p:cNvPicPr>
          <p:nvPr/>
        </p:nvPicPr>
        <p:blipFill>
          <a:blip r:embed="rId3" cstate="print"/>
          <a:srcRect/>
          <a:stretch>
            <a:fillRect/>
          </a:stretch>
        </p:blipFill>
        <p:spPr bwMode="auto">
          <a:xfrm>
            <a:off x="762000" y="1066800"/>
            <a:ext cx="6294438" cy="5010415"/>
          </a:xfrm>
          <a:prstGeom prst="rect">
            <a:avLst/>
          </a:prstGeom>
          <a:noFill/>
          <a:ln w="9525">
            <a:noFill/>
            <a:miter lim="800000"/>
            <a:headEnd/>
            <a:tailEnd/>
          </a:ln>
          <a:effectLst/>
        </p:spPr>
      </p:pic>
      <p:sp>
        <p:nvSpPr>
          <p:cNvPr id="5" name="TextBox 4"/>
          <p:cNvSpPr txBox="1"/>
          <p:nvPr/>
        </p:nvSpPr>
        <p:spPr>
          <a:xfrm>
            <a:off x="6858000" y="1371600"/>
            <a:ext cx="2286000" cy="1569660"/>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 licensee </a:t>
            </a:r>
            <a:r>
              <a:rPr lang="en-US" sz="1600" dirty="0">
                <a:latin typeface="Arial" panose="020B0604020202020204" pitchFamily="34" charset="0"/>
                <a:cs typeface="Arial" panose="020B0604020202020204" pitchFamily="34" charset="0"/>
              </a:rPr>
              <a:t>must have </a:t>
            </a:r>
            <a:r>
              <a:rPr lang="en-US" sz="1600" dirty="0" smtClean="0">
                <a:latin typeface="Arial" panose="020B0604020202020204" pitchFamily="34" charset="0"/>
                <a:cs typeface="Arial" panose="020B0604020202020204" pitchFamily="34" charset="0"/>
              </a:rPr>
              <a:t>pre-determined protective action plans in place for a  large publicly accessible area.</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4876800" y="5524500"/>
            <a:ext cx="237566" cy="369332"/>
          </a:xfrm>
          <a:prstGeom prst="rect">
            <a:avLst/>
          </a:prstGeom>
          <a:noFill/>
        </p:spPr>
        <p:txBody>
          <a:bodyPr wrap="none" rtlCol="0">
            <a:spAutoFit/>
          </a:bodyPr>
          <a:lstStyle/>
          <a:p>
            <a:r>
              <a:rPr lang="en-US" i="1" dirty="0" smtClean="0">
                <a:solidFill>
                  <a:schemeClr val="bg1"/>
                </a:solidFill>
              </a:rPr>
              <a:t>l</a:t>
            </a:r>
            <a:endParaRPr lang="en-US" i="1" dirty="0">
              <a:solidFill>
                <a:schemeClr val="bg1"/>
              </a:solidFill>
            </a:endParaRPr>
          </a:p>
        </p:txBody>
      </p:sp>
      <p:sp>
        <p:nvSpPr>
          <p:cNvPr id="7" name="Slide Number Placeholder 5"/>
          <p:cNvSpPr>
            <a:spLocks noGrp="1"/>
          </p:cNvSpPr>
          <p:nvPr>
            <p:ph type="sldNum" sz="quarter" idx="4"/>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16</a:t>
            </a:fld>
            <a:endParaRPr lang="en-US" dirty="0"/>
          </a:p>
        </p:txBody>
      </p:sp>
      <p:sp>
        <p:nvSpPr>
          <p:cNvPr id="8" name="TextBox 7"/>
          <p:cNvSpPr txBox="1"/>
          <p:nvPr/>
        </p:nvSpPr>
        <p:spPr>
          <a:xfrm>
            <a:off x="6858000" y="4391561"/>
            <a:ext cx="2201333" cy="1323439"/>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Virtually no publicly accessible area is subject </a:t>
            </a:r>
            <a:r>
              <a:rPr lang="en-US" sz="1600" dirty="0">
                <a:latin typeface="Arial" panose="020B0604020202020204" pitchFamily="34" charset="0"/>
                <a:cs typeface="Arial" panose="020B0604020202020204" pitchFamily="34" charset="0"/>
              </a:rPr>
              <a:t>to protective action </a:t>
            </a:r>
            <a:r>
              <a:rPr lang="en-US" sz="1600" dirty="0" smtClean="0">
                <a:latin typeface="Arial" panose="020B0604020202020204" pitchFamily="34" charset="0"/>
                <a:cs typeface="Arial" panose="020B0604020202020204" pitchFamily="34" charset="0"/>
              </a:rPr>
              <a:t>planning by the licensee.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0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1F121-2904-440A-B77E-FBD3D790DDDD}" type="slidenum">
              <a:rPr lang="en-US" smtClean="0"/>
              <a:pPr/>
              <a:t>17</a:t>
            </a:fld>
            <a:endParaRPr lang="en-US" dirty="0"/>
          </a:p>
        </p:txBody>
      </p:sp>
      <p:sp>
        <p:nvSpPr>
          <p:cNvPr id="3" name="Title 2"/>
          <p:cNvSpPr>
            <a:spLocks noGrp="1"/>
          </p:cNvSpPr>
          <p:nvPr>
            <p:ph type="title"/>
          </p:nvPr>
        </p:nvSpPr>
        <p:spPr>
          <a:xfrm>
            <a:off x="0" y="7841"/>
            <a:ext cx="9144000" cy="931497"/>
          </a:xfrm>
        </p:spPr>
        <p:txBody>
          <a:bodyPr/>
          <a:lstStyle/>
          <a:p>
            <a:r>
              <a:rPr lang="en-US" dirty="0" smtClean="0"/>
              <a:t>NEI Press Release </a:t>
            </a:r>
            <a:r>
              <a:rPr lang="en-US" sz="2800" dirty="0" smtClean="0"/>
              <a:t/>
            </a:r>
            <a:br>
              <a:rPr lang="en-US" sz="2800" dirty="0" smtClean="0"/>
            </a:br>
            <a:r>
              <a:rPr lang="en-US" sz="2000" dirty="0" smtClean="0"/>
              <a:t>(September 7, 2017)</a:t>
            </a:r>
            <a:endParaRPr lang="en-US" sz="2000" dirty="0"/>
          </a:p>
        </p:txBody>
      </p:sp>
      <p:sp>
        <p:nvSpPr>
          <p:cNvPr id="4" name="Content Placeholder 3"/>
          <p:cNvSpPr>
            <a:spLocks noGrp="1"/>
          </p:cNvSpPr>
          <p:nvPr>
            <p:ph idx="1"/>
          </p:nvPr>
        </p:nvSpPr>
        <p:spPr>
          <a:xfrm>
            <a:off x="76200" y="3657600"/>
            <a:ext cx="8915400" cy="2226838"/>
          </a:xfrm>
        </p:spPr>
        <p:txBody>
          <a:bodyPr/>
          <a:lstStyle/>
          <a:p>
            <a:pPr marL="0" indent="0">
              <a:buNone/>
            </a:pPr>
            <a:r>
              <a:rPr lang="en-US" sz="2400" b="1" dirty="0"/>
              <a:t>TVA Demonstrates Site Boundary EPZ Possible for SMRs</a:t>
            </a:r>
          </a:p>
          <a:p>
            <a:r>
              <a:rPr lang="en-US" sz="2000" dirty="0"/>
              <a:t>TVA analysis adds information on Clinch River early site permit application</a:t>
            </a:r>
          </a:p>
          <a:p>
            <a:r>
              <a:rPr lang="en-US" sz="2000" dirty="0"/>
              <a:t>Shows any accident radiological impact would be limited to within site boundary</a:t>
            </a:r>
          </a:p>
          <a:p>
            <a:r>
              <a:rPr lang="en-US" sz="2000" dirty="0"/>
              <a:t>Analysis provides basis for exemption from 10-mile EPZ in regulatory </a:t>
            </a:r>
            <a:r>
              <a:rPr lang="en-US" sz="2000" dirty="0" smtClean="0"/>
              <a:t>breakthrough</a:t>
            </a:r>
          </a:p>
          <a:p>
            <a:endParaRPr lang="en-US" sz="2000" dirty="0"/>
          </a:p>
          <a:p>
            <a:endParaRPr lang="en-US" dirty="0"/>
          </a:p>
        </p:txBody>
      </p:sp>
      <p:sp>
        <p:nvSpPr>
          <p:cNvPr id="5" name="Rectangle 4"/>
          <p:cNvSpPr/>
          <p:nvPr/>
        </p:nvSpPr>
        <p:spPr>
          <a:xfrm>
            <a:off x="0" y="5882984"/>
            <a:ext cx="9067800" cy="523220"/>
          </a:xfrm>
          <a:prstGeom prst="rect">
            <a:avLst/>
          </a:prstGeom>
        </p:spPr>
        <p:txBody>
          <a:bodyPr wrap="square">
            <a:spAutoFit/>
          </a:bodyPr>
          <a:lstStyle/>
          <a:p>
            <a:r>
              <a:rPr lang="en-US" sz="1400" dirty="0">
                <a:hlinkClick r:id="rId2"/>
              </a:rPr>
              <a:t>https://</a:t>
            </a:r>
            <a:r>
              <a:rPr lang="en-US" sz="1400" dirty="0" smtClean="0">
                <a:hlinkClick r:id="rId2"/>
              </a:rPr>
              <a:t>www.nei.org/News-Media/News/News-Archives/2017/TVA-Demonstrates-Site-Boundary-EPZ-Possible-for-SM</a:t>
            </a:r>
            <a:endParaRPr lang="en-US" sz="1400" dirty="0" smtClean="0"/>
          </a:p>
          <a:p>
            <a:endParaRPr lang="en-US" sz="14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52" y="1002308"/>
            <a:ext cx="9144000" cy="267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366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28293"/>
            <a:ext cx="8686800" cy="1143000"/>
          </a:xfrm>
        </p:spPr>
        <p:txBody>
          <a:bodyPr/>
          <a:lstStyle/>
          <a:p>
            <a:r>
              <a:rPr lang="en-US" dirty="0" smtClean="0">
                <a:latin typeface="Arial" panose="020B0604020202020204" pitchFamily="34" charset="0"/>
                <a:cs typeface="Arial" panose="020B0604020202020204" pitchFamily="34" charset="0"/>
              </a:rPr>
              <a:t>Testing Programs</a:t>
            </a:r>
            <a:endParaRPr lang="en-US" dirty="0">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76200" y="6416675"/>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100" b="1" i="1" kern="1200">
                <a:solidFill>
                  <a:srgbClr val="3E4B5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smtClean="0"/>
              <a:pPr/>
              <a:t>18</a:t>
            </a:fld>
            <a:endParaRPr lang="en-US" sz="1200" dirty="0"/>
          </a:p>
        </p:txBody>
      </p:sp>
    </p:spTree>
    <p:extLst>
      <p:ext uri="{BB962C8B-B14F-4D97-AF65-F5344CB8AC3E}">
        <p14:creationId xmlns:p14="http://schemas.microsoft.com/office/powerpoint/2010/main" val="242813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1F121-2904-440A-B77E-FBD3D790DDDD}" type="slidenum">
              <a:rPr lang="en-US" smtClean="0"/>
              <a:pPr/>
              <a:t>19</a:t>
            </a:fld>
            <a:endParaRPr lang="en-US" dirty="0"/>
          </a:p>
        </p:txBody>
      </p:sp>
      <p:sp>
        <p:nvSpPr>
          <p:cNvPr id="5" name="Title 1"/>
          <p:cNvSpPr txBox="1">
            <a:spLocks/>
          </p:cNvSpPr>
          <p:nvPr/>
        </p:nvSpPr>
        <p:spPr>
          <a:xfrm>
            <a:off x="0" y="162374"/>
            <a:ext cx="9144000" cy="685800"/>
          </a:xfrm>
          <a:prstGeom prst="rect">
            <a:avLst/>
          </a:prstGeom>
        </p:spPr>
        <p:txBody>
          <a:bodyPr anchor="ctr"/>
          <a:lstStyle>
            <a:lvl1pPr algn="ctr" defTabSz="914400" rtl="0" eaLnBrk="1" latinLnBrk="0" hangingPunct="1">
              <a:spcBef>
                <a:spcPct val="0"/>
              </a:spcBef>
              <a:buNone/>
              <a:defRPr sz="4000" b="0" kern="1200">
                <a:solidFill>
                  <a:schemeClr val="bg1"/>
                </a:solidFill>
                <a:latin typeface="Arial" pitchFamily="34" charset="0"/>
                <a:ea typeface="+mj-ea"/>
                <a:cs typeface="Arial" pitchFamily="34" charset="0"/>
              </a:defRPr>
            </a:lvl1pPr>
          </a:lstStyle>
          <a:p>
            <a:pPr fontAlgn="auto">
              <a:spcAft>
                <a:spcPts val="0"/>
              </a:spcAft>
            </a:pPr>
            <a:r>
              <a:rPr lang="en-US" dirty="0" smtClean="0">
                <a:solidFill>
                  <a:prstClr val="white"/>
                </a:solidFill>
              </a:rPr>
              <a:t>Reactor Qualification Test Plan</a:t>
            </a:r>
            <a:endParaRPr lang="en-US" dirty="0">
              <a:solidFill>
                <a:prstClr val="white"/>
              </a:solidFill>
            </a:endParaRPr>
          </a:p>
        </p:txBody>
      </p:sp>
      <p:sp>
        <p:nvSpPr>
          <p:cNvPr id="6" name="Text Placeholder 2"/>
          <p:cNvSpPr txBox="1">
            <a:spLocks/>
          </p:cNvSpPr>
          <p:nvPr/>
        </p:nvSpPr>
        <p:spPr bwMode="auto">
          <a:xfrm>
            <a:off x="228599" y="1446562"/>
            <a:ext cx="5095875" cy="4239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anose="05000000000000000000" pitchFamily="2" charset="2"/>
              <a:buChar char="§"/>
              <a:defRPr/>
            </a:pPr>
            <a:r>
              <a:rPr lang="en-US" sz="1600" kern="0" dirty="0" smtClean="0">
                <a:solidFill>
                  <a:prstClr val="black"/>
                </a:solidFill>
                <a:latin typeface="Arial" pitchFamily="34" charset="0"/>
                <a:cs typeface="Arial" pitchFamily="34" charset="0"/>
              </a:rPr>
              <a:t>Summarizes tests planned in support of design certification, first-of-a-kind-engineering and product commercialization</a:t>
            </a:r>
          </a:p>
          <a:p>
            <a:pPr marL="342900" indent="-342900">
              <a:spcBef>
                <a:spcPct val="20000"/>
              </a:spcBef>
              <a:buFont typeface="Wingdings" panose="05000000000000000000" pitchFamily="2" charset="2"/>
              <a:buChar char="§"/>
              <a:defRPr/>
            </a:pPr>
            <a:r>
              <a:rPr lang="en-US" sz="1600" dirty="0" smtClean="0">
                <a:solidFill>
                  <a:prstClr val="black"/>
                </a:solidFill>
                <a:latin typeface="Arial" panose="020B0604020202020204" pitchFamily="34" charset="0"/>
                <a:cs typeface="Arial" panose="020B0604020202020204" pitchFamily="34" charset="0"/>
              </a:rPr>
              <a:t>Supports reactor </a:t>
            </a:r>
            <a:r>
              <a:rPr lang="en-US" sz="1600" dirty="0">
                <a:solidFill>
                  <a:prstClr val="black"/>
                </a:solidFill>
                <a:latin typeface="Arial" panose="020B0604020202020204" pitchFamily="34" charset="0"/>
                <a:cs typeface="Arial" panose="020B0604020202020204" pitchFamily="34" charset="0"/>
              </a:rPr>
              <a:t>safety code development, validation, reactor </a:t>
            </a:r>
            <a:r>
              <a:rPr lang="en-US" sz="1600" dirty="0" smtClean="0">
                <a:solidFill>
                  <a:prstClr val="black"/>
                </a:solidFill>
                <a:latin typeface="Arial" panose="020B0604020202020204" pitchFamily="34" charset="0"/>
                <a:cs typeface="Arial" panose="020B0604020202020204" pitchFamily="34" charset="0"/>
              </a:rPr>
              <a:t>design, </a:t>
            </a:r>
            <a:r>
              <a:rPr lang="en-US" sz="1600" dirty="0">
                <a:solidFill>
                  <a:prstClr val="black"/>
                </a:solidFill>
                <a:latin typeface="Arial" panose="020B0604020202020204" pitchFamily="34" charset="0"/>
                <a:cs typeface="Arial" panose="020B0604020202020204" pitchFamily="34" charset="0"/>
              </a:rPr>
              <a:t>and technology maturation to </a:t>
            </a:r>
            <a:r>
              <a:rPr lang="en-US" sz="1600" dirty="0" smtClean="0">
                <a:solidFill>
                  <a:prstClr val="black"/>
                </a:solidFill>
                <a:latin typeface="Arial" panose="020B0604020202020204" pitchFamily="34" charset="0"/>
                <a:cs typeface="Arial" panose="020B0604020202020204" pitchFamily="34" charset="0"/>
              </a:rPr>
              <a:t>minimize technology risk</a:t>
            </a:r>
            <a:endParaRPr lang="en-US" sz="1600" kern="0" dirty="0" smtClean="0">
              <a:solidFill>
                <a:prstClr val="black"/>
              </a:solidFill>
              <a:latin typeface="Arial" pitchFamily="34" charset="0"/>
              <a:cs typeface="Arial" pitchFamily="34" charset="0"/>
            </a:endParaRPr>
          </a:p>
          <a:p>
            <a:pPr marL="342900" indent="-342900">
              <a:spcBef>
                <a:spcPct val="20000"/>
              </a:spcBef>
              <a:buFont typeface="Wingdings" panose="05000000000000000000" pitchFamily="2" charset="2"/>
              <a:buChar char="§"/>
              <a:defRPr/>
            </a:pPr>
            <a:r>
              <a:rPr lang="en-US" sz="1600" kern="0" dirty="0" smtClean="0">
                <a:solidFill>
                  <a:prstClr val="black"/>
                </a:solidFill>
                <a:latin typeface="Arial" pitchFamily="34" charset="0"/>
                <a:cs typeface="Arial" pitchFamily="34" charset="0"/>
              </a:rPr>
              <a:t>Structured risk-based process used to identify and prioritize required tests</a:t>
            </a:r>
          </a:p>
          <a:p>
            <a:pPr marL="342900" indent="-342900">
              <a:spcBef>
                <a:spcPct val="20000"/>
              </a:spcBef>
              <a:buFont typeface="Wingdings" panose="05000000000000000000" pitchFamily="2" charset="2"/>
              <a:buChar char="§"/>
              <a:defRPr/>
            </a:pPr>
            <a:r>
              <a:rPr lang="en-US" sz="1600" kern="0" dirty="0" smtClean="0">
                <a:solidFill>
                  <a:prstClr val="black"/>
                </a:solidFill>
                <a:latin typeface="Arial" pitchFamily="34" charset="0"/>
                <a:cs typeface="Arial" pitchFamily="34" charset="0"/>
              </a:rPr>
              <a:t>Focuses on features unique to an integral pressurized water reactor</a:t>
            </a:r>
          </a:p>
          <a:p>
            <a:pPr marL="342900" lvl="0" indent="-342900">
              <a:spcBef>
                <a:spcPct val="20000"/>
              </a:spcBef>
              <a:buFont typeface="Wingdings" panose="05000000000000000000" pitchFamily="2" charset="2"/>
              <a:buChar char="§"/>
              <a:defRPr/>
            </a:pPr>
            <a:r>
              <a:rPr lang="en-US" sz="1600" kern="0" dirty="0">
                <a:solidFill>
                  <a:prstClr val="black"/>
                </a:solidFill>
                <a:latin typeface="Arial" pitchFamily="34" charset="0"/>
                <a:cs typeface="Arial" pitchFamily="34" charset="0"/>
              </a:rPr>
              <a:t>Includes information for project planning (test descriptions and requirements, etc.)</a:t>
            </a:r>
          </a:p>
          <a:p>
            <a:pPr marL="342900" lvl="0" indent="-342900">
              <a:spcBef>
                <a:spcPct val="20000"/>
              </a:spcBef>
              <a:buFont typeface="Wingdings" panose="05000000000000000000" pitchFamily="2" charset="2"/>
              <a:buChar char="§"/>
              <a:defRPr/>
            </a:pPr>
            <a:r>
              <a:rPr lang="en-US" sz="1600" kern="0" dirty="0">
                <a:solidFill>
                  <a:prstClr val="black"/>
                </a:solidFill>
                <a:latin typeface="Arial" pitchFamily="34" charset="0"/>
                <a:cs typeface="Arial" pitchFamily="34" charset="0"/>
              </a:rPr>
              <a:t>Living document that is periodically updated to reflect changes in risk or </a:t>
            </a:r>
            <a:r>
              <a:rPr lang="en-US" sz="1600" kern="0" dirty="0" smtClean="0">
                <a:solidFill>
                  <a:prstClr val="black"/>
                </a:solidFill>
                <a:latin typeface="Arial" pitchFamily="34" charset="0"/>
                <a:cs typeface="Arial" pitchFamily="34" charset="0"/>
              </a:rPr>
              <a:t>priority</a:t>
            </a:r>
          </a:p>
          <a:p>
            <a:pPr marL="342900" lvl="0" indent="-342900">
              <a:spcBef>
                <a:spcPct val="20000"/>
              </a:spcBef>
              <a:buFont typeface="Wingdings" panose="05000000000000000000" pitchFamily="2" charset="2"/>
              <a:buChar char="§"/>
              <a:defRPr/>
            </a:pPr>
            <a:r>
              <a:rPr lang="en-US" sz="1600" kern="0" dirty="0">
                <a:solidFill>
                  <a:prstClr val="black"/>
                </a:solidFill>
                <a:latin typeface="Arial" pitchFamily="34" charset="0"/>
                <a:cs typeface="Arial" pitchFamily="34" charset="0"/>
              </a:rPr>
              <a:t>Have committed over $67 million in testing related activities</a:t>
            </a:r>
          </a:p>
          <a:p>
            <a:pPr marL="342900" lvl="0" indent="-342900">
              <a:spcBef>
                <a:spcPct val="20000"/>
              </a:spcBef>
              <a:buFont typeface="Wingdings" panose="05000000000000000000" pitchFamily="2" charset="2"/>
              <a:buChar char="§"/>
              <a:defRPr/>
            </a:pPr>
            <a:r>
              <a:rPr lang="en-US" sz="1600" kern="0" dirty="0">
                <a:solidFill>
                  <a:prstClr val="black"/>
                </a:solidFill>
                <a:latin typeface="Arial" pitchFamily="34" charset="0"/>
                <a:cs typeface="Arial" pitchFamily="34" charset="0"/>
              </a:rPr>
              <a:t>~ $70M additional testing for FOAK components</a:t>
            </a:r>
          </a:p>
          <a:p>
            <a:pPr marL="342900" lvl="0" indent="-342900">
              <a:spcBef>
                <a:spcPct val="20000"/>
              </a:spcBef>
              <a:buFont typeface="Wingdings" panose="05000000000000000000" pitchFamily="2" charset="2"/>
              <a:buChar char="§"/>
              <a:defRPr/>
            </a:pPr>
            <a:endParaRPr lang="en-US" sz="1600" kern="0" dirty="0" smtClean="0">
              <a:solidFill>
                <a:prstClr val="black"/>
              </a:solidFill>
              <a:latin typeface="Arial" pitchFamily="34" charset="0"/>
              <a:cs typeface="Arial" pitchFamily="34" charset="0"/>
            </a:endParaRPr>
          </a:p>
          <a:p>
            <a:pPr marL="342900" lvl="0" indent="-342900">
              <a:spcBef>
                <a:spcPct val="20000"/>
              </a:spcBef>
              <a:buFont typeface="Wingdings" panose="05000000000000000000" pitchFamily="2" charset="2"/>
              <a:buChar char="§"/>
              <a:defRPr/>
            </a:pPr>
            <a:endParaRPr lang="en-US" sz="1600" kern="0" dirty="0" smtClean="0">
              <a:solidFill>
                <a:prstClr val="black"/>
              </a:solidFill>
              <a:latin typeface="Arial" pitchFamily="34" charset="0"/>
              <a:cs typeface="Arial" pitchFamily="34" charset="0"/>
            </a:endParaRPr>
          </a:p>
        </p:txBody>
      </p:sp>
      <p:grpSp>
        <p:nvGrpSpPr>
          <p:cNvPr id="10" name="Group 9"/>
          <p:cNvGrpSpPr>
            <a:grpSpLocks noChangeAspect="1"/>
          </p:cNvGrpSpPr>
          <p:nvPr/>
        </p:nvGrpSpPr>
        <p:grpSpPr>
          <a:xfrm>
            <a:off x="5612214" y="1731746"/>
            <a:ext cx="3291830" cy="4285131"/>
            <a:chOff x="2224175" y="3653306"/>
            <a:chExt cx="2587843" cy="3368713"/>
          </a:xfrm>
        </p:grpSpPr>
        <p:sp>
          <p:nvSpPr>
            <p:cNvPr id="27" name="Documents"/>
            <p:cNvSpPr>
              <a:spLocks noChangeAspect="1" noEditPoints="1" noChangeArrowheads="1"/>
            </p:cNvSpPr>
            <p:nvPr/>
          </p:nvSpPr>
          <p:spPr bwMode="auto">
            <a:xfrm>
              <a:off x="2224175" y="3653306"/>
              <a:ext cx="2587843" cy="3306694"/>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rPr>
                <a:t>NuScale Reactor Qualification Test Plan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rPr>
                <a:t>PL-1103-3463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prstClr val="black"/>
                  </a:solidFill>
                  <a:effectLst/>
                  <a:uLnTx/>
                  <a:uFillTx/>
                </a:rPr>
                <a:t>(49 Test Programs)</a:t>
              </a:r>
            </a:p>
          </p:txBody>
        </p:sp>
        <p:pic>
          <p:nvPicPr>
            <p:cNvPr id="28" name="Picture 27" descr="NusScale Module_110414_NoDHRS_cutou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24175" y="4911522"/>
              <a:ext cx="648828" cy="1248594"/>
            </a:xfrm>
            <a:prstGeom prst="rect">
              <a:avLst/>
            </a:prstGeom>
            <a:effectLst>
              <a:outerShdw blurRad="111125" dist="38100" dir="4920000" algn="tl" rotWithShape="0">
                <a:srgbClr val="000000">
                  <a:alpha val="43000"/>
                </a:srgbClr>
              </a:outerShdw>
            </a:effectLst>
          </p:spPr>
        </p:pic>
        <p:pic>
          <p:nvPicPr>
            <p:cNvPr id="29" name="Picture 28" descr="NuScaleLogoPNG.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42422" y="4158037"/>
              <a:ext cx="789410" cy="182880"/>
            </a:xfrm>
            <a:prstGeom prst="rect">
              <a:avLst/>
            </a:prstGeom>
          </p:spPr>
        </p:pic>
        <p:sp>
          <p:nvSpPr>
            <p:cNvPr id="30" name="TextBox 29"/>
            <p:cNvSpPr txBox="1"/>
            <p:nvPr/>
          </p:nvSpPr>
          <p:spPr>
            <a:xfrm>
              <a:off x="2787175" y="4771833"/>
              <a:ext cx="1600199" cy="22501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small" spc="0" normalizeH="0" baseline="0" noProof="0" dirty="0" smtClean="0">
                  <a:ln>
                    <a:noFill/>
                  </a:ln>
                  <a:solidFill>
                    <a:prstClr val="black"/>
                  </a:solidFill>
                  <a:effectLst/>
                  <a:uLnTx/>
                  <a:uFillTx/>
                </a:rPr>
                <a:t>Including: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Nuclear Fuel Mechanical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Nuclear Fuel Thermal Tests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Reactor Vessel Internals FIV</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Control Rod Drive Mechanism Tests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Steam Generator Mechanical</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Steam Generator Thermal Tests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RXM Manufacturing Demo</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Valve Testing</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Instrument Sensors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Module Protection System Prototype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Upper Module Mock-up</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Module Assembly Tools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Integral System Tests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Advanced Manufacturing</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0" cap="none" spc="0" normalizeH="0" baseline="0" noProof="0" dirty="0" smtClean="0">
                  <a:ln>
                    <a:noFill/>
                  </a:ln>
                  <a:solidFill>
                    <a:prstClr val="black"/>
                  </a:solidFill>
                  <a:effectLst/>
                  <a:uLnTx/>
                  <a:uFillTx/>
                </a:rPr>
                <a:t>Component Seismic Tests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0" cap="none" spc="0" normalizeH="0" baseline="0" noProof="0" dirty="0" smtClean="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0" cap="none" spc="0" normalizeH="0" baseline="0" noProof="0" dirty="0" smtClean="0">
                <a:ln>
                  <a:noFill/>
                </a:ln>
                <a:solidFill>
                  <a:prstClr val="black"/>
                </a:solidFill>
                <a:effectLst/>
                <a:uLnTx/>
                <a:uFillTx/>
              </a:endParaRPr>
            </a:p>
          </p:txBody>
        </p:sp>
      </p:grpSp>
      <p:sp>
        <p:nvSpPr>
          <p:cNvPr id="8" name="TextBox 7"/>
          <p:cNvSpPr txBox="1"/>
          <p:nvPr/>
        </p:nvSpPr>
        <p:spPr>
          <a:xfrm>
            <a:off x="76200" y="1015675"/>
            <a:ext cx="8669874"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The NuScale testing program is guided by the Reactor Qualification Test Plan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058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3650" y="3376767"/>
            <a:ext cx="4553723" cy="2956656"/>
          </a:xfrm>
          <a:prstGeom prst="rect">
            <a:avLst/>
          </a:prstGeom>
          <a:noFill/>
          <a:ln w="9525">
            <a:solidFill>
              <a:schemeClr val="tx1"/>
            </a:solidFill>
            <a:miter lim="800000"/>
            <a:headEnd/>
            <a:tailEnd/>
          </a:ln>
          <a:effectLst>
            <a:glow rad="228600">
              <a:schemeClr val="accent6">
                <a:lumMod val="40000"/>
                <a:lumOff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35C31FC7-E686-404C-BD6C-D33CA314F37A}" type="slidenum">
              <a:rPr lang="en-US" smtClean="0"/>
              <a:pPr/>
              <a:t>2</a:t>
            </a:fld>
            <a:endParaRPr lang="en-US" dirty="0"/>
          </a:p>
        </p:txBody>
      </p:sp>
      <p:sp>
        <p:nvSpPr>
          <p:cNvPr id="3" name="Title 2"/>
          <p:cNvSpPr>
            <a:spLocks noGrp="1"/>
          </p:cNvSpPr>
          <p:nvPr>
            <p:ph type="title"/>
          </p:nvPr>
        </p:nvSpPr>
        <p:spPr>
          <a:xfrm>
            <a:off x="0" y="111966"/>
            <a:ext cx="9144000" cy="685800"/>
          </a:xfrm>
        </p:spPr>
        <p:txBody>
          <a:bodyPr/>
          <a:lstStyle/>
          <a:p>
            <a:r>
              <a:rPr lang="en-US" sz="2000" dirty="0" smtClean="0"/>
              <a:t>Providing scalable </a:t>
            </a:r>
            <a:r>
              <a:rPr lang="en-US" sz="2000" dirty="0"/>
              <a:t>advanced nuclear technology for the production of electricity, heat, and water to improve the quality of life for people around the world</a:t>
            </a:r>
            <a:endParaRPr lang="en-US" sz="900" i="1"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6544" y="1085094"/>
            <a:ext cx="4350829" cy="2628592"/>
          </a:xfrm>
          <a:prstGeom prst="rect">
            <a:avLst/>
          </a:prstGeom>
          <a:noFill/>
          <a:ln w="9525">
            <a:solidFill>
              <a:schemeClr val="tx1"/>
            </a:solidFill>
            <a:miter lim="800000"/>
            <a:headEnd/>
            <a:tailEnd/>
          </a:ln>
          <a:effectLst>
            <a:glow rad="228600">
              <a:srgbClr val="347365"/>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523" y="1046594"/>
            <a:ext cx="4507531" cy="2485879"/>
          </a:xfrm>
          <a:prstGeom prst="rect">
            <a:avLst/>
          </a:prstGeom>
          <a:noFill/>
          <a:ln>
            <a:noFill/>
          </a:ln>
          <a:effectLst>
            <a:glow rad="228600">
              <a:schemeClr val="accent6">
                <a:lumMod val="5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200" y="3659619"/>
            <a:ext cx="4630344" cy="2673804"/>
          </a:xfrm>
          <a:prstGeom prst="rect">
            <a:avLst/>
          </a:prstGeom>
          <a:noFill/>
          <a:ln w="9525">
            <a:solidFill>
              <a:schemeClr val="tx1"/>
            </a:solidFill>
            <a:miter lim="800000"/>
            <a:headEnd/>
            <a:tailEnd/>
          </a:ln>
          <a:effectLst>
            <a:glow rad="228600">
              <a:schemeClr val="bg1">
                <a:lumMod val="5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32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9696"/>
            <a:ext cx="8229600" cy="649069"/>
          </a:xfrm>
        </p:spPr>
        <p:txBody>
          <a:bodyPr>
            <a:noAutofit/>
          </a:bodyPr>
          <a:lstStyle/>
          <a:p>
            <a:pPr algn="ctr">
              <a:defRPr/>
            </a:pPr>
            <a:r>
              <a:rPr lang="en-US" b="0" dirty="0" smtClean="0">
                <a:solidFill>
                  <a:schemeClr val="bg1"/>
                </a:solidFill>
                <a:effectLst>
                  <a:outerShdw blurRad="38100" dist="38100" dir="2700000" algn="tl">
                    <a:srgbClr val="000000">
                      <a:alpha val="43137"/>
                    </a:srgbClr>
                  </a:outerShdw>
                </a:effectLst>
                <a:latin typeface="Arial" panose="020B0604020202020204" pitchFamily="34" charset="0"/>
              </a:rPr>
              <a:t>NuScale </a:t>
            </a:r>
            <a:r>
              <a:rPr lang="en-US" b="0" dirty="0" smtClean="0">
                <a:effectLst>
                  <a:outerShdw blurRad="38100" dist="38100" dir="2700000" algn="tl">
                    <a:srgbClr val="000000">
                      <a:alpha val="43137"/>
                    </a:srgbClr>
                  </a:outerShdw>
                </a:effectLst>
                <a:latin typeface="Arial" panose="020B0604020202020204" pitchFamily="34" charset="0"/>
              </a:rPr>
              <a:t>Tes</a:t>
            </a:r>
            <a:r>
              <a:rPr lang="en-US" b="0" dirty="0" smtClean="0">
                <a:solidFill>
                  <a:schemeClr val="bg1"/>
                </a:solidFill>
                <a:effectLst>
                  <a:outerShdw blurRad="38100" dist="38100" dir="2700000" algn="tl">
                    <a:srgbClr val="000000">
                      <a:alpha val="43137"/>
                    </a:srgbClr>
                  </a:outerShdw>
                </a:effectLst>
                <a:latin typeface="Arial" panose="020B0604020202020204" pitchFamily="34" charset="0"/>
              </a:rPr>
              <a:t>t Programs</a:t>
            </a:r>
            <a:endParaRPr lang="en-US" b="0" i="1"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8" name="Text Placeholder 7"/>
          <p:cNvSpPr>
            <a:spLocks noGrp="1"/>
          </p:cNvSpPr>
          <p:nvPr>
            <p:ph type="body" sz="quarter" idx="10"/>
          </p:nvPr>
        </p:nvSpPr>
        <p:spPr>
          <a:xfrm>
            <a:off x="457200" y="1107617"/>
            <a:ext cx="8229600" cy="5029200"/>
          </a:xfrm>
        </p:spPr>
        <p:txBody>
          <a:bodyPr/>
          <a:lstStyle/>
          <a:p>
            <a:endParaRPr lang="en-US"/>
          </a:p>
        </p:txBody>
      </p:sp>
      <p:pic>
        <p:nvPicPr>
          <p:cNvPr id="4" name="Picture 2"/>
          <p:cNvPicPr>
            <a:picLocks noChangeAspect="1" noChangeArrowheads="1"/>
          </p:cNvPicPr>
          <p:nvPr/>
        </p:nvPicPr>
        <p:blipFill>
          <a:blip r:embed="rId2"/>
          <a:srcRect l="19501" t="3134" r="19211" b="4327"/>
          <a:stretch>
            <a:fillRect/>
          </a:stretch>
        </p:blipFill>
        <p:spPr bwMode="auto">
          <a:xfrm>
            <a:off x="6838950" y="977681"/>
            <a:ext cx="2087563" cy="51911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663" y="977681"/>
            <a:ext cx="3260725" cy="21732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2713" y="3492281"/>
            <a:ext cx="3222625" cy="21478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1400" y="955456"/>
            <a:ext cx="2994025" cy="533241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112713" y="5678269"/>
            <a:ext cx="3222625" cy="646331"/>
          </a:xfrm>
          <a:prstGeom prst="rect">
            <a:avLst/>
          </a:prstGeom>
          <a:noFill/>
        </p:spPr>
        <p:txBody>
          <a:bodyPr wrap="square" rtlCol="0">
            <a:spAutoFit/>
          </a:bodyPr>
          <a:lstStyle/>
          <a:p>
            <a:r>
              <a:rPr lang="en-US" b="1" dirty="0" smtClean="0">
                <a:solidFill>
                  <a:schemeClr val="bg1"/>
                </a:solidFill>
              </a:rPr>
              <a:t>Helical Coil SG Tests</a:t>
            </a:r>
          </a:p>
          <a:p>
            <a:r>
              <a:rPr lang="en-US" b="1" dirty="0" smtClean="0">
                <a:solidFill>
                  <a:schemeClr val="bg1"/>
                </a:solidFill>
              </a:rPr>
              <a:t>SIET Piacenza, Italy</a:t>
            </a:r>
            <a:endParaRPr lang="en-US" b="1" dirty="0">
              <a:solidFill>
                <a:schemeClr val="bg1"/>
              </a:solidFill>
            </a:endParaRPr>
          </a:p>
        </p:txBody>
      </p:sp>
      <p:sp>
        <p:nvSpPr>
          <p:cNvPr id="54" name="Rectangle 53"/>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99931"/>
            <a:ext cx="3154363"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descr="C:\Users\eyoung\Documents\Component_Development\Projects\Fuel and CRDM\AREVA\images\Bottom nozzle.jpg"/>
          <p:cNvPicPr>
            <a:picLocks noChangeAspect="1" noChangeArrowheads="1"/>
          </p:cNvPicPr>
          <p:nvPr/>
        </p:nvPicPr>
        <p:blipFill>
          <a:blip r:embed="rId7" cstate="email">
            <a:extLst>
              <a:ext uri="{28A0092B-C50C-407E-A947-70E740481C1C}">
                <a14:useLocalDpi xmlns:a14="http://schemas.microsoft.com/office/drawing/2010/main" val="0"/>
              </a:ext>
            </a:extLst>
          </a:blip>
          <a:srcRect l="18410" t="8717" r="4463" b="2943"/>
          <a:stretch>
            <a:fillRect/>
          </a:stretch>
        </p:blipFill>
        <p:spPr bwMode="auto">
          <a:xfrm>
            <a:off x="3579813" y="3768506"/>
            <a:ext cx="2700337"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descr="C:\Users\eyoung\Documents\Component_Development\Projects\Fuel and CRDM\AREVA\images\2.JPG"/>
          <p:cNvPicPr>
            <a:picLocks noChangeAspect="1" noChangeArrowheads="1"/>
          </p:cNvPicPr>
          <p:nvPr/>
        </p:nvPicPr>
        <p:blipFill>
          <a:blip r:embed="rId8" cstate="email">
            <a:extLst>
              <a:ext uri="{28A0092B-C50C-407E-A947-70E740481C1C}">
                <a14:useLocalDpi xmlns:a14="http://schemas.microsoft.com/office/drawing/2010/main" val="0"/>
              </a:ext>
            </a:extLst>
          </a:blip>
          <a:srcRect l="8212" t="6250" r="14359" b="39841"/>
          <a:stretch>
            <a:fillRect/>
          </a:stretch>
        </p:blipFill>
        <p:spPr bwMode="auto">
          <a:xfrm>
            <a:off x="3581400" y="1203106"/>
            <a:ext cx="2698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C:\Users\eyoung\Documents\Component_Development\Projects\Fuel and CRDM\AREVA\images\3.JPG"/>
          <p:cNvPicPr>
            <a:picLocks noChangeAspect="1" noChangeArrowheads="1"/>
          </p:cNvPicPr>
          <p:nvPr/>
        </p:nvPicPr>
        <p:blipFill>
          <a:blip r:embed="rId9" cstate="email">
            <a:extLst>
              <a:ext uri="{28A0092B-C50C-407E-A947-70E740481C1C}">
                <a14:useLocalDpi xmlns:a14="http://schemas.microsoft.com/office/drawing/2010/main" val="0"/>
              </a:ext>
            </a:extLst>
          </a:blip>
          <a:srcRect r="17902"/>
          <a:stretch>
            <a:fillRect/>
          </a:stretch>
        </p:blipFill>
        <p:spPr bwMode="auto">
          <a:xfrm>
            <a:off x="6411913" y="2569944"/>
            <a:ext cx="2493962"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6575425" y="1182469"/>
            <a:ext cx="2492375" cy="923330"/>
          </a:xfrm>
          <a:prstGeom prst="rect">
            <a:avLst/>
          </a:prstGeom>
          <a:noFill/>
        </p:spPr>
        <p:txBody>
          <a:bodyPr wrap="square" rtlCol="0">
            <a:spAutoFit/>
          </a:bodyPr>
          <a:lstStyle/>
          <a:p>
            <a:pPr algn="ctr"/>
            <a:r>
              <a:rPr lang="en-US" b="1" dirty="0" err="1" smtClean="0">
                <a:solidFill>
                  <a:schemeClr val="bg1"/>
                </a:solidFill>
              </a:rPr>
              <a:t>NuFuel</a:t>
            </a:r>
            <a:r>
              <a:rPr lang="en-US" b="1" dirty="0" smtClean="0">
                <a:solidFill>
                  <a:schemeClr val="bg1"/>
                </a:solidFill>
              </a:rPr>
              <a:t>  HTP-2 Mechanical Test</a:t>
            </a:r>
          </a:p>
          <a:p>
            <a:pPr algn="ctr"/>
            <a:r>
              <a:rPr lang="en-US" b="1" dirty="0" smtClean="0">
                <a:solidFill>
                  <a:schemeClr val="bg1"/>
                </a:solidFill>
              </a:rPr>
              <a:t>Richland, </a:t>
            </a:r>
            <a:r>
              <a:rPr lang="en-US" b="1" dirty="0" err="1" smtClean="0">
                <a:solidFill>
                  <a:schemeClr val="bg1"/>
                </a:solidFill>
              </a:rPr>
              <a:t>Wa</a:t>
            </a:r>
            <a:endParaRPr lang="en-US" b="1" dirty="0">
              <a:solidFill>
                <a:schemeClr val="bg1"/>
              </a:solidFill>
            </a:endParaRPr>
          </a:p>
        </p:txBody>
      </p:sp>
      <p:sp>
        <p:nvSpPr>
          <p:cNvPr id="59" name="Rectangle 58"/>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0" name="Picture 2"/>
          <p:cNvPicPr>
            <a:picLocks noChangeAspect="1" noChangeArrowheads="1"/>
          </p:cNvPicPr>
          <p:nvPr/>
        </p:nvPicPr>
        <p:blipFill>
          <a:blip r:embed="rId10" cstate="print"/>
          <a:srcRect t="3265"/>
          <a:stretch>
            <a:fillRect/>
          </a:stretch>
        </p:blipFill>
        <p:spPr bwMode="auto">
          <a:xfrm>
            <a:off x="2286000" y="1250234"/>
            <a:ext cx="2956756" cy="4436470"/>
          </a:xfrm>
          <a:prstGeom prst="rect">
            <a:avLst/>
          </a:prstGeom>
          <a:noFill/>
          <a:ln w="9525">
            <a:noFill/>
            <a:miter lim="800000"/>
            <a:headEnd/>
            <a:tailEnd/>
          </a:ln>
        </p:spPr>
      </p:pic>
      <p:pic>
        <p:nvPicPr>
          <p:cNvPr id="61" name="Picture 2" descr="C:\Users\arasmussen\Desktop\STERN Pictures\IMG_20120919_072006.jpg"/>
          <p:cNvPicPr>
            <a:picLocks noChangeAspect="1" noChangeArrowheads="1"/>
          </p:cNvPicPr>
          <p:nvPr/>
        </p:nvPicPr>
        <p:blipFill>
          <a:blip r:embed="rId11" cstate="print"/>
          <a:srcRect l="28300" t="13251" r="46500" b="10100"/>
          <a:stretch>
            <a:fillRect/>
          </a:stretch>
        </p:blipFill>
        <p:spPr bwMode="auto">
          <a:xfrm>
            <a:off x="611469" y="1258669"/>
            <a:ext cx="1112556" cy="451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 name="Picture 2"/>
          <p:cNvPicPr>
            <a:picLocks noChangeAspect="1" noChangeArrowheads="1"/>
          </p:cNvPicPr>
          <p:nvPr/>
        </p:nvPicPr>
        <p:blipFill>
          <a:blip r:embed="rId12" cstate="print"/>
          <a:srcRect b="22491"/>
          <a:stretch>
            <a:fillRect/>
          </a:stretch>
        </p:blipFill>
        <p:spPr bwMode="auto">
          <a:xfrm>
            <a:off x="5638800" y="2173069"/>
            <a:ext cx="3200400" cy="2744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Box 25"/>
          <p:cNvSpPr txBox="1"/>
          <p:nvPr/>
        </p:nvSpPr>
        <p:spPr>
          <a:xfrm>
            <a:off x="5638800" y="1182469"/>
            <a:ext cx="2895600" cy="646331"/>
          </a:xfrm>
          <a:prstGeom prst="rect">
            <a:avLst/>
          </a:prstGeom>
          <a:noFill/>
        </p:spPr>
        <p:txBody>
          <a:bodyPr wrap="square" rtlCol="0">
            <a:spAutoFit/>
          </a:bodyPr>
          <a:lstStyle/>
          <a:p>
            <a:pPr algn="ctr"/>
            <a:r>
              <a:rPr lang="en-US" b="1" dirty="0" smtClean="0">
                <a:solidFill>
                  <a:schemeClr val="bg1"/>
                </a:solidFill>
              </a:rPr>
              <a:t>Critical Heat Flux Tests</a:t>
            </a:r>
          </a:p>
          <a:p>
            <a:pPr algn="ctr"/>
            <a:r>
              <a:rPr lang="en-US" b="1" dirty="0" smtClean="0">
                <a:solidFill>
                  <a:schemeClr val="bg1"/>
                </a:solidFill>
              </a:rPr>
              <a:t>Stern Lab, Canada</a:t>
            </a:r>
            <a:endParaRPr lang="en-US" b="1" dirty="0">
              <a:solidFill>
                <a:schemeClr val="bg1"/>
              </a:solidFill>
            </a:endParaRPr>
          </a:p>
        </p:txBody>
      </p:sp>
      <p:sp>
        <p:nvSpPr>
          <p:cNvPr id="63" name="Rectangle 62"/>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426622" y="1106269"/>
            <a:ext cx="3535778" cy="646331"/>
          </a:xfrm>
          <a:prstGeom prst="rect">
            <a:avLst/>
          </a:prstGeom>
          <a:noFill/>
        </p:spPr>
        <p:txBody>
          <a:bodyPr wrap="square" rtlCol="0">
            <a:spAutoFit/>
          </a:bodyPr>
          <a:lstStyle/>
          <a:p>
            <a:pPr algn="ctr"/>
            <a:r>
              <a:rPr lang="en-US" b="1" dirty="0" err="1" smtClean="0">
                <a:solidFill>
                  <a:schemeClr val="bg1"/>
                </a:solidFill>
              </a:rPr>
              <a:t>NuFuel</a:t>
            </a:r>
            <a:r>
              <a:rPr lang="en-US" b="1" dirty="0" smtClean="0">
                <a:solidFill>
                  <a:schemeClr val="bg1"/>
                </a:solidFill>
              </a:rPr>
              <a:t> HTP-2 Critical Heat Flux Tests, AREVA, </a:t>
            </a:r>
            <a:r>
              <a:rPr lang="en-US" b="1" dirty="0" err="1" smtClean="0">
                <a:solidFill>
                  <a:schemeClr val="bg1"/>
                </a:solidFill>
              </a:rPr>
              <a:t>Karlstein</a:t>
            </a:r>
            <a:r>
              <a:rPr lang="en-US" b="1" dirty="0" smtClean="0">
                <a:solidFill>
                  <a:schemeClr val="bg1"/>
                </a:solidFill>
              </a:rPr>
              <a:t>, Germany</a:t>
            </a:r>
            <a:endParaRPr lang="en-US" b="1" dirty="0">
              <a:solidFill>
                <a:schemeClr val="bg1"/>
              </a:solidFill>
            </a:endParaRPr>
          </a:p>
        </p:txBody>
      </p:sp>
      <p:pic>
        <p:nvPicPr>
          <p:cNvPr id="6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4979" y="4349710"/>
            <a:ext cx="2039938" cy="171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5304" y="4368760"/>
            <a:ext cx="2212975" cy="174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5"/>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44929" y="1944469"/>
            <a:ext cx="39655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6"/>
          <p:cNvPicPr>
            <a:picLocks noChangeAspect="1" noChangeArrowheads="1"/>
          </p:cNvPicPr>
          <p:nvPr/>
        </p:nvPicPr>
        <p:blipFill>
          <a:blip r:embed="rId16">
            <a:extLst>
              <a:ext uri="{28A0092B-C50C-407E-A947-70E740481C1C}">
                <a14:useLocalDpi xmlns:a14="http://schemas.microsoft.com/office/drawing/2010/main" val="0"/>
              </a:ext>
            </a:extLst>
          </a:blip>
          <a:srcRect b="3214"/>
          <a:stretch>
            <a:fillRect/>
          </a:stretch>
        </p:blipFill>
        <p:spPr bwMode="auto">
          <a:xfrm>
            <a:off x="5069342" y="1225510"/>
            <a:ext cx="3319462" cy="284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27"/>
          <p:cNvSpPr txBox="1"/>
          <p:nvPr/>
        </p:nvSpPr>
        <p:spPr>
          <a:xfrm>
            <a:off x="3048000" y="955456"/>
            <a:ext cx="2895600" cy="923330"/>
          </a:xfrm>
          <a:prstGeom prst="rect">
            <a:avLst/>
          </a:prstGeom>
          <a:noFill/>
        </p:spPr>
        <p:txBody>
          <a:bodyPr wrap="square" rtlCol="0">
            <a:spAutoFit/>
          </a:bodyPr>
          <a:lstStyle/>
          <a:p>
            <a:pPr algn="ctr"/>
            <a:r>
              <a:rPr lang="en-US" b="1" dirty="0" smtClean="0">
                <a:solidFill>
                  <a:schemeClr val="bg1"/>
                </a:solidFill>
              </a:rPr>
              <a:t>SG Flow Induced Vibration Tests, AREVA, Erlangen, Germany</a:t>
            </a:r>
            <a:endParaRPr lang="en-US" b="1" dirty="0">
              <a:solidFill>
                <a:schemeClr val="bg1"/>
              </a:solidFill>
            </a:endParaRPr>
          </a:p>
        </p:txBody>
      </p:sp>
      <p:pic>
        <p:nvPicPr>
          <p:cNvPr id="69" name="Picture 2"/>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33363" y="1187231"/>
            <a:ext cx="2335212"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6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713038" y="2312769"/>
            <a:ext cx="371792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75425" y="3373219"/>
            <a:ext cx="1935163"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75425" y="1296769"/>
            <a:ext cx="193516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le 72"/>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p:cNvSpPr txBox="1"/>
          <p:nvPr/>
        </p:nvSpPr>
        <p:spPr>
          <a:xfrm>
            <a:off x="3209628" y="919370"/>
            <a:ext cx="2505372" cy="923330"/>
          </a:xfrm>
          <a:prstGeom prst="rect">
            <a:avLst/>
          </a:prstGeom>
          <a:noFill/>
        </p:spPr>
        <p:txBody>
          <a:bodyPr wrap="square" rtlCol="0">
            <a:spAutoFit/>
          </a:bodyPr>
          <a:lstStyle/>
          <a:p>
            <a:pPr algn="ctr"/>
            <a:r>
              <a:rPr lang="en-US" b="1" dirty="0" smtClean="0">
                <a:solidFill>
                  <a:schemeClr val="bg1"/>
                </a:solidFill>
              </a:rPr>
              <a:t>Control Rod Assembly Drop Tests, Erlangen, Germany</a:t>
            </a:r>
            <a:endParaRPr lang="en-US" b="1" dirty="0">
              <a:solidFill>
                <a:schemeClr val="bg1"/>
              </a:solidFill>
            </a:endParaRPr>
          </a:p>
        </p:txBody>
      </p:sp>
      <p:pic>
        <p:nvPicPr>
          <p:cNvPr id="75" name="Picture 8"/>
          <p:cNvPicPr>
            <a:picLocks noChangeAspect="1" noChangeArrowheads="1"/>
          </p:cNvPicPr>
          <p:nvPr/>
        </p:nvPicPr>
        <p:blipFill rotWithShape="1">
          <a:blip r:embed="rId21" cstate="email">
            <a:extLst>
              <a:ext uri="{28A0092B-C50C-407E-A947-70E740481C1C}">
                <a14:useLocalDpi xmlns:a14="http://schemas.microsoft.com/office/drawing/2010/main" val="0"/>
              </a:ext>
            </a:extLst>
          </a:blip>
          <a:srcRect t="-821" r="28492" b="823"/>
          <a:stretch/>
        </p:blipFill>
        <p:spPr bwMode="auto">
          <a:xfrm>
            <a:off x="5867399" y="835097"/>
            <a:ext cx="2819401" cy="3007361"/>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descr="C:\Users\xwang\Desktop\Project\TEST-TD.24-CRA Drop Test\12-pictures\IMG_20151103_082907.jpg"/>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416734" y="2285932"/>
            <a:ext cx="2197139" cy="3906024"/>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77" name="Picture 2" descr="C:\Users\xwang\Desktop\Project\TEST-TD.24-CRA Drop Test\12-pictures\IMG_0794.jpg"/>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5791200" y="3843119"/>
            <a:ext cx="31083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180975" y="1030069"/>
            <a:ext cx="3028653" cy="454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82"/>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p:nvPr/>
        </p:nvSpPr>
        <p:spPr>
          <a:xfrm>
            <a:off x="685800" y="955456"/>
            <a:ext cx="2523828" cy="923330"/>
          </a:xfrm>
          <a:prstGeom prst="rect">
            <a:avLst/>
          </a:prstGeom>
          <a:noFill/>
        </p:spPr>
        <p:txBody>
          <a:bodyPr wrap="square" rtlCol="0">
            <a:spAutoFit/>
          </a:bodyPr>
          <a:lstStyle/>
          <a:p>
            <a:r>
              <a:rPr lang="en-US" b="1" dirty="0" smtClean="0">
                <a:solidFill>
                  <a:schemeClr val="bg1"/>
                </a:solidFill>
              </a:rPr>
              <a:t>Full-Scale Upper Module Mock-Up, Oregon Iron Works, Oregon</a:t>
            </a:r>
            <a:endParaRPr lang="en-US" b="1" dirty="0">
              <a:solidFill>
                <a:schemeClr val="bg1"/>
              </a:solidFill>
            </a:endParaRPr>
          </a:p>
        </p:txBody>
      </p:sp>
      <p:pic>
        <p:nvPicPr>
          <p:cNvPr id="84" name="Picture 83" descr="N:\Project Mgmt\Jobs\2837\Photos\IMG_1359.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6863" y="2107981"/>
            <a:ext cx="455295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6" descr="http://mms.businesswire.com/media/20150825005521/en/482436/4/Senator_Brown_with_CCO_Mike_McGough_Pic.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10175" y="1052294"/>
            <a:ext cx="353218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ectangle 85"/>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Box 86"/>
          <p:cNvSpPr txBox="1"/>
          <p:nvPr/>
        </p:nvSpPr>
        <p:spPr>
          <a:xfrm>
            <a:off x="552657" y="672209"/>
            <a:ext cx="4091781" cy="646331"/>
          </a:xfrm>
          <a:prstGeom prst="rect">
            <a:avLst/>
          </a:prstGeom>
          <a:noFill/>
        </p:spPr>
        <p:txBody>
          <a:bodyPr wrap="square" rtlCol="0">
            <a:spAutoFit/>
          </a:bodyPr>
          <a:lstStyle/>
          <a:p>
            <a:r>
              <a:rPr lang="en-US" b="1" dirty="0" smtClean="0">
                <a:solidFill>
                  <a:schemeClr val="bg1"/>
                </a:solidFill>
              </a:rPr>
              <a:t>Full-Scale SG Tube Inspection Mock-Up, Corvallis, Oregon</a:t>
            </a:r>
            <a:endParaRPr lang="en-US" b="1" dirty="0">
              <a:solidFill>
                <a:schemeClr val="bg1"/>
              </a:solidFill>
            </a:endParaRPr>
          </a:p>
        </p:txBody>
      </p:sp>
      <p:pic>
        <p:nvPicPr>
          <p:cNvPr id="88" name="Picture 5" descr="C:\Users\arasmussen\AppData\Local\Microsoft\Windows\Temporary Internet Files\Content.Outlook\KR5A5H85\IMG_0426 (2).JP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4948237" y="1133435"/>
            <a:ext cx="3738563" cy="4984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9" name="Picture 2"/>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685800" y="1465837"/>
            <a:ext cx="3284538" cy="22558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 name="Picture 3"/>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684213" y="3887569"/>
            <a:ext cx="3286125" cy="2241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 name="Rectangle 90"/>
          <p:cNvSpPr/>
          <p:nvPr/>
        </p:nvSpPr>
        <p:spPr>
          <a:xfrm>
            <a:off x="0" y="649069"/>
            <a:ext cx="91440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TextBox 91"/>
          <p:cNvSpPr txBox="1"/>
          <p:nvPr/>
        </p:nvSpPr>
        <p:spPr>
          <a:xfrm>
            <a:off x="76201" y="824609"/>
            <a:ext cx="3259138" cy="646331"/>
          </a:xfrm>
          <a:prstGeom prst="rect">
            <a:avLst/>
          </a:prstGeom>
          <a:noFill/>
        </p:spPr>
        <p:txBody>
          <a:bodyPr wrap="square" rtlCol="0">
            <a:spAutoFit/>
          </a:bodyPr>
          <a:lstStyle/>
          <a:p>
            <a:r>
              <a:rPr lang="en-US" b="1" dirty="0" smtClean="0">
                <a:solidFill>
                  <a:schemeClr val="bg1"/>
                </a:solidFill>
              </a:rPr>
              <a:t>NuScale Integral System Test Facility, OSU, Corvallis, Oregon</a:t>
            </a:r>
            <a:endParaRPr lang="en-US" b="1" dirty="0">
              <a:solidFill>
                <a:schemeClr val="bg1"/>
              </a:solidFill>
            </a:endParaRPr>
          </a:p>
        </p:txBody>
      </p:sp>
      <p:pic>
        <p:nvPicPr>
          <p:cNvPr id="93" name="Picture 2">
            <a:hlinkClick r:id="rId30" action="ppaction://hlinkfile"/>
          </p:cNvPr>
          <p:cNvPicPr>
            <a:picLocks noChangeAspect="1" noChangeArrowheads="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5334000" y="1030069"/>
            <a:ext cx="3705450"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93" descr="NIST-PIPE ISO SE.jpg"/>
          <p:cNvPicPr>
            <a:picLocks noChangeAspect="1"/>
          </p:cNvPicPr>
          <p:nvPr/>
        </p:nvPicPr>
        <p:blipFill>
          <a:blip r:embed="rId32" cstate="email">
            <a:extLst>
              <a:ext uri="{28A0092B-C50C-407E-A947-70E740481C1C}">
                <a14:useLocalDpi xmlns:a14="http://schemas.microsoft.com/office/drawing/2010/main" val="0"/>
              </a:ext>
            </a:extLst>
          </a:blip>
          <a:srcRect r="27576"/>
          <a:stretch>
            <a:fillRect/>
          </a:stretch>
        </p:blipFill>
        <p:spPr bwMode="auto">
          <a:xfrm>
            <a:off x="3206209" y="1017198"/>
            <a:ext cx="2003966" cy="495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p:cNvPicPr>
            <a:picLocks noChangeAspect="1" noChangeArrowheads="1"/>
          </p:cNvPicPr>
          <p:nvPr/>
        </p:nvPicPr>
        <p:blipFill>
          <a:blip r:embed="rId33" cstate="print"/>
          <a:srcRect/>
          <a:stretch>
            <a:fillRect/>
          </a:stretch>
        </p:blipFill>
        <p:spPr bwMode="auto">
          <a:xfrm>
            <a:off x="244929" y="1817914"/>
            <a:ext cx="2755455" cy="4156982"/>
          </a:xfrm>
          <a:prstGeom prst="rect">
            <a:avLst/>
          </a:prstGeom>
          <a:noFill/>
          <a:ln w="9525">
            <a:noFill/>
            <a:round/>
            <a:headEnd/>
            <a:tailEnd/>
          </a:ln>
        </p:spPr>
      </p:pic>
      <p:sp>
        <p:nvSpPr>
          <p:cNvPr id="96" name="Rectangle 95"/>
          <p:cNvSpPr/>
          <p:nvPr/>
        </p:nvSpPr>
        <p:spPr>
          <a:xfrm>
            <a:off x="0" y="649068"/>
            <a:ext cx="9144000" cy="567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TextBox 96"/>
          <p:cNvSpPr txBox="1"/>
          <p:nvPr/>
        </p:nvSpPr>
        <p:spPr>
          <a:xfrm>
            <a:off x="446498" y="830708"/>
            <a:ext cx="8091940" cy="430887"/>
          </a:xfrm>
          <a:prstGeom prst="rect">
            <a:avLst/>
          </a:prstGeom>
          <a:noFill/>
        </p:spPr>
        <p:txBody>
          <a:bodyPr wrap="square" rtlCol="0">
            <a:spAutoFit/>
          </a:bodyPr>
          <a:lstStyle/>
          <a:p>
            <a:r>
              <a:rPr lang="en-US" sz="2200" dirty="0" smtClean="0">
                <a:solidFill>
                  <a:schemeClr val="bg1"/>
                </a:solidFill>
                <a:latin typeface="Arial" panose="020B0604020202020204" pitchFamily="34" charset="0"/>
                <a:cs typeface="Arial" panose="020B0604020202020204" pitchFamily="34" charset="0"/>
              </a:rPr>
              <a:t>NuScale 12-Module Control Room Simulator, Corvallis, Oregon</a:t>
            </a:r>
            <a:endParaRPr lang="en-US" sz="2200" dirty="0">
              <a:solidFill>
                <a:schemeClr val="bg1"/>
              </a:solidFill>
              <a:latin typeface="Arial" panose="020B0604020202020204" pitchFamily="34" charset="0"/>
              <a:cs typeface="Arial" panose="020B0604020202020204" pitchFamily="34" charset="0"/>
            </a:endParaRPr>
          </a:p>
        </p:txBody>
      </p:sp>
      <p:sp>
        <p:nvSpPr>
          <p:cNvPr id="79" name="Slide Number Placeholder 3"/>
          <p:cNvSpPr>
            <a:spLocks noGrp="1"/>
          </p:cNvSpPr>
          <p:nvPr>
            <p:ph type="sldNum" sz="quarter" idx="4"/>
          </p:nvPr>
        </p:nvSpPr>
        <p:spPr>
          <a:xfrm>
            <a:off x="76200" y="6398745"/>
            <a:ext cx="381000" cy="365125"/>
          </a:xfrm>
        </p:spPr>
        <p:txBody>
          <a:bodyPr/>
          <a:lstStyle/>
          <a:p>
            <a:fld id="{4091F121-2904-440A-B77E-FBD3D790DDDD}" type="slidenum">
              <a:rPr lang="en-US" smtClean="0"/>
              <a:pPr/>
              <a:t>20</a:t>
            </a:fld>
            <a:endParaRPr lang="en-US" dirty="0"/>
          </a:p>
        </p:txBody>
      </p:sp>
      <p:pic>
        <p:nvPicPr>
          <p:cNvPr id="74" name="Picture 73"/>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1272994" y="1459684"/>
            <a:ext cx="6484619" cy="4586299"/>
          </a:xfrm>
          <a:prstGeom prst="rect">
            <a:avLst/>
          </a:prstGeom>
        </p:spPr>
      </p:pic>
    </p:spTree>
    <p:extLst>
      <p:ext uri="{BB962C8B-B14F-4D97-AF65-F5344CB8AC3E}">
        <p14:creationId xmlns:p14="http://schemas.microsoft.com/office/powerpoint/2010/main" val="23641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ppt_x"/>
                                          </p:val>
                                        </p:tav>
                                        <p:tav tm="100000">
                                          <p:val>
                                            <p:strVal val="#ppt_x"/>
                                          </p:val>
                                        </p:tav>
                                      </p:tavLst>
                                    </p:anim>
                                    <p:anim calcmode="lin" valueType="num">
                                      <p:cBhvr additive="base">
                                        <p:cTn id="14" dur="3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42" presetClass="entr" presetSubtype="0" fill="hold" nodeType="after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anim calcmode="lin" valueType="num">
                                      <p:cBhvr>
                                        <p:cTn id="19" dur="3000" fill="hold"/>
                                        <p:tgtEl>
                                          <p:spTgt spid="6"/>
                                        </p:tgtEl>
                                        <p:attrNameLst>
                                          <p:attrName>ppt_x</p:attrName>
                                        </p:attrNameLst>
                                      </p:cBhvr>
                                      <p:tavLst>
                                        <p:tav tm="0">
                                          <p:val>
                                            <p:strVal val="#ppt_x"/>
                                          </p:val>
                                        </p:tav>
                                        <p:tav tm="100000">
                                          <p:val>
                                            <p:strVal val="#ppt_x"/>
                                          </p:val>
                                        </p:tav>
                                      </p:tavLst>
                                    </p:anim>
                                    <p:anim calcmode="lin" valueType="num">
                                      <p:cBhvr>
                                        <p:cTn id="20" dur="3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8000"/>
                            </p:stCondLst>
                            <p:childTnLst>
                              <p:par>
                                <p:cTn id="22" presetID="16" presetClass="entr" presetSubtype="21" fill="hold"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3000"/>
                                        <p:tgtEl>
                                          <p:spTgt spid="7"/>
                                        </p:tgtEl>
                                      </p:cBhvr>
                                    </p:animEffect>
                                  </p:childTnLst>
                                </p:cTn>
                              </p:par>
                            </p:childTnLst>
                          </p:cTn>
                        </p:par>
                        <p:par>
                          <p:cTn id="25" fill="hold">
                            <p:stCondLst>
                              <p:cond delay="12000"/>
                            </p:stCondLst>
                            <p:childTnLst>
                              <p:par>
                                <p:cTn id="26" presetID="14" presetClass="entr" presetSubtype="10" fill="hold" nodeType="after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3000"/>
                                        <p:tgtEl>
                                          <p:spTgt spid="4"/>
                                        </p:tgtEl>
                                      </p:cBhvr>
                                    </p:animEffect>
                                  </p:childTnLst>
                                </p:cTn>
                              </p:par>
                            </p:childTnLst>
                          </p:cTn>
                        </p:par>
                        <p:par>
                          <p:cTn id="29" fill="hold">
                            <p:stCondLst>
                              <p:cond delay="16000"/>
                            </p:stCondLst>
                            <p:childTnLst>
                              <p:par>
                                <p:cTn id="30" presetID="6"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circle(in)">
                                      <p:cBhvr>
                                        <p:cTn id="32" dur="3000"/>
                                        <p:tgtEl>
                                          <p:spTgt spid="54"/>
                                        </p:tgtEl>
                                      </p:cBhvr>
                                    </p:animEffect>
                                  </p:childTnLst>
                                </p:cTn>
                              </p:par>
                            </p:childTnLst>
                          </p:cTn>
                        </p:par>
                        <p:par>
                          <p:cTn id="33" fill="hold">
                            <p:stCondLst>
                              <p:cond delay="190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20000"/>
                            </p:stCondLst>
                            <p:childTnLst>
                              <p:par>
                                <p:cTn id="40" presetID="10" presetClass="entr" presetSubtype="0" fill="hold" nodeType="afterEffect">
                                  <p:stCondLst>
                                    <p:cond delay="10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3000"/>
                                        <p:tgtEl>
                                          <p:spTgt spid="55"/>
                                        </p:tgtEl>
                                      </p:cBhvr>
                                    </p:animEffect>
                                  </p:childTnLst>
                                </p:cTn>
                              </p:par>
                            </p:childTnLst>
                          </p:cTn>
                        </p:par>
                        <p:par>
                          <p:cTn id="43" fill="hold">
                            <p:stCondLst>
                              <p:cond delay="24000"/>
                            </p:stCondLst>
                            <p:childTnLst>
                              <p:par>
                                <p:cTn id="44" presetID="10" presetClass="entr" presetSubtype="0" fill="hold" nodeType="afterEffect">
                                  <p:stCondLst>
                                    <p:cond delay="10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3000"/>
                                        <p:tgtEl>
                                          <p:spTgt spid="57"/>
                                        </p:tgtEl>
                                      </p:cBhvr>
                                    </p:animEffect>
                                  </p:childTnLst>
                                </p:cTn>
                              </p:par>
                            </p:childTnLst>
                          </p:cTn>
                        </p:par>
                        <p:par>
                          <p:cTn id="47" fill="hold">
                            <p:stCondLst>
                              <p:cond delay="28000"/>
                            </p:stCondLst>
                            <p:childTnLst>
                              <p:par>
                                <p:cTn id="48" presetID="6" presetClass="entr" presetSubtype="16" fill="hold" nodeType="afterEffect">
                                  <p:stCondLst>
                                    <p:cond delay="1000"/>
                                  </p:stCondLst>
                                  <p:childTnLst>
                                    <p:set>
                                      <p:cBhvr>
                                        <p:cTn id="49" dur="1" fill="hold">
                                          <p:stCondLst>
                                            <p:cond delay="0"/>
                                          </p:stCondLst>
                                        </p:cTn>
                                        <p:tgtEl>
                                          <p:spTgt spid="56"/>
                                        </p:tgtEl>
                                        <p:attrNameLst>
                                          <p:attrName>style.visibility</p:attrName>
                                        </p:attrNameLst>
                                      </p:cBhvr>
                                      <p:to>
                                        <p:strVal val="visible"/>
                                      </p:to>
                                    </p:set>
                                    <p:animEffect transition="in" filter="circle(in)">
                                      <p:cBhvr>
                                        <p:cTn id="50" dur="2000"/>
                                        <p:tgtEl>
                                          <p:spTgt spid="56"/>
                                        </p:tgtEl>
                                      </p:cBhvr>
                                    </p:animEffect>
                                  </p:childTnLst>
                                </p:cTn>
                              </p:par>
                            </p:childTnLst>
                          </p:cTn>
                        </p:par>
                        <p:par>
                          <p:cTn id="51" fill="hold">
                            <p:stCondLst>
                              <p:cond delay="31000"/>
                            </p:stCondLst>
                            <p:childTnLst>
                              <p:par>
                                <p:cTn id="52" presetID="42" presetClass="entr" presetSubtype="0" fill="hold" nodeType="afterEffect">
                                  <p:stCondLst>
                                    <p:cond delay="100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3000"/>
                                        <p:tgtEl>
                                          <p:spTgt spid="58"/>
                                        </p:tgtEl>
                                      </p:cBhvr>
                                    </p:animEffect>
                                    <p:anim calcmode="lin" valueType="num">
                                      <p:cBhvr>
                                        <p:cTn id="55" dur="3000" fill="hold"/>
                                        <p:tgtEl>
                                          <p:spTgt spid="58"/>
                                        </p:tgtEl>
                                        <p:attrNameLst>
                                          <p:attrName>ppt_x</p:attrName>
                                        </p:attrNameLst>
                                      </p:cBhvr>
                                      <p:tavLst>
                                        <p:tav tm="0">
                                          <p:val>
                                            <p:strVal val="#ppt_x"/>
                                          </p:val>
                                        </p:tav>
                                        <p:tav tm="100000">
                                          <p:val>
                                            <p:strVal val="#ppt_x"/>
                                          </p:val>
                                        </p:tav>
                                      </p:tavLst>
                                    </p:anim>
                                    <p:anim calcmode="lin" valueType="num">
                                      <p:cBhvr>
                                        <p:cTn id="56" dur="3000" fill="hold"/>
                                        <p:tgtEl>
                                          <p:spTgt spid="58"/>
                                        </p:tgtEl>
                                        <p:attrNameLst>
                                          <p:attrName>ppt_y</p:attrName>
                                        </p:attrNameLst>
                                      </p:cBhvr>
                                      <p:tavLst>
                                        <p:tav tm="0">
                                          <p:val>
                                            <p:strVal val="#ppt_y+.1"/>
                                          </p:val>
                                        </p:tav>
                                        <p:tav tm="100000">
                                          <p:val>
                                            <p:strVal val="#ppt_y"/>
                                          </p:val>
                                        </p:tav>
                                      </p:tavLst>
                                    </p:anim>
                                  </p:childTnLst>
                                </p:cTn>
                              </p:par>
                            </p:childTnLst>
                          </p:cTn>
                        </p:par>
                        <p:par>
                          <p:cTn id="57" fill="hold">
                            <p:stCondLst>
                              <p:cond delay="35000"/>
                            </p:stCondLst>
                            <p:childTnLst>
                              <p:par>
                                <p:cTn id="58" presetID="6" presetClass="entr" presetSubtype="16"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animEffect transition="in" filter="circle(in)">
                                      <p:cBhvr>
                                        <p:cTn id="60" dur="3000"/>
                                        <p:tgtEl>
                                          <p:spTgt spid="59"/>
                                        </p:tgtEl>
                                      </p:cBhvr>
                                    </p:animEffect>
                                  </p:childTnLst>
                                </p:cTn>
                              </p:par>
                            </p:childTnLst>
                          </p:cTn>
                        </p:par>
                        <p:par>
                          <p:cTn id="61" fill="hold">
                            <p:stCondLst>
                              <p:cond delay="39000"/>
                            </p:stCondLst>
                            <p:childTnLst>
                              <p:par>
                                <p:cTn id="62" presetID="42" presetClass="entr" presetSubtype="0" fill="hold" grpId="0" nodeType="afterEffect">
                                  <p:stCondLst>
                                    <p:cond delay="100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3000"/>
                                        <p:tgtEl>
                                          <p:spTgt spid="26"/>
                                        </p:tgtEl>
                                      </p:cBhvr>
                                    </p:animEffect>
                                    <p:anim calcmode="lin" valueType="num">
                                      <p:cBhvr>
                                        <p:cTn id="65" dur="3000" fill="hold"/>
                                        <p:tgtEl>
                                          <p:spTgt spid="26"/>
                                        </p:tgtEl>
                                        <p:attrNameLst>
                                          <p:attrName>ppt_x</p:attrName>
                                        </p:attrNameLst>
                                      </p:cBhvr>
                                      <p:tavLst>
                                        <p:tav tm="0">
                                          <p:val>
                                            <p:strVal val="#ppt_x"/>
                                          </p:val>
                                        </p:tav>
                                        <p:tav tm="100000">
                                          <p:val>
                                            <p:strVal val="#ppt_x"/>
                                          </p:val>
                                        </p:tav>
                                      </p:tavLst>
                                    </p:anim>
                                    <p:anim calcmode="lin" valueType="num">
                                      <p:cBhvr>
                                        <p:cTn id="66" dur="3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43000"/>
                            </p:stCondLst>
                            <p:childTnLst>
                              <p:par>
                                <p:cTn id="68" presetID="22" presetClass="entr" presetSubtype="4" fill="hold" nodeType="afterEffect">
                                  <p:stCondLst>
                                    <p:cond delay="100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3000"/>
                                        <p:tgtEl>
                                          <p:spTgt spid="61"/>
                                        </p:tgtEl>
                                      </p:cBhvr>
                                    </p:animEffect>
                                  </p:childTnLst>
                                </p:cTn>
                              </p:par>
                            </p:childTnLst>
                          </p:cTn>
                        </p:par>
                        <p:par>
                          <p:cTn id="71" fill="hold">
                            <p:stCondLst>
                              <p:cond delay="47000"/>
                            </p:stCondLst>
                            <p:childTnLst>
                              <p:par>
                                <p:cTn id="72" presetID="53" presetClass="entr" presetSubtype="16" fill="hold" nodeType="afterEffect">
                                  <p:stCondLst>
                                    <p:cond delay="1000"/>
                                  </p:stCondLst>
                                  <p:childTnLst>
                                    <p:set>
                                      <p:cBhvr>
                                        <p:cTn id="73" dur="1" fill="hold">
                                          <p:stCondLst>
                                            <p:cond delay="0"/>
                                          </p:stCondLst>
                                        </p:cTn>
                                        <p:tgtEl>
                                          <p:spTgt spid="60"/>
                                        </p:tgtEl>
                                        <p:attrNameLst>
                                          <p:attrName>style.visibility</p:attrName>
                                        </p:attrNameLst>
                                      </p:cBhvr>
                                      <p:to>
                                        <p:strVal val="visible"/>
                                      </p:to>
                                    </p:set>
                                    <p:anim calcmode="lin" valueType="num">
                                      <p:cBhvr>
                                        <p:cTn id="74" dur="3000" fill="hold"/>
                                        <p:tgtEl>
                                          <p:spTgt spid="60"/>
                                        </p:tgtEl>
                                        <p:attrNameLst>
                                          <p:attrName>ppt_w</p:attrName>
                                        </p:attrNameLst>
                                      </p:cBhvr>
                                      <p:tavLst>
                                        <p:tav tm="0">
                                          <p:val>
                                            <p:fltVal val="0"/>
                                          </p:val>
                                        </p:tav>
                                        <p:tav tm="100000">
                                          <p:val>
                                            <p:strVal val="#ppt_w"/>
                                          </p:val>
                                        </p:tav>
                                      </p:tavLst>
                                    </p:anim>
                                    <p:anim calcmode="lin" valueType="num">
                                      <p:cBhvr>
                                        <p:cTn id="75" dur="3000" fill="hold"/>
                                        <p:tgtEl>
                                          <p:spTgt spid="60"/>
                                        </p:tgtEl>
                                        <p:attrNameLst>
                                          <p:attrName>ppt_h</p:attrName>
                                        </p:attrNameLst>
                                      </p:cBhvr>
                                      <p:tavLst>
                                        <p:tav tm="0">
                                          <p:val>
                                            <p:fltVal val="0"/>
                                          </p:val>
                                        </p:tav>
                                        <p:tav tm="100000">
                                          <p:val>
                                            <p:strVal val="#ppt_h"/>
                                          </p:val>
                                        </p:tav>
                                      </p:tavLst>
                                    </p:anim>
                                    <p:animEffect transition="in" filter="fade">
                                      <p:cBhvr>
                                        <p:cTn id="76" dur="3000"/>
                                        <p:tgtEl>
                                          <p:spTgt spid="60"/>
                                        </p:tgtEl>
                                      </p:cBhvr>
                                    </p:animEffect>
                                  </p:childTnLst>
                                </p:cTn>
                              </p:par>
                            </p:childTnLst>
                          </p:cTn>
                        </p:par>
                        <p:par>
                          <p:cTn id="77" fill="hold">
                            <p:stCondLst>
                              <p:cond delay="51000"/>
                            </p:stCondLst>
                            <p:childTnLst>
                              <p:par>
                                <p:cTn id="78" presetID="14" presetClass="entr" presetSubtype="10" fill="hold" nodeType="afterEffect">
                                  <p:stCondLst>
                                    <p:cond delay="1000"/>
                                  </p:stCondLst>
                                  <p:childTnLst>
                                    <p:set>
                                      <p:cBhvr>
                                        <p:cTn id="79" dur="1" fill="hold">
                                          <p:stCondLst>
                                            <p:cond delay="0"/>
                                          </p:stCondLst>
                                        </p:cTn>
                                        <p:tgtEl>
                                          <p:spTgt spid="62"/>
                                        </p:tgtEl>
                                        <p:attrNameLst>
                                          <p:attrName>style.visibility</p:attrName>
                                        </p:attrNameLst>
                                      </p:cBhvr>
                                      <p:to>
                                        <p:strVal val="visible"/>
                                      </p:to>
                                    </p:set>
                                    <p:animEffect transition="in" filter="randombar(horizontal)">
                                      <p:cBhvr>
                                        <p:cTn id="80" dur="3000"/>
                                        <p:tgtEl>
                                          <p:spTgt spid="62"/>
                                        </p:tgtEl>
                                      </p:cBhvr>
                                    </p:animEffect>
                                  </p:childTnLst>
                                </p:cTn>
                              </p:par>
                            </p:childTnLst>
                          </p:cTn>
                        </p:par>
                        <p:par>
                          <p:cTn id="81" fill="hold">
                            <p:stCondLst>
                              <p:cond delay="55000"/>
                            </p:stCondLst>
                            <p:childTnLst>
                              <p:par>
                                <p:cTn id="82" presetID="6" presetClass="entr" presetSubtype="16" fill="hold" grpId="0" nodeType="afterEffect">
                                  <p:stCondLst>
                                    <p:cond delay="1000"/>
                                  </p:stCondLst>
                                  <p:childTnLst>
                                    <p:set>
                                      <p:cBhvr>
                                        <p:cTn id="83" dur="1" fill="hold">
                                          <p:stCondLst>
                                            <p:cond delay="0"/>
                                          </p:stCondLst>
                                        </p:cTn>
                                        <p:tgtEl>
                                          <p:spTgt spid="63"/>
                                        </p:tgtEl>
                                        <p:attrNameLst>
                                          <p:attrName>style.visibility</p:attrName>
                                        </p:attrNameLst>
                                      </p:cBhvr>
                                      <p:to>
                                        <p:strVal val="visible"/>
                                      </p:to>
                                    </p:set>
                                    <p:animEffect transition="in" filter="circle(in)">
                                      <p:cBhvr>
                                        <p:cTn id="84" dur="3000"/>
                                        <p:tgtEl>
                                          <p:spTgt spid="63"/>
                                        </p:tgtEl>
                                      </p:cBhvr>
                                    </p:animEffect>
                                  </p:childTnLst>
                                </p:cTn>
                              </p:par>
                            </p:childTnLst>
                          </p:cTn>
                        </p:par>
                        <p:par>
                          <p:cTn id="85" fill="hold">
                            <p:stCondLst>
                              <p:cond delay="590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3000"/>
                                        <p:tgtEl>
                                          <p:spTgt spid="27"/>
                                        </p:tgtEl>
                                      </p:cBhvr>
                                    </p:animEffect>
                                    <p:anim calcmode="lin" valueType="num">
                                      <p:cBhvr>
                                        <p:cTn id="89" dur="3000" fill="hold"/>
                                        <p:tgtEl>
                                          <p:spTgt spid="27"/>
                                        </p:tgtEl>
                                        <p:attrNameLst>
                                          <p:attrName>ppt_x</p:attrName>
                                        </p:attrNameLst>
                                      </p:cBhvr>
                                      <p:tavLst>
                                        <p:tav tm="0">
                                          <p:val>
                                            <p:strVal val="#ppt_x"/>
                                          </p:val>
                                        </p:tav>
                                        <p:tav tm="100000">
                                          <p:val>
                                            <p:strVal val="#ppt_x"/>
                                          </p:val>
                                        </p:tav>
                                      </p:tavLst>
                                    </p:anim>
                                    <p:anim calcmode="lin" valueType="num">
                                      <p:cBhvr>
                                        <p:cTn id="90" dur="30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62000"/>
                            </p:stCondLst>
                            <p:childTnLst>
                              <p:par>
                                <p:cTn id="92" presetID="10" presetClass="entr" presetSubtype="0" fill="hold"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3000"/>
                                        <p:tgtEl>
                                          <p:spTgt spid="66"/>
                                        </p:tgtEl>
                                      </p:cBhvr>
                                    </p:animEffect>
                                  </p:childTnLst>
                                </p:cTn>
                              </p:par>
                            </p:childTnLst>
                          </p:cTn>
                        </p:par>
                        <p:par>
                          <p:cTn id="95" fill="hold">
                            <p:stCondLst>
                              <p:cond delay="65000"/>
                            </p:stCondLst>
                            <p:childTnLst>
                              <p:par>
                                <p:cTn id="96" presetID="42" presetClass="entr" presetSubtype="0"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3000"/>
                                        <p:tgtEl>
                                          <p:spTgt spid="67"/>
                                        </p:tgtEl>
                                      </p:cBhvr>
                                    </p:animEffect>
                                    <p:anim calcmode="lin" valueType="num">
                                      <p:cBhvr>
                                        <p:cTn id="99" dur="3000" fill="hold"/>
                                        <p:tgtEl>
                                          <p:spTgt spid="67"/>
                                        </p:tgtEl>
                                        <p:attrNameLst>
                                          <p:attrName>ppt_x</p:attrName>
                                        </p:attrNameLst>
                                      </p:cBhvr>
                                      <p:tavLst>
                                        <p:tav tm="0">
                                          <p:val>
                                            <p:strVal val="#ppt_x"/>
                                          </p:val>
                                        </p:tav>
                                        <p:tav tm="100000">
                                          <p:val>
                                            <p:strVal val="#ppt_x"/>
                                          </p:val>
                                        </p:tav>
                                      </p:tavLst>
                                    </p:anim>
                                    <p:anim calcmode="lin" valueType="num">
                                      <p:cBhvr>
                                        <p:cTn id="100" dur="3000" fill="hold"/>
                                        <p:tgtEl>
                                          <p:spTgt spid="67"/>
                                        </p:tgtEl>
                                        <p:attrNameLst>
                                          <p:attrName>ppt_y</p:attrName>
                                        </p:attrNameLst>
                                      </p:cBhvr>
                                      <p:tavLst>
                                        <p:tav tm="0">
                                          <p:val>
                                            <p:strVal val="#ppt_y+.1"/>
                                          </p:val>
                                        </p:tav>
                                        <p:tav tm="100000">
                                          <p:val>
                                            <p:strVal val="#ppt_y"/>
                                          </p:val>
                                        </p:tav>
                                      </p:tavLst>
                                    </p:anim>
                                  </p:childTnLst>
                                </p:cTn>
                              </p:par>
                            </p:childTnLst>
                          </p:cTn>
                        </p:par>
                        <p:par>
                          <p:cTn id="101" fill="hold">
                            <p:stCondLst>
                              <p:cond delay="68000"/>
                            </p:stCondLst>
                            <p:childTnLst>
                              <p:par>
                                <p:cTn id="102" presetID="31" presetClass="entr" presetSubtype="0" fill="hold"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p:cTn id="104" dur="3000" fill="hold"/>
                                        <p:tgtEl>
                                          <p:spTgt spid="65"/>
                                        </p:tgtEl>
                                        <p:attrNameLst>
                                          <p:attrName>ppt_w</p:attrName>
                                        </p:attrNameLst>
                                      </p:cBhvr>
                                      <p:tavLst>
                                        <p:tav tm="0">
                                          <p:val>
                                            <p:fltVal val="0"/>
                                          </p:val>
                                        </p:tav>
                                        <p:tav tm="100000">
                                          <p:val>
                                            <p:strVal val="#ppt_w"/>
                                          </p:val>
                                        </p:tav>
                                      </p:tavLst>
                                    </p:anim>
                                    <p:anim calcmode="lin" valueType="num">
                                      <p:cBhvr>
                                        <p:cTn id="105" dur="3000" fill="hold"/>
                                        <p:tgtEl>
                                          <p:spTgt spid="65"/>
                                        </p:tgtEl>
                                        <p:attrNameLst>
                                          <p:attrName>ppt_h</p:attrName>
                                        </p:attrNameLst>
                                      </p:cBhvr>
                                      <p:tavLst>
                                        <p:tav tm="0">
                                          <p:val>
                                            <p:fltVal val="0"/>
                                          </p:val>
                                        </p:tav>
                                        <p:tav tm="100000">
                                          <p:val>
                                            <p:strVal val="#ppt_h"/>
                                          </p:val>
                                        </p:tav>
                                      </p:tavLst>
                                    </p:anim>
                                    <p:anim calcmode="lin" valueType="num">
                                      <p:cBhvr>
                                        <p:cTn id="106" dur="3000" fill="hold"/>
                                        <p:tgtEl>
                                          <p:spTgt spid="65"/>
                                        </p:tgtEl>
                                        <p:attrNameLst>
                                          <p:attrName>style.rotation</p:attrName>
                                        </p:attrNameLst>
                                      </p:cBhvr>
                                      <p:tavLst>
                                        <p:tav tm="0">
                                          <p:val>
                                            <p:fltVal val="90"/>
                                          </p:val>
                                        </p:tav>
                                        <p:tav tm="100000">
                                          <p:val>
                                            <p:fltVal val="0"/>
                                          </p:val>
                                        </p:tav>
                                      </p:tavLst>
                                    </p:anim>
                                    <p:animEffect transition="in" filter="fade">
                                      <p:cBhvr>
                                        <p:cTn id="107" dur="3000"/>
                                        <p:tgtEl>
                                          <p:spTgt spid="65"/>
                                        </p:tgtEl>
                                      </p:cBhvr>
                                    </p:animEffect>
                                  </p:childTnLst>
                                </p:cTn>
                              </p:par>
                            </p:childTnLst>
                          </p:cTn>
                        </p:par>
                        <p:par>
                          <p:cTn id="108" fill="hold">
                            <p:stCondLst>
                              <p:cond delay="71000"/>
                            </p:stCondLst>
                            <p:childTnLst>
                              <p:par>
                                <p:cTn id="109" presetID="26" presetClass="entr" presetSubtype="0"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wipe(down)">
                                      <p:cBhvr>
                                        <p:cTn id="111" dur="870">
                                          <p:stCondLst>
                                            <p:cond delay="0"/>
                                          </p:stCondLst>
                                        </p:cTn>
                                        <p:tgtEl>
                                          <p:spTgt spid="64"/>
                                        </p:tgtEl>
                                      </p:cBhvr>
                                    </p:animEffect>
                                    <p:anim calcmode="lin" valueType="num">
                                      <p:cBhvr>
                                        <p:cTn id="112" dur="2733"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3" dur="996"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14" dur="996" tmFilter="0, 0; 0.125,0.2665; 0.25,0.4; 0.375,0.465; 0.5,0.5;  0.625,0.535; 0.75,0.6; 0.875,0.7335; 1,1">
                                          <p:stCondLst>
                                            <p:cond delay="996"/>
                                          </p:stCondLst>
                                        </p:cTn>
                                        <p:tgtEl>
                                          <p:spTgt spid="64"/>
                                        </p:tgtEl>
                                        <p:attrNameLst>
                                          <p:attrName>ppt_y</p:attrName>
                                        </p:attrNameLst>
                                      </p:cBhvr>
                                      <p:tavLst>
                                        <p:tav tm="0" fmla="#ppt_y-sin(pi*$)/9">
                                          <p:val>
                                            <p:fltVal val="0"/>
                                          </p:val>
                                        </p:tav>
                                        <p:tav tm="100000">
                                          <p:val>
                                            <p:fltVal val="1"/>
                                          </p:val>
                                        </p:tav>
                                      </p:tavLst>
                                    </p:anim>
                                    <p:anim calcmode="lin" valueType="num">
                                      <p:cBhvr>
                                        <p:cTn id="115" dur="498" tmFilter="0, 0; 0.125,0.2665; 0.25,0.4; 0.375,0.465; 0.5,0.5;  0.625,0.535; 0.75,0.6; 0.875,0.7335; 1,1">
                                          <p:stCondLst>
                                            <p:cond delay="1986"/>
                                          </p:stCondLst>
                                        </p:cTn>
                                        <p:tgtEl>
                                          <p:spTgt spid="64"/>
                                        </p:tgtEl>
                                        <p:attrNameLst>
                                          <p:attrName>ppt_y</p:attrName>
                                        </p:attrNameLst>
                                      </p:cBhvr>
                                      <p:tavLst>
                                        <p:tav tm="0" fmla="#ppt_y-sin(pi*$)/27">
                                          <p:val>
                                            <p:fltVal val="0"/>
                                          </p:val>
                                        </p:tav>
                                        <p:tav tm="100000">
                                          <p:val>
                                            <p:fltVal val="1"/>
                                          </p:val>
                                        </p:tav>
                                      </p:tavLst>
                                    </p:anim>
                                    <p:anim calcmode="lin" valueType="num">
                                      <p:cBhvr>
                                        <p:cTn id="116" dur="246" tmFilter="0, 0; 0.125,0.2665; 0.25,0.4; 0.375,0.465; 0.5,0.5;  0.625,0.535; 0.75,0.6; 0.875,0.7335; 1,1">
                                          <p:stCondLst>
                                            <p:cond delay="2484"/>
                                          </p:stCondLst>
                                        </p:cTn>
                                        <p:tgtEl>
                                          <p:spTgt spid="64"/>
                                        </p:tgtEl>
                                        <p:attrNameLst>
                                          <p:attrName>ppt_y</p:attrName>
                                        </p:attrNameLst>
                                      </p:cBhvr>
                                      <p:tavLst>
                                        <p:tav tm="0" fmla="#ppt_y-sin(pi*$)/81">
                                          <p:val>
                                            <p:fltVal val="0"/>
                                          </p:val>
                                        </p:tav>
                                        <p:tav tm="100000">
                                          <p:val>
                                            <p:fltVal val="1"/>
                                          </p:val>
                                        </p:tav>
                                      </p:tavLst>
                                    </p:anim>
                                    <p:animScale>
                                      <p:cBhvr>
                                        <p:cTn id="117" dur="39">
                                          <p:stCondLst>
                                            <p:cond delay="975"/>
                                          </p:stCondLst>
                                        </p:cTn>
                                        <p:tgtEl>
                                          <p:spTgt spid="64"/>
                                        </p:tgtEl>
                                      </p:cBhvr>
                                      <p:to x="100000" y="60000"/>
                                    </p:animScale>
                                    <p:animScale>
                                      <p:cBhvr>
                                        <p:cTn id="118" dur="249" decel="50000">
                                          <p:stCondLst>
                                            <p:cond delay="1014"/>
                                          </p:stCondLst>
                                        </p:cTn>
                                        <p:tgtEl>
                                          <p:spTgt spid="64"/>
                                        </p:tgtEl>
                                      </p:cBhvr>
                                      <p:to x="100000" y="100000"/>
                                    </p:animScale>
                                    <p:animScale>
                                      <p:cBhvr>
                                        <p:cTn id="119" dur="39">
                                          <p:stCondLst>
                                            <p:cond delay="1968"/>
                                          </p:stCondLst>
                                        </p:cTn>
                                        <p:tgtEl>
                                          <p:spTgt spid="64"/>
                                        </p:tgtEl>
                                      </p:cBhvr>
                                      <p:to x="100000" y="80000"/>
                                    </p:animScale>
                                    <p:animScale>
                                      <p:cBhvr>
                                        <p:cTn id="120" dur="249" decel="50000">
                                          <p:stCondLst>
                                            <p:cond delay="2007"/>
                                          </p:stCondLst>
                                        </p:cTn>
                                        <p:tgtEl>
                                          <p:spTgt spid="64"/>
                                        </p:tgtEl>
                                      </p:cBhvr>
                                      <p:to x="100000" y="100000"/>
                                    </p:animScale>
                                    <p:animScale>
                                      <p:cBhvr>
                                        <p:cTn id="121" dur="39">
                                          <p:stCondLst>
                                            <p:cond delay="2463"/>
                                          </p:stCondLst>
                                        </p:cTn>
                                        <p:tgtEl>
                                          <p:spTgt spid="64"/>
                                        </p:tgtEl>
                                      </p:cBhvr>
                                      <p:to x="100000" y="90000"/>
                                    </p:animScale>
                                    <p:animScale>
                                      <p:cBhvr>
                                        <p:cTn id="122" dur="249" decel="50000">
                                          <p:stCondLst>
                                            <p:cond delay="2502"/>
                                          </p:stCondLst>
                                        </p:cTn>
                                        <p:tgtEl>
                                          <p:spTgt spid="64"/>
                                        </p:tgtEl>
                                      </p:cBhvr>
                                      <p:to x="100000" y="100000"/>
                                    </p:animScale>
                                    <p:animScale>
                                      <p:cBhvr>
                                        <p:cTn id="123" dur="39">
                                          <p:stCondLst>
                                            <p:cond delay="2712"/>
                                          </p:stCondLst>
                                        </p:cTn>
                                        <p:tgtEl>
                                          <p:spTgt spid="64"/>
                                        </p:tgtEl>
                                      </p:cBhvr>
                                      <p:to x="100000" y="95000"/>
                                    </p:animScale>
                                    <p:animScale>
                                      <p:cBhvr>
                                        <p:cTn id="124" dur="249" decel="50000">
                                          <p:stCondLst>
                                            <p:cond delay="2751"/>
                                          </p:stCondLst>
                                        </p:cTn>
                                        <p:tgtEl>
                                          <p:spTgt spid="64"/>
                                        </p:tgtEl>
                                      </p:cBhvr>
                                      <p:to x="100000" y="100000"/>
                                    </p:animScale>
                                  </p:childTnLst>
                                </p:cTn>
                              </p:par>
                            </p:childTnLst>
                          </p:cTn>
                        </p:par>
                        <p:par>
                          <p:cTn id="125" fill="hold">
                            <p:stCondLst>
                              <p:cond delay="74000"/>
                            </p:stCondLst>
                            <p:childTnLst>
                              <p:par>
                                <p:cTn id="126" presetID="6" presetClass="entr" presetSubtype="16" fill="hold" grpId="0" nodeType="afterEffect">
                                  <p:stCondLst>
                                    <p:cond delay="1000"/>
                                  </p:stCondLst>
                                  <p:childTnLst>
                                    <p:set>
                                      <p:cBhvr>
                                        <p:cTn id="127" dur="1" fill="hold">
                                          <p:stCondLst>
                                            <p:cond delay="0"/>
                                          </p:stCondLst>
                                        </p:cTn>
                                        <p:tgtEl>
                                          <p:spTgt spid="68"/>
                                        </p:tgtEl>
                                        <p:attrNameLst>
                                          <p:attrName>style.visibility</p:attrName>
                                        </p:attrNameLst>
                                      </p:cBhvr>
                                      <p:to>
                                        <p:strVal val="visible"/>
                                      </p:to>
                                    </p:set>
                                    <p:animEffect transition="in" filter="circle(in)">
                                      <p:cBhvr>
                                        <p:cTn id="128" dur="3000"/>
                                        <p:tgtEl>
                                          <p:spTgt spid="68"/>
                                        </p:tgtEl>
                                      </p:cBhvr>
                                    </p:animEffect>
                                  </p:childTnLst>
                                </p:cTn>
                              </p:par>
                            </p:childTnLst>
                          </p:cTn>
                        </p:par>
                        <p:par>
                          <p:cTn id="129" fill="hold">
                            <p:stCondLst>
                              <p:cond delay="78000"/>
                            </p:stCondLst>
                            <p:childTnLst>
                              <p:par>
                                <p:cTn id="130" presetID="42"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3000"/>
                                        <p:tgtEl>
                                          <p:spTgt spid="28"/>
                                        </p:tgtEl>
                                      </p:cBhvr>
                                    </p:animEffect>
                                    <p:anim calcmode="lin" valueType="num">
                                      <p:cBhvr>
                                        <p:cTn id="133" dur="3000" fill="hold"/>
                                        <p:tgtEl>
                                          <p:spTgt spid="28"/>
                                        </p:tgtEl>
                                        <p:attrNameLst>
                                          <p:attrName>ppt_x</p:attrName>
                                        </p:attrNameLst>
                                      </p:cBhvr>
                                      <p:tavLst>
                                        <p:tav tm="0">
                                          <p:val>
                                            <p:strVal val="#ppt_x"/>
                                          </p:val>
                                        </p:tav>
                                        <p:tav tm="100000">
                                          <p:val>
                                            <p:strVal val="#ppt_x"/>
                                          </p:val>
                                        </p:tav>
                                      </p:tavLst>
                                    </p:anim>
                                    <p:anim calcmode="lin" valueType="num">
                                      <p:cBhvr>
                                        <p:cTn id="134" dur="3000" fill="hold"/>
                                        <p:tgtEl>
                                          <p:spTgt spid="28"/>
                                        </p:tgtEl>
                                        <p:attrNameLst>
                                          <p:attrName>ppt_y</p:attrName>
                                        </p:attrNameLst>
                                      </p:cBhvr>
                                      <p:tavLst>
                                        <p:tav tm="0">
                                          <p:val>
                                            <p:strVal val="#ppt_y+.1"/>
                                          </p:val>
                                        </p:tav>
                                        <p:tav tm="100000">
                                          <p:val>
                                            <p:strVal val="#ppt_y"/>
                                          </p:val>
                                        </p:tav>
                                      </p:tavLst>
                                    </p:anim>
                                  </p:childTnLst>
                                </p:cTn>
                              </p:par>
                            </p:childTnLst>
                          </p:cTn>
                        </p:par>
                        <p:par>
                          <p:cTn id="135" fill="hold">
                            <p:stCondLst>
                              <p:cond delay="81000"/>
                            </p:stCondLst>
                            <p:childTnLst>
                              <p:par>
                                <p:cTn id="136" presetID="22" presetClass="entr" presetSubtype="4" fill="hold" nodeType="after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wipe(down)">
                                      <p:cBhvr>
                                        <p:cTn id="138" dur="3000"/>
                                        <p:tgtEl>
                                          <p:spTgt spid="69"/>
                                        </p:tgtEl>
                                      </p:cBhvr>
                                    </p:animEffect>
                                  </p:childTnLst>
                                </p:cTn>
                              </p:par>
                            </p:childTnLst>
                          </p:cTn>
                        </p:par>
                        <p:par>
                          <p:cTn id="139" fill="hold">
                            <p:stCondLst>
                              <p:cond delay="84000"/>
                            </p:stCondLst>
                            <p:childTnLst>
                              <p:par>
                                <p:cTn id="140" presetID="42" presetClass="entr" presetSubtype="0" fill="hold" nodeType="afterEffect">
                                  <p:stCondLst>
                                    <p:cond delay="0"/>
                                  </p:stCondLst>
                                  <p:childTnLst>
                                    <p:set>
                                      <p:cBhvr>
                                        <p:cTn id="141" dur="1" fill="hold">
                                          <p:stCondLst>
                                            <p:cond delay="0"/>
                                          </p:stCondLst>
                                        </p:cTn>
                                        <p:tgtEl>
                                          <p:spTgt spid="70"/>
                                        </p:tgtEl>
                                        <p:attrNameLst>
                                          <p:attrName>style.visibility</p:attrName>
                                        </p:attrNameLst>
                                      </p:cBhvr>
                                      <p:to>
                                        <p:strVal val="visible"/>
                                      </p:to>
                                    </p:set>
                                    <p:animEffect transition="in" filter="fade">
                                      <p:cBhvr>
                                        <p:cTn id="142" dur="3000"/>
                                        <p:tgtEl>
                                          <p:spTgt spid="70"/>
                                        </p:tgtEl>
                                      </p:cBhvr>
                                    </p:animEffect>
                                    <p:anim calcmode="lin" valueType="num">
                                      <p:cBhvr>
                                        <p:cTn id="143" dur="3000" fill="hold"/>
                                        <p:tgtEl>
                                          <p:spTgt spid="70"/>
                                        </p:tgtEl>
                                        <p:attrNameLst>
                                          <p:attrName>ppt_x</p:attrName>
                                        </p:attrNameLst>
                                      </p:cBhvr>
                                      <p:tavLst>
                                        <p:tav tm="0">
                                          <p:val>
                                            <p:strVal val="#ppt_x"/>
                                          </p:val>
                                        </p:tav>
                                        <p:tav tm="100000">
                                          <p:val>
                                            <p:strVal val="#ppt_x"/>
                                          </p:val>
                                        </p:tav>
                                      </p:tavLst>
                                    </p:anim>
                                    <p:anim calcmode="lin" valueType="num">
                                      <p:cBhvr>
                                        <p:cTn id="144" dur="3000" fill="hold"/>
                                        <p:tgtEl>
                                          <p:spTgt spid="70"/>
                                        </p:tgtEl>
                                        <p:attrNameLst>
                                          <p:attrName>ppt_y</p:attrName>
                                        </p:attrNameLst>
                                      </p:cBhvr>
                                      <p:tavLst>
                                        <p:tav tm="0">
                                          <p:val>
                                            <p:strVal val="#ppt_y+.1"/>
                                          </p:val>
                                        </p:tav>
                                        <p:tav tm="100000">
                                          <p:val>
                                            <p:strVal val="#ppt_y"/>
                                          </p:val>
                                        </p:tav>
                                      </p:tavLst>
                                    </p:anim>
                                  </p:childTnLst>
                                </p:cTn>
                              </p:par>
                            </p:childTnLst>
                          </p:cTn>
                        </p:par>
                        <p:par>
                          <p:cTn id="145" fill="hold">
                            <p:stCondLst>
                              <p:cond delay="87000"/>
                            </p:stCondLst>
                            <p:childTnLst>
                              <p:par>
                                <p:cTn id="146" presetID="22" presetClass="entr" presetSubtype="4" fill="hold" nodeType="afterEffect">
                                  <p:stCondLst>
                                    <p:cond delay="0"/>
                                  </p:stCondLst>
                                  <p:childTnLst>
                                    <p:set>
                                      <p:cBhvr>
                                        <p:cTn id="147" dur="1" fill="hold">
                                          <p:stCondLst>
                                            <p:cond delay="0"/>
                                          </p:stCondLst>
                                        </p:cTn>
                                        <p:tgtEl>
                                          <p:spTgt spid="72"/>
                                        </p:tgtEl>
                                        <p:attrNameLst>
                                          <p:attrName>style.visibility</p:attrName>
                                        </p:attrNameLst>
                                      </p:cBhvr>
                                      <p:to>
                                        <p:strVal val="visible"/>
                                      </p:to>
                                    </p:set>
                                    <p:animEffect transition="in" filter="wipe(down)">
                                      <p:cBhvr>
                                        <p:cTn id="148" dur="3000"/>
                                        <p:tgtEl>
                                          <p:spTgt spid="72"/>
                                        </p:tgtEl>
                                      </p:cBhvr>
                                    </p:animEffect>
                                  </p:childTnLst>
                                </p:cTn>
                              </p:par>
                            </p:childTnLst>
                          </p:cTn>
                        </p:par>
                        <p:par>
                          <p:cTn id="149" fill="hold">
                            <p:stCondLst>
                              <p:cond delay="90000"/>
                            </p:stCondLst>
                            <p:childTnLst>
                              <p:par>
                                <p:cTn id="150" presetID="22" presetClass="entr" presetSubtype="4" fill="hold"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wipe(down)">
                                      <p:cBhvr>
                                        <p:cTn id="152" dur="3000"/>
                                        <p:tgtEl>
                                          <p:spTgt spid="71"/>
                                        </p:tgtEl>
                                      </p:cBhvr>
                                    </p:animEffect>
                                  </p:childTnLst>
                                </p:cTn>
                              </p:par>
                            </p:childTnLst>
                          </p:cTn>
                        </p:par>
                        <p:par>
                          <p:cTn id="153" fill="hold">
                            <p:stCondLst>
                              <p:cond delay="93000"/>
                            </p:stCondLst>
                            <p:childTnLst>
                              <p:par>
                                <p:cTn id="154" presetID="6" presetClass="entr" presetSubtype="16" fill="hold" grpId="0" nodeType="afterEffect">
                                  <p:stCondLst>
                                    <p:cond delay="1000"/>
                                  </p:stCondLst>
                                  <p:childTnLst>
                                    <p:set>
                                      <p:cBhvr>
                                        <p:cTn id="155" dur="1" fill="hold">
                                          <p:stCondLst>
                                            <p:cond delay="0"/>
                                          </p:stCondLst>
                                        </p:cTn>
                                        <p:tgtEl>
                                          <p:spTgt spid="73"/>
                                        </p:tgtEl>
                                        <p:attrNameLst>
                                          <p:attrName>style.visibility</p:attrName>
                                        </p:attrNameLst>
                                      </p:cBhvr>
                                      <p:to>
                                        <p:strVal val="visible"/>
                                      </p:to>
                                    </p:set>
                                    <p:animEffect transition="in" filter="circle(in)">
                                      <p:cBhvr>
                                        <p:cTn id="156" dur="3000"/>
                                        <p:tgtEl>
                                          <p:spTgt spid="73"/>
                                        </p:tgtEl>
                                      </p:cBhvr>
                                    </p:animEffect>
                                  </p:childTnLst>
                                </p:cTn>
                              </p:par>
                            </p:childTnLst>
                          </p:cTn>
                        </p:par>
                        <p:par>
                          <p:cTn id="157" fill="hold">
                            <p:stCondLst>
                              <p:cond delay="97000"/>
                            </p:stCondLst>
                            <p:childTnLst>
                              <p:par>
                                <p:cTn id="158" presetID="42" presetClass="entr" presetSubtype="0" fill="hold" grpId="0" nodeType="afterEffect">
                                  <p:stCondLst>
                                    <p:cond delay="1000"/>
                                  </p:stCondLst>
                                  <p:childTnLst>
                                    <p:set>
                                      <p:cBhvr>
                                        <p:cTn id="159" dur="1" fill="hold">
                                          <p:stCondLst>
                                            <p:cond delay="0"/>
                                          </p:stCondLst>
                                        </p:cTn>
                                        <p:tgtEl>
                                          <p:spTgt spid="29"/>
                                        </p:tgtEl>
                                        <p:attrNameLst>
                                          <p:attrName>style.visibility</p:attrName>
                                        </p:attrNameLst>
                                      </p:cBhvr>
                                      <p:to>
                                        <p:strVal val="visible"/>
                                      </p:to>
                                    </p:set>
                                    <p:animEffect transition="in" filter="fade">
                                      <p:cBhvr>
                                        <p:cTn id="160" dur="3000"/>
                                        <p:tgtEl>
                                          <p:spTgt spid="29"/>
                                        </p:tgtEl>
                                      </p:cBhvr>
                                    </p:animEffect>
                                    <p:anim calcmode="lin" valueType="num">
                                      <p:cBhvr>
                                        <p:cTn id="161" dur="3000" fill="hold"/>
                                        <p:tgtEl>
                                          <p:spTgt spid="29"/>
                                        </p:tgtEl>
                                        <p:attrNameLst>
                                          <p:attrName>ppt_x</p:attrName>
                                        </p:attrNameLst>
                                      </p:cBhvr>
                                      <p:tavLst>
                                        <p:tav tm="0">
                                          <p:val>
                                            <p:strVal val="#ppt_x"/>
                                          </p:val>
                                        </p:tav>
                                        <p:tav tm="100000">
                                          <p:val>
                                            <p:strVal val="#ppt_x"/>
                                          </p:val>
                                        </p:tav>
                                      </p:tavLst>
                                    </p:anim>
                                    <p:anim calcmode="lin" valueType="num">
                                      <p:cBhvr>
                                        <p:cTn id="162" dur="3000" fill="hold"/>
                                        <p:tgtEl>
                                          <p:spTgt spid="29"/>
                                        </p:tgtEl>
                                        <p:attrNameLst>
                                          <p:attrName>ppt_y</p:attrName>
                                        </p:attrNameLst>
                                      </p:cBhvr>
                                      <p:tavLst>
                                        <p:tav tm="0">
                                          <p:val>
                                            <p:strVal val="#ppt_y+.1"/>
                                          </p:val>
                                        </p:tav>
                                        <p:tav tm="100000">
                                          <p:val>
                                            <p:strVal val="#ppt_y"/>
                                          </p:val>
                                        </p:tav>
                                      </p:tavLst>
                                    </p:anim>
                                  </p:childTnLst>
                                </p:cTn>
                              </p:par>
                            </p:childTnLst>
                          </p:cTn>
                        </p:par>
                        <p:par>
                          <p:cTn id="163" fill="hold">
                            <p:stCondLst>
                              <p:cond delay="101000"/>
                            </p:stCondLst>
                            <p:childTnLst>
                              <p:par>
                                <p:cTn id="164" presetID="10" presetClass="entr" presetSubtype="0" fill="hold" nodeType="after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fade">
                                      <p:cBhvr>
                                        <p:cTn id="166" dur="3000"/>
                                        <p:tgtEl>
                                          <p:spTgt spid="75"/>
                                        </p:tgtEl>
                                      </p:cBhvr>
                                    </p:animEffect>
                                  </p:childTnLst>
                                </p:cTn>
                              </p:par>
                            </p:childTnLst>
                          </p:cTn>
                        </p:par>
                        <p:par>
                          <p:cTn id="167" fill="hold">
                            <p:stCondLst>
                              <p:cond delay="104000"/>
                            </p:stCondLst>
                            <p:childTnLst>
                              <p:par>
                                <p:cTn id="168" presetID="22" presetClass="entr" presetSubtype="4" fill="hold" nodeType="afterEffect">
                                  <p:stCondLst>
                                    <p:cond delay="0"/>
                                  </p:stCondLst>
                                  <p:childTnLst>
                                    <p:set>
                                      <p:cBhvr>
                                        <p:cTn id="169" dur="1" fill="hold">
                                          <p:stCondLst>
                                            <p:cond delay="0"/>
                                          </p:stCondLst>
                                        </p:cTn>
                                        <p:tgtEl>
                                          <p:spTgt spid="76"/>
                                        </p:tgtEl>
                                        <p:attrNameLst>
                                          <p:attrName>style.visibility</p:attrName>
                                        </p:attrNameLst>
                                      </p:cBhvr>
                                      <p:to>
                                        <p:strVal val="visible"/>
                                      </p:to>
                                    </p:set>
                                    <p:animEffect transition="in" filter="wipe(down)">
                                      <p:cBhvr>
                                        <p:cTn id="170" dur="3000"/>
                                        <p:tgtEl>
                                          <p:spTgt spid="76"/>
                                        </p:tgtEl>
                                      </p:cBhvr>
                                    </p:animEffect>
                                  </p:childTnLst>
                                </p:cTn>
                              </p:par>
                            </p:childTnLst>
                          </p:cTn>
                        </p:par>
                        <p:par>
                          <p:cTn id="171" fill="hold">
                            <p:stCondLst>
                              <p:cond delay="107000"/>
                            </p:stCondLst>
                            <p:childTnLst>
                              <p:par>
                                <p:cTn id="172" presetID="21" presetClass="entr" presetSubtype="1" fill="hold" nodeType="afterEffect">
                                  <p:stCondLst>
                                    <p:cond delay="0"/>
                                  </p:stCondLst>
                                  <p:childTnLst>
                                    <p:set>
                                      <p:cBhvr>
                                        <p:cTn id="173" dur="1" fill="hold">
                                          <p:stCondLst>
                                            <p:cond delay="0"/>
                                          </p:stCondLst>
                                        </p:cTn>
                                        <p:tgtEl>
                                          <p:spTgt spid="77"/>
                                        </p:tgtEl>
                                        <p:attrNameLst>
                                          <p:attrName>style.visibility</p:attrName>
                                        </p:attrNameLst>
                                      </p:cBhvr>
                                      <p:to>
                                        <p:strVal val="visible"/>
                                      </p:to>
                                    </p:set>
                                    <p:animEffect transition="in" filter="wheel(1)">
                                      <p:cBhvr>
                                        <p:cTn id="174" dur="3000"/>
                                        <p:tgtEl>
                                          <p:spTgt spid="77"/>
                                        </p:tgtEl>
                                      </p:cBhvr>
                                    </p:animEffect>
                                  </p:childTnLst>
                                </p:cTn>
                              </p:par>
                            </p:childTnLst>
                          </p:cTn>
                        </p:par>
                        <p:par>
                          <p:cTn id="175" fill="hold">
                            <p:stCondLst>
                              <p:cond delay="110000"/>
                            </p:stCondLst>
                            <p:childTnLst>
                              <p:par>
                                <p:cTn id="176" presetID="16" presetClass="entr" presetSubtype="21" fill="hold" nodeType="afterEffect">
                                  <p:stCondLst>
                                    <p:cond delay="1000"/>
                                  </p:stCondLst>
                                  <p:childTnLst>
                                    <p:set>
                                      <p:cBhvr>
                                        <p:cTn id="177" dur="1" fill="hold">
                                          <p:stCondLst>
                                            <p:cond delay="0"/>
                                          </p:stCondLst>
                                        </p:cTn>
                                        <p:tgtEl>
                                          <p:spTgt spid="82"/>
                                        </p:tgtEl>
                                        <p:attrNameLst>
                                          <p:attrName>style.visibility</p:attrName>
                                        </p:attrNameLst>
                                      </p:cBhvr>
                                      <p:to>
                                        <p:strVal val="visible"/>
                                      </p:to>
                                    </p:set>
                                    <p:animEffect transition="in" filter="barn(inVertical)">
                                      <p:cBhvr>
                                        <p:cTn id="178" dur="3000"/>
                                        <p:tgtEl>
                                          <p:spTgt spid="82"/>
                                        </p:tgtEl>
                                      </p:cBhvr>
                                    </p:animEffect>
                                  </p:childTnLst>
                                </p:cTn>
                              </p:par>
                            </p:childTnLst>
                          </p:cTn>
                        </p:par>
                        <p:par>
                          <p:cTn id="179" fill="hold">
                            <p:stCondLst>
                              <p:cond delay="114000"/>
                            </p:stCondLst>
                            <p:childTnLst>
                              <p:par>
                                <p:cTn id="180" presetID="6" presetClass="entr" presetSubtype="16" fill="hold" grpId="0" nodeType="afterEffect">
                                  <p:stCondLst>
                                    <p:cond delay="1000"/>
                                  </p:stCondLst>
                                  <p:childTnLst>
                                    <p:set>
                                      <p:cBhvr>
                                        <p:cTn id="181" dur="1" fill="hold">
                                          <p:stCondLst>
                                            <p:cond delay="0"/>
                                          </p:stCondLst>
                                        </p:cTn>
                                        <p:tgtEl>
                                          <p:spTgt spid="83"/>
                                        </p:tgtEl>
                                        <p:attrNameLst>
                                          <p:attrName>style.visibility</p:attrName>
                                        </p:attrNameLst>
                                      </p:cBhvr>
                                      <p:to>
                                        <p:strVal val="visible"/>
                                      </p:to>
                                    </p:set>
                                    <p:animEffect transition="in" filter="circle(in)">
                                      <p:cBhvr>
                                        <p:cTn id="182" dur="3000"/>
                                        <p:tgtEl>
                                          <p:spTgt spid="83"/>
                                        </p:tgtEl>
                                      </p:cBhvr>
                                    </p:animEffect>
                                  </p:childTnLst>
                                </p:cTn>
                              </p:par>
                            </p:childTnLst>
                          </p:cTn>
                        </p:par>
                        <p:par>
                          <p:cTn id="183" fill="hold">
                            <p:stCondLst>
                              <p:cond delay="118000"/>
                            </p:stCondLst>
                            <p:childTnLst>
                              <p:par>
                                <p:cTn id="184" presetID="42" presetClass="entr" presetSubtype="0" fill="hold" grpId="0" nodeType="afterEffect">
                                  <p:stCondLst>
                                    <p:cond delay="1000"/>
                                  </p:stCondLst>
                                  <p:childTnLst>
                                    <p:set>
                                      <p:cBhvr>
                                        <p:cTn id="185" dur="1" fill="hold">
                                          <p:stCondLst>
                                            <p:cond delay="0"/>
                                          </p:stCondLst>
                                        </p:cTn>
                                        <p:tgtEl>
                                          <p:spTgt spid="33"/>
                                        </p:tgtEl>
                                        <p:attrNameLst>
                                          <p:attrName>style.visibility</p:attrName>
                                        </p:attrNameLst>
                                      </p:cBhvr>
                                      <p:to>
                                        <p:strVal val="visible"/>
                                      </p:to>
                                    </p:set>
                                    <p:animEffect transition="in" filter="fade">
                                      <p:cBhvr>
                                        <p:cTn id="186" dur="3000"/>
                                        <p:tgtEl>
                                          <p:spTgt spid="33"/>
                                        </p:tgtEl>
                                      </p:cBhvr>
                                    </p:animEffect>
                                    <p:anim calcmode="lin" valueType="num">
                                      <p:cBhvr>
                                        <p:cTn id="187" dur="3000" fill="hold"/>
                                        <p:tgtEl>
                                          <p:spTgt spid="33"/>
                                        </p:tgtEl>
                                        <p:attrNameLst>
                                          <p:attrName>ppt_x</p:attrName>
                                        </p:attrNameLst>
                                      </p:cBhvr>
                                      <p:tavLst>
                                        <p:tav tm="0">
                                          <p:val>
                                            <p:strVal val="#ppt_x"/>
                                          </p:val>
                                        </p:tav>
                                        <p:tav tm="100000">
                                          <p:val>
                                            <p:strVal val="#ppt_x"/>
                                          </p:val>
                                        </p:tav>
                                      </p:tavLst>
                                    </p:anim>
                                    <p:anim calcmode="lin" valueType="num">
                                      <p:cBhvr>
                                        <p:cTn id="188" dur="3000" fill="hold"/>
                                        <p:tgtEl>
                                          <p:spTgt spid="33"/>
                                        </p:tgtEl>
                                        <p:attrNameLst>
                                          <p:attrName>ppt_y</p:attrName>
                                        </p:attrNameLst>
                                      </p:cBhvr>
                                      <p:tavLst>
                                        <p:tav tm="0">
                                          <p:val>
                                            <p:strVal val="#ppt_y+.1"/>
                                          </p:val>
                                        </p:tav>
                                        <p:tav tm="100000">
                                          <p:val>
                                            <p:strVal val="#ppt_y"/>
                                          </p:val>
                                        </p:tav>
                                      </p:tavLst>
                                    </p:anim>
                                  </p:childTnLst>
                                </p:cTn>
                              </p:par>
                            </p:childTnLst>
                          </p:cTn>
                        </p:par>
                        <p:par>
                          <p:cTn id="189" fill="hold">
                            <p:stCondLst>
                              <p:cond delay="122000"/>
                            </p:stCondLst>
                            <p:childTnLst>
                              <p:par>
                                <p:cTn id="190" presetID="22" presetClass="entr" presetSubtype="4" fill="hold" nodeType="afterEffect">
                                  <p:stCondLst>
                                    <p:cond delay="1000"/>
                                  </p:stCondLst>
                                  <p:childTnLst>
                                    <p:set>
                                      <p:cBhvr>
                                        <p:cTn id="191" dur="1" fill="hold">
                                          <p:stCondLst>
                                            <p:cond delay="0"/>
                                          </p:stCondLst>
                                        </p:cTn>
                                        <p:tgtEl>
                                          <p:spTgt spid="84"/>
                                        </p:tgtEl>
                                        <p:attrNameLst>
                                          <p:attrName>style.visibility</p:attrName>
                                        </p:attrNameLst>
                                      </p:cBhvr>
                                      <p:to>
                                        <p:strVal val="visible"/>
                                      </p:to>
                                    </p:set>
                                    <p:animEffect transition="in" filter="wipe(down)">
                                      <p:cBhvr>
                                        <p:cTn id="192" dur="3000"/>
                                        <p:tgtEl>
                                          <p:spTgt spid="84"/>
                                        </p:tgtEl>
                                      </p:cBhvr>
                                    </p:animEffect>
                                  </p:childTnLst>
                                </p:cTn>
                              </p:par>
                            </p:childTnLst>
                          </p:cTn>
                        </p:par>
                        <p:par>
                          <p:cTn id="193" fill="hold">
                            <p:stCondLst>
                              <p:cond delay="126000"/>
                            </p:stCondLst>
                            <p:childTnLst>
                              <p:par>
                                <p:cTn id="194" presetID="42" presetClass="entr" presetSubtype="0" fill="hold" nodeType="afterEffect">
                                  <p:stCondLst>
                                    <p:cond delay="1000"/>
                                  </p:stCondLst>
                                  <p:childTnLst>
                                    <p:set>
                                      <p:cBhvr>
                                        <p:cTn id="195" dur="1" fill="hold">
                                          <p:stCondLst>
                                            <p:cond delay="0"/>
                                          </p:stCondLst>
                                        </p:cTn>
                                        <p:tgtEl>
                                          <p:spTgt spid="85"/>
                                        </p:tgtEl>
                                        <p:attrNameLst>
                                          <p:attrName>style.visibility</p:attrName>
                                        </p:attrNameLst>
                                      </p:cBhvr>
                                      <p:to>
                                        <p:strVal val="visible"/>
                                      </p:to>
                                    </p:set>
                                    <p:animEffect transition="in" filter="fade">
                                      <p:cBhvr>
                                        <p:cTn id="196" dur="3000"/>
                                        <p:tgtEl>
                                          <p:spTgt spid="85"/>
                                        </p:tgtEl>
                                      </p:cBhvr>
                                    </p:animEffect>
                                    <p:anim calcmode="lin" valueType="num">
                                      <p:cBhvr>
                                        <p:cTn id="197" dur="3000" fill="hold"/>
                                        <p:tgtEl>
                                          <p:spTgt spid="85"/>
                                        </p:tgtEl>
                                        <p:attrNameLst>
                                          <p:attrName>ppt_x</p:attrName>
                                        </p:attrNameLst>
                                      </p:cBhvr>
                                      <p:tavLst>
                                        <p:tav tm="0">
                                          <p:val>
                                            <p:strVal val="#ppt_x"/>
                                          </p:val>
                                        </p:tav>
                                        <p:tav tm="100000">
                                          <p:val>
                                            <p:strVal val="#ppt_x"/>
                                          </p:val>
                                        </p:tav>
                                      </p:tavLst>
                                    </p:anim>
                                    <p:anim calcmode="lin" valueType="num">
                                      <p:cBhvr>
                                        <p:cTn id="198" dur="3000" fill="hold"/>
                                        <p:tgtEl>
                                          <p:spTgt spid="85"/>
                                        </p:tgtEl>
                                        <p:attrNameLst>
                                          <p:attrName>ppt_y</p:attrName>
                                        </p:attrNameLst>
                                      </p:cBhvr>
                                      <p:tavLst>
                                        <p:tav tm="0">
                                          <p:val>
                                            <p:strVal val="#ppt_y+.1"/>
                                          </p:val>
                                        </p:tav>
                                        <p:tav tm="100000">
                                          <p:val>
                                            <p:strVal val="#ppt_y"/>
                                          </p:val>
                                        </p:tav>
                                      </p:tavLst>
                                    </p:anim>
                                  </p:childTnLst>
                                </p:cTn>
                              </p:par>
                            </p:childTnLst>
                          </p:cTn>
                        </p:par>
                        <p:par>
                          <p:cTn id="199" fill="hold">
                            <p:stCondLst>
                              <p:cond delay="130000"/>
                            </p:stCondLst>
                            <p:childTnLst>
                              <p:par>
                                <p:cTn id="200" presetID="6" presetClass="entr" presetSubtype="16" fill="hold" grpId="0" nodeType="afterEffect">
                                  <p:stCondLst>
                                    <p:cond delay="1000"/>
                                  </p:stCondLst>
                                  <p:childTnLst>
                                    <p:set>
                                      <p:cBhvr>
                                        <p:cTn id="201" dur="1" fill="hold">
                                          <p:stCondLst>
                                            <p:cond delay="0"/>
                                          </p:stCondLst>
                                        </p:cTn>
                                        <p:tgtEl>
                                          <p:spTgt spid="86"/>
                                        </p:tgtEl>
                                        <p:attrNameLst>
                                          <p:attrName>style.visibility</p:attrName>
                                        </p:attrNameLst>
                                      </p:cBhvr>
                                      <p:to>
                                        <p:strVal val="visible"/>
                                      </p:to>
                                    </p:set>
                                    <p:animEffect transition="in" filter="circle(in)">
                                      <p:cBhvr>
                                        <p:cTn id="202" dur="3000"/>
                                        <p:tgtEl>
                                          <p:spTgt spid="86"/>
                                        </p:tgtEl>
                                      </p:cBhvr>
                                    </p:animEffect>
                                  </p:childTnLst>
                                </p:cTn>
                              </p:par>
                            </p:childTnLst>
                          </p:cTn>
                        </p:par>
                        <p:par>
                          <p:cTn id="203" fill="hold">
                            <p:stCondLst>
                              <p:cond delay="134000"/>
                            </p:stCondLst>
                            <p:childTnLst>
                              <p:par>
                                <p:cTn id="204" presetID="42" presetClass="entr" presetSubtype="0" fill="hold" grpId="0" nodeType="afterEffect">
                                  <p:stCondLst>
                                    <p:cond delay="1000"/>
                                  </p:stCondLst>
                                  <p:childTnLst>
                                    <p:set>
                                      <p:cBhvr>
                                        <p:cTn id="205" dur="1" fill="hold">
                                          <p:stCondLst>
                                            <p:cond delay="0"/>
                                          </p:stCondLst>
                                        </p:cTn>
                                        <p:tgtEl>
                                          <p:spTgt spid="87"/>
                                        </p:tgtEl>
                                        <p:attrNameLst>
                                          <p:attrName>style.visibility</p:attrName>
                                        </p:attrNameLst>
                                      </p:cBhvr>
                                      <p:to>
                                        <p:strVal val="visible"/>
                                      </p:to>
                                    </p:set>
                                    <p:animEffect transition="in" filter="fade">
                                      <p:cBhvr>
                                        <p:cTn id="206" dur="3000"/>
                                        <p:tgtEl>
                                          <p:spTgt spid="87"/>
                                        </p:tgtEl>
                                      </p:cBhvr>
                                    </p:animEffect>
                                    <p:anim calcmode="lin" valueType="num">
                                      <p:cBhvr>
                                        <p:cTn id="207" dur="3000" fill="hold"/>
                                        <p:tgtEl>
                                          <p:spTgt spid="87"/>
                                        </p:tgtEl>
                                        <p:attrNameLst>
                                          <p:attrName>ppt_x</p:attrName>
                                        </p:attrNameLst>
                                      </p:cBhvr>
                                      <p:tavLst>
                                        <p:tav tm="0">
                                          <p:val>
                                            <p:strVal val="#ppt_x"/>
                                          </p:val>
                                        </p:tav>
                                        <p:tav tm="100000">
                                          <p:val>
                                            <p:strVal val="#ppt_x"/>
                                          </p:val>
                                        </p:tav>
                                      </p:tavLst>
                                    </p:anim>
                                    <p:anim calcmode="lin" valueType="num">
                                      <p:cBhvr>
                                        <p:cTn id="208" dur="3000" fill="hold"/>
                                        <p:tgtEl>
                                          <p:spTgt spid="87"/>
                                        </p:tgtEl>
                                        <p:attrNameLst>
                                          <p:attrName>ppt_y</p:attrName>
                                        </p:attrNameLst>
                                      </p:cBhvr>
                                      <p:tavLst>
                                        <p:tav tm="0">
                                          <p:val>
                                            <p:strVal val="#ppt_y+.1"/>
                                          </p:val>
                                        </p:tav>
                                        <p:tav tm="100000">
                                          <p:val>
                                            <p:strVal val="#ppt_y"/>
                                          </p:val>
                                        </p:tav>
                                      </p:tavLst>
                                    </p:anim>
                                  </p:childTnLst>
                                </p:cTn>
                              </p:par>
                            </p:childTnLst>
                          </p:cTn>
                        </p:par>
                        <p:par>
                          <p:cTn id="209" fill="hold">
                            <p:stCondLst>
                              <p:cond delay="138000"/>
                            </p:stCondLst>
                            <p:childTnLst>
                              <p:par>
                                <p:cTn id="210" presetID="16" presetClass="entr" presetSubtype="21" fill="hold" nodeType="afterEffect">
                                  <p:stCondLst>
                                    <p:cond delay="1000"/>
                                  </p:stCondLst>
                                  <p:childTnLst>
                                    <p:set>
                                      <p:cBhvr>
                                        <p:cTn id="211" dur="1" fill="hold">
                                          <p:stCondLst>
                                            <p:cond delay="0"/>
                                          </p:stCondLst>
                                        </p:cTn>
                                        <p:tgtEl>
                                          <p:spTgt spid="88"/>
                                        </p:tgtEl>
                                        <p:attrNameLst>
                                          <p:attrName>style.visibility</p:attrName>
                                        </p:attrNameLst>
                                      </p:cBhvr>
                                      <p:to>
                                        <p:strVal val="visible"/>
                                      </p:to>
                                    </p:set>
                                    <p:animEffect transition="in" filter="barn(inVertical)">
                                      <p:cBhvr>
                                        <p:cTn id="212" dur="3000"/>
                                        <p:tgtEl>
                                          <p:spTgt spid="88"/>
                                        </p:tgtEl>
                                      </p:cBhvr>
                                    </p:animEffect>
                                  </p:childTnLst>
                                </p:cTn>
                              </p:par>
                            </p:childTnLst>
                          </p:cTn>
                        </p:par>
                        <p:par>
                          <p:cTn id="213" fill="hold">
                            <p:stCondLst>
                              <p:cond delay="142000"/>
                            </p:stCondLst>
                            <p:childTnLst>
                              <p:par>
                                <p:cTn id="214" presetID="22" presetClass="entr" presetSubtype="4" fill="hold" nodeType="afterEffect">
                                  <p:stCondLst>
                                    <p:cond delay="1000"/>
                                  </p:stCondLst>
                                  <p:childTnLst>
                                    <p:set>
                                      <p:cBhvr>
                                        <p:cTn id="215" dur="1" fill="hold">
                                          <p:stCondLst>
                                            <p:cond delay="0"/>
                                          </p:stCondLst>
                                        </p:cTn>
                                        <p:tgtEl>
                                          <p:spTgt spid="89"/>
                                        </p:tgtEl>
                                        <p:attrNameLst>
                                          <p:attrName>style.visibility</p:attrName>
                                        </p:attrNameLst>
                                      </p:cBhvr>
                                      <p:to>
                                        <p:strVal val="visible"/>
                                      </p:to>
                                    </p:set>
                                    <p:animEffect transition="in" filter="wipe(down)">
                                      <p:cBhvr>
                                        <p:cTn id="216" dur="3000"/>
                                        <p:tgtEl>
                                          <p:spTgt spid="89"/>
                                        </p:tgtEl>
                                      </p:cBhvr>
                                    </p:animEffect>
                                  </p:childTnLst>
                                </p:cTn>
                              </p:par>
                            </p:childTnLst>
                          </p:cTn>
                        </p:par>
                        <p:par>
                          <p:cTn id="217" fill="hold">
                            <p:stCondLst>
                              <p:cond delay="146000"/>
                            </p:stCondLst>
                            <p:childTnLst>
                              <p:par>
                                <p:cTn id="218" presetID="10" presetClass="entr" presetSubtype="0" fill="hold" nodeType="afterEffect">
                                  <p:stCondLst>
                                    <p:cond delay="1000"/>
                                  </p:stCondLst>
                                  <p:childTnLst>
                                    <p:set>
                                      <p:cBhvr>
                                        <p:cTn id="219" dur="1" fill="hold">
                                          <p:stCondLst>
                                            <p:cond delay="0"/>
                                          </p:stCondLst>
                                        </p:cTn>
                                        <p:tgtEl>
                                          <p:spTgt spid="90"/>
                                        </p:tgtEl>
                                        <p:attrNameLst>
                                          <p:attrName>style.visibility</p:attrName>
                                        </p:attrNameLst>
                                      </p:cBhvr>
                                      <p:to>
                                        <p:strVal val="visible"/>
                                      </p:to>
                                    </p:set>
                                    <p:animEffect transition="in" filter="fade">
                                      <p:cBhvr>
                                        <p:cTn id="220" dur="3000"/>
                                        <p:tgtEl>
                                          <p:spTgt spid="90"/>
                                        </p:tgtEl>
                                      </p:cBhvr>
                                    </p:animEffect>
                                  </p:childTnLst>
                                </p:cTn>
                              </p:par>
                            </p:childTnLst>
                          </p:cTn>
                        </p:par>
                        <p:par>
                          <p:cTn id="221" fill="hold">
                            <p:stCondLst>
                              <p:cond delay="150000"/>
                            </p:stCondLst>
                            <p:childTnLst>
                              <p:par>
                                <p:cTn id="222" presetID="6" presetClass="entr" presetSubtype="16" fill="hold" grpId="0" nodeType="afterEffect">
                                  <p:stCondLst>
                                    <p:cond delay="1000"/>
                                  </p:stCondLst>
                                  <p:childTnLst>
                                    <p:set>
                                      <p:cBhvr>
                                        <p:cTn id="223" dur="1" fill="hold">
                                          <p:stCondLst>
                                            <p:cond delay="0"/>
                                          </p:stCondLst>
                                        </p:cTn>
                                        <p:tgtEl>
                                          <p:spTgt spid="91"/>
                                        </p:tgtEl>
                                        <p:attrNameLst>
                                          <p:attrName>style.visibility</p:attrName>
                                        </p:attrNameLst>
                                      </p:cBhvr>
                                      <p:to>
                                        <p:strVal val="visible"/>
                                      </p:to>
                                    </p:set>
                                    <p:animEffect transition="in" filter="circle(in)">
                                      <p:cBhvr>
                                        <p:cTn id="224" dur="3000"/>
                                        <p:tgtEl>
                                          <p:spTgt spid="91"/>
                                        </p:tgtEl>
                                      </p:cBhvr>
                                    </p:animEffect>
                                  </p:childTnLst>
                                </p:cTn>
                              </p:par>
                            </p:childTnLst>
                          </p:cTn>
                        </p:par>
                        <p:par>
                          <p:cTn id="225" fill="hold">
                            <p:stCondLst>
                              <p:cond delay="154000"/>
                            </p:stCondLst>
                            <p:childTnLst>
                              <p:par>
                                <p:cTn id="226" presetID="42" presetClass="entr" presetSubtype="0" fill="hold" grpId="0" nodeType="afterEffect">
                                  <p:stCondLst>
                                    <p:cond delay="1000"/>
                                  </p:stCondLst>
                                  <p:childTnLst>
                                    <p:set>
                                      <p:cBhvr>
                                        <p:cTn id="227" dur="1" fill="hold">
                                          <p:stCondLst>
                                            <p:cond delay="0"/>
                                          </p:stCondLst>
                                        </p:cTn>
                                        <p:tgtEl>
                                          <p:spTgt spid="92"/>
                                        </p:tgtEl>
                                        <p:attrNameLst>
                                          <p:attrName>style.visibility</p:attrName>
                                        </p:attrNameLst>
                                      </p:cBhvr>
                                      <p:to>
                                        <p:strVal val="visible"/>
                                      </p:to>
                                    </p:set>
                                    <p:animEffect transition="in" filter="fade">
                                      <p:cBhvr>
                                        <p:cTn id="228" dur="3000"/>
                                        <p:tgtEl>
                                          <p:spTgt spid="92"/>
                                        </p:tgtEl>
                                      </p:cBhvr>
                                    </p:animEffect>
                                    <p:anim calcmode="lin" valueType="num">
                                      <p:cBhvr>
                                        <p:cTn id="229" dur="3000" fill="hold"/>
                                        <p:tgtEl>
                                          <p:spTgt spid="92"/>
                                        </p:tgtEl>
                                        <p:attrNameLst>
                                          <p:attrName>ppt_x</p:attrName>
                                        </p:attrNameLst>
                                      </p:cBhvr>
                                      <p:tavLst>
                                        <p:tav tm="0">
                                          <p:val>
                                            <p:strVal val="#ppt_x"/>
                                          </p:val>
                                        </p:tav>
                                        <p:tav tm="100000">
                                          <p:val>
                                            <p:strVal val="#ppt_x"/>
                                          </p:val>
                                        </p:tav>
                                      </p:tavLst>
                                    </p:anim>
                                    <p:anim calcmode="lin" valueType="num">
                                      <p:cBhvr>
                                        <p:cTn id="230" dur="3000" fill="hold"/>
                                        <p:tgtEl>
                                          <p:spTgt spid="92"/>
                                        </p:tgtEl>
                                        <p:attrNameLst>
                                          <p:attrName>ppt_y</p:attrName>
                                        </p:attrNameLst>
                                      </p:cBhvr>
                                      <p:tavLst>
                                        <p:tav tm="0">
                                          <p:val>
                                            <p:strVal val="#ppt_y+.1"/>
                                          </p:val>
                                        </p:tav>
                                        <p:tav tm="100000">
                                          <p:val>
                                            <p:strVal val="#ppt_y"/>
                                          </p:val>
                                        </p:tav>
                                      </p:tavLst>
                                    </p:anim>
                                  </p:childTnLst>
                                </p:cTn>
                              </p:par>
                            </p:childTnLst>
                          </p:cTn>
                        </p:par>
                        <p:par>
                          <p:cTn id="231" fill="hold">
                            <p:stCondLst>
                              <p:cond delay="158000"/>
                            </p:stCondLst>
                            <p:childTnLst>
                              <p:par>
                                <p:cTn id="232" presetID="21" presetClass="entr" presetSubtype="1" fill="hold" nodeType="afterEffect">
                                  <p:stCondLst>
                                    <p:cond delay="0"/>
                                  </p:stCondLst>
                                  <p:childTnLst>
                                    <p:set>
                                      <p:cBhvr>
                                        <p:cTn id="233" dur="1" fill="hold">
                                          <p:stCondLst>
                                            <p:cond delay="0"/>
                                          </p:stCondLst>
                                        </p:cTn>
                                        <p:tgtEl>
                                          <p:spTgt spid="95"/>
                                        </p:tgtEl>
                                        <p:attrNameLst>
                                          <p:attrName>style.visibility</p:attrName>
                                        </p:attrNameLst>
                                      </p:cBhvr>
                                      <p:to>
                                        <p:strVal val="visible"/>
                                      </p:to>
                                    </p:set>
                                    <p:animEffect transition="in" filter="wheel(1)">
                                      <p:cBhvr>
                                        <p:cTn id="234" dur="3000"/>
                                        <p:tgtEl>
                                          <p:spTgt spid="95"/>
                                        </p:tgtEl>
                                      </p:cBhvr>
                                    </p:animEffect>
                                  </p:childTnLst>
                                </p:cTn>
                              </p:par>
                            </p:childTnLst>
                          </p:cTn>
                        </p:par>
                        <p:par>
                          <p:cTn id="235" fill="hold">
                            <p:stCondLst>
                              <p:cond delay="161000"/>
                            </p:stCondLst>
                            <p:childTnLst>
                              <p:par>
                                <p:cTn id="236" presetID="14" presetClass="entr" presetSubtype="10" fill="hold" nodeType="afterEffect">
                                  <p:stCondLst>
                                    <p:cond delay="500"/>
                                  </p:stCondLst>
                                  <p:childTnLst>
                                    <p:set>
                                      <p:cBhvr>
                                        <p:cTn id="237" dur="1" fill="hold">
                                          <p:stCondLst>
                                            <p:cond delay="0"/>
                                          </p:stCondLst>
                                        </p:cTn>
                                        <p:tgtEl>
                                          <p:spTgt spid="94"/>
                                        </p:tgtEl>
                                        <p:attrNameLst>
                                          <p:attrName>style.visibility</p:attrName>
                                        </p:attrNameLst>
                                      </p:cBhvr>
                                      <p:to>
                                        <p:strVal val="visible"/>
                                      </p:to>
                                    </p:set>
                                    <p:animEffect transition="in" filter="randombar(horizontal)">
                                      <p:cBhvr>
                                        <p:cTn id="238" dur="2000"/>
                                        <p:tgtEl>
                                          <p:spTgt spid="94"/>
                                        </p:tgtEl>
                                      </p:cBhvr>
                                    </p:animEffect>
                                  </p:childTnLst>
                                </p:cTn>
                              </p:par>
                            </p:childTnLst>
                          </p:cTn>
                        </p:par>
                        <p:par>
                          <p:cTn id="239" fill="hold">
                            <p:stCondLst>
                              <p:cond delay="163500"/>
                            </p:stCondLst>
                            <p:childTnLst>
                              <p:par>
                                <p:cTn id="240" presetID="53" presetClass="entr" presetSubtype="16" fill="hold" nodeType="afterEffect">
                                  <p:stCondLst>
                                    <p:cond delay="500"/>
                                  </p:stCondLst>
                                  <p:childTnLst>
                                    <p:set>
                                      <p:cBhvr>
                                        <p:cTn id="241" dur="1" fill="hold">
                                          <p:stCondLst>
                                            <p:cond delay="0"/>
                                          </p:stCondLst>
                                        </p:cTn>
                                        <p:tgtEl>
                                          <p:spTgt spid="93"/>
                                        </p:tgtEl>
                                        <p:attrNameLst>
                                          <p:attrName>style.visibility</p:attrName>
                                        </p:attrNameLst>
                                      </p:cBhvr>
                                      <p:to>
                                        <p:strVal val="visible"/>
                                      </p:to>
                                    </p:set>
                                    <p:anim calcmode="lin" valueType="num">
                                      <p:cBhvr>
                                        <p:cTn id="242" dur="2000" fill="hold"/>
                                        <p:tgtEl>
                                          <p:spTgt spid="93"/>
                                        </p:tgtEl>
                                        <p:attrNameLst>
                                          <p:attrName>ppt_w</p:attrName>
                                        </p:attrNameLst>
                                      </p:cBhvr>
                                      <p:tavLst>
                                        <p:tav tm="0">
                                          <p:val>
                                            <p:fltVal val="0"/>
                                          </p:val>
                                        </p:tav>
                                        <p:tav tm="100000">
                                          <p:val>
                                            <p:strVal val="#ppt_w"/>
                                          </p:val>
                                        </p:tav>
                                      </p:tavLst>
                                    </p:anim>
                                    <p:anim calcmode="lin" valueType="num">
                                      <p:cBhvr>
                                        <p:cTn id="243" dur="2000" fill="hold"/>
                                        <p:tgtEl>
                                          <p:spTgt spid="93"/>
                                        </p:tgtEl>
                                        <p:attrNameLst>
                                          <p:attrName>ppt_h</p:attrName>
                                        </p:attrNameLst>
                                      </p:cBhvr>
                                      <p:tavLst>
                                        <p:tav tm="0">
                                          <p:val>
                                            <p:fltVal val="0"/>
                                          </p:val>
                                        </p:tav>
                                        <p:tav tm="100000">
                                          <p:val>
                                            <p:strVal val="#ppt_h"/>
                                          </p:val>
                                        </p:tav>
                                      </p:tavLst>
                                    </p:anim>
                                    <p:animEffect transition="in" filter="fade">
                                      <p:cBhvr>
                                        <p:cTn id="244" dur="2000"/>
                                        <p:tgtEl>
                                          <p:spTgt spid="93"/>
                                        </p:tgtEl>
                                      </p:cBhvr>
                                    </p:animEffect>
                                  </p:childTnLst>
                                </p:cTn>
                              </p:par>
                            </p:childTnLst>
                          </p:cTn>
                        </p:par>
                        <p:par>
                          <p:cTn id="245" fill="hold">
                            <p:stCondLst>
                              <p:cond delay="166000"/>
                            </p:stCondLst>
                            <p:childTnLst>
                              <p:par>
                                <p:cTn id="246" presetID="6" presetClass="entr" presetSubtype="16" fill="hold" grpId="0" nodeType="afterEffect">
                                  <p:stCondLst>
                                    <p:cond delay="1000"/>
                                  </p:stCondLst>
                                  <p:childTnLst>
                                    <p:set>
                                      <p:cBhvr>
                                        <p:cTn id="247" dur="1" fill="hold">
                                          <p:stCondLst>
                                            <p:cond delay="0"/>
                                          </p:stCondLst>
                                        </p:cTn>
                                        <p:tgtEl>
                                          <p:spTgt spid="96"/>
                                        </p:tgtEl>
                                        <p:attrNameLst>
                                          <p:attrName>style.visibility</p:attrName>
                                        </p:attrNameLst>
                                      </p:cBhvr>
                                      <p:to>
                                        <p:strVal val="visible"/>
                                      </p:to>
                                    </p:set>
                                    <p:animEffect transition="in" filter="circle(in)">
                                      <p:cBhvr>
                                        <p:cTn id="248" dur="3000"/>
                                        <p:tgtEl>
                                          <p:spTgt spid="96"/>
                                        </p:tgtEl>
                                      </p:cBhvr>
                                    </p:animEffect>
                                  </p:childTnLst>
                                </p:cTn>
                              </p:par>
                            </p:childTnLst>
                          </p:cTn>
                        </p:par>
                        <p:par>
                          <p:cTn id="249" fill="hold">
                            <p:stCondLst>
                              <p:cond delay="170000"/>
                            </p:stCondLst>
                            <p:childTnLst>
                              <p:par>
                                <p:cTn id="250" presetID="42" presetClass="entr" presetSubtype="0" fill="hold" grpId="0" nodeType="afterEffect">
                                  <p:stCondLst>
                                    <p:cond delay="1000"/>
                                  </p:stCondLst>
                                  <p:childTnLst>
                                    <p:set>
                                      <p:cBhvr>
                                        <p:cTn id="251" dur="1" fill="hold">
                                          <p:stCondLst>
                                            <p:cond delay="0"/>
                                          </p:stCondLst>
                                        </p:cTn>
                                        <p:tgtEl>
                                          <p:spTgt spid="97"/>
                                        </p:tgtEl>
                                        <p:attrNameLst>
                                          <p:attrName>style.visibility</p:attrName>
                                        </p:attrNameLst>
                                      </p:cBhvr>
                                      <p:to>
                                        <p:strVal val="visible"/>
                                      </p:to>
                                    </p:set>
                                    <p:animEffect transition="in" filter="fade">
                                      <p:cBhvr>
                                        <p:cTn id="252" dur="3000"/>
                                        <p:tgtEl>
                                          <p:spTgt spid="97"/>
                                        </p:tgtEl>
                                      </p:cBhvr>
                                    </p:animEffect>
                                    <p:anim calcmode="lin" valueType="num">
                                      <p:cBhvr>
                                        <p:cTn id="253" dur="3000" fill="hold"/>
                                        <p:tgtEl>
                                          <p:spTgt spid="97"/>
                                        </p:tgtEl>
                                        <p:attrNameLst>
                                          <p:attrName>ppt_x</p:attrName>
                                        </p:attrNameLst>
                                      </p:cBhvr>
                                      <p:tavLst>
                                        <p:tav tm="0">
                                          <p:val>
                                            <p:strVal val="#ppt_x"/>
                                          </p:val>
                                        </p:tav>
                                        <p:tav tm="100000">
                                          <p:val>
                                            <p:strVal val="#ppt_x"/>
                                          </p:val>
                                        </p:tav>
                                      </p:tavLst>
                                    </p:anim>
                                    <p:anim calcmode="lin" valueType="num">
                                      <p:cBhvr>
                                        <p:cTn id="254" dur="3000" fill="hold"/>
                                        <p:tgtEl>
                                          <p:spTgt spid="97"/>
                                        </p:tgtEl>
                                        <p:attrNameLst>
                                          <p:attrName>ppt_y</p:attrName>
                                        </p:attrNameLst>
                                      </p:cBhvr>
                                      <p:tavLst>
                                        <p:tav tm="0">
                                          <p:val>
                                            <p:strVal val="#ppt_y+.1"/>
                                          </p:val>
                                        </p:tav>
                                        <p:tav tm="100000">
                                          <p:val>
                                            <p:strVal val="#ppt_y"/>
                                          </p:val>
                                        </p:tav>
                                      </p:tavLst>
                                    </p:anim>
                                  </p:childTnLst>
                                </p:cTn>
                              </p:par>
                            </p:childTnLst>
                          </p:cTn>
                        </p:par>
                        <p:par>
                          <p:cTn id="255" fill="hold">
                            <p:stCondLst>
                              <p:cond delay="174000"/>
                            </p:stCondLst>
                            <p:childTnLst>
                              <p:par>
                                <p:cTn id="256" presetID="16" presetClass="entr" presetSubtype="21" fill="hold" nodeType="afterEffect">
                                  <p:stCondLst>
                                    <p:cond delay="1000"/>
                                  </p:stCondLst>
                                  <p:childTnLst>
                                    <p:set>
                                      <p:cBhvr>
                                        <p:cTn id="257" dur="1" fill="hold">
                                          <p:stCondLst>
                                            <p:cond delay="0"/>
                                          </p:stCondLst>
                                        </p:cTn>
                                        <p:tgtEl>
                                          <p:spTgt spid="74"/>
                                        </p:tgtEl>
                                        <p:attrNameLst>
                                          <p:attrName>style.visibility</p:attrName>
                                        </p:attrNameLst>
                                      </p:cBhvr>
                                      <p:to>
                                        <p:strVal val="visible"/>
                                      </p:to>
                                    </p:set>
                                    <p:animEffect transition="in" filter="barn(inVertical)">
                                      <p:cBhvr>
                                        <p:cTn id="258"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4" grpId="0" animBg="1"/>
      <p:bldP spid="25" grpId="0"/>
      <p:bldP spid="59" grpId="0" animBg="1"/>
      <p:bldP spid="26" grpId="0"/>
      <p:bldP spid="63" grpId="0" animBg="1"/>
      <p:bldP spid="27" grpId="0"/>
      <p:bldP spid="68" grpId="0" animBg="1"/>
      <p:bldP spid="28" grpId="0"/>
      <p:bldP spid="73" grpId="0" animBg="1"/>
      <p:bldP spid="29" grpId="0"/>
      <p:bldP spid="83" grpId="0" animBg="1"/>
      <p:bldP spid="33" grpId="0"/>
      <p:bldP spid="86" grpId="0" animBg="1"/>
      <p:bldP spid="87" grpId="0"/>
      <p:bldP spid="91" grpId="0" animBg="1"/>
      <p:bldP spid="92" grpId="0"/>
      <p:bldP spid="96" grpId="0" animBg="1"/>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28293"/>
            <a:ext cx="8686800" cy="1143000"/>
          </a:xfrm>
        </p:spPr>
        <p:txBody>
          <a:bodyPr/>
          <a:lstStyle/>
          <a:p>
            <a:r>
              <a:rPr lang="en-US" dirty="0" smtClean="0">
                <a:latin typeface="Arial" panose="020B0604020202020204" pitchFamily="34" charset="0"/>
                <a:cs typeface="Arial" panose="020B0604020202020204" pitchFamily="34" charset="0"/>
              </a:rPr>
              <a:t>Research Initiatives</a:t>
            </a:r>
            <a:endParaRPr lang="en-US" dirty="0">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76200" y="6416675"/>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100" b="1" i="1" kern="1200">
                <a:solidFill>
                  <a:srgbClr val="3E4B5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smtClean="0"/>
              <a:pPr/>
              <a:t>21</a:t>
            </a:fld>
            <a:endParaRPr lang="en-US" sz="1200" dirty="0"/>
          </a:p>
        </p:txBody>
      </p:sp>
    </p:spTree>
    <p:extLst>
      <p:ext uri="{BB962C8B-B14F-4D97-AF65-F5344CB8AC3E}">
        <p14:creationId xmlns:p14="http://schemas.microsoft.com/office/powerpoint/2010/main" val="2575157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uDEP_R1.png"/>
          <p:cNvPicPr>
            <a:picLocks noChangeAspect="1"/>
          </p:cNvPicPr>
          <p:nvPr/>
        </p:nvPicPr>
        <p:blipFill rotWithShape="1">
          <a:blip r:embed="rId2" cstate="email">
            <a:extLst>
              <a:ext uri="{28A0092B-C50C-407E-A947-70E740481C1C}">
                <a14:useLocalDpi xmlns:a14="http://schemas.microsoft.com/office/drawing/2010/main" val="0"/>
              </a:ext>
            </a:extLst>
          </a:blip>
          <a:srcRect l="1699" r="11257"/>
          <a:stretch/>
        </p:blipFill>
        <p:spPr>
          <a:xfrm>
            <a:off x="-1" y="887732"/>
            <a:ext cx="9144001" cy="5011176"/>
          </a:xfrm>
          <a:prstGeom prst="rect">
            <a:avLst/>
          </a:prstGeom>
        </p:spPr>
      </p:pic>
      <p:sp>
        <p:nvSpPr>
          <p:cNvPr id="2" name="Slide Number Placeholder 1"/>
          <p:cNvSpPr>
            <a:spLocks noGrp="1"/>
          </p:cNvSpPr>
          <p:nvPr>
            <p:ph type="sldNum" sz="quarter" idx="12"/>
          </p:nvPr>
        </p:nvSpPr>
        <p:spPr/>
        <p:txBody>
          <a:bodyPr/>
          <a:lstStyle/>
          <a:p>
            <a:fld id="{4091F121-2904-440A-B77E-FBD3D790DDDD}" type="slidenum">
              <a:rPr lang="en-US" smtClean="0"/>
              <a:pPr/>
              <a:t>22</a:t>
            </a:fld>
            <a:endParaRPr lang="en-US" dirty="0"/>
          </a:p>
        </p:txBody>
      </p:sp>
      <p:sp>
        <p:nvSpPr>
          <p:cNvPr id="3" name="Title 2"/>
          <p:cNvSpPr>
            <a:spLocks noGrp="1"/>
          </p:cNvSpPr>
          <p:nvPr>
            <p:ph type="title"/>
          </p:nvPr>
        </p:nvSpPr>
        <p:spPr/>
        <p:txBody>
          <a:bodyPr/>
          <a:lstStyle/>
          <a:p>
            <a:r>
              <a:rPr lang="en-US" sz="2800" dirty="0"/>
              <a:t>NuScale Diverse Energy Platform (NuDEP) Initiative</a:t>
            </a:r>
          </a:p>
        </p:txBody>
      </p:sp>
      <p:sp>
        <p:nvSpPr>
          <p:cNvPr id="6" name="TextBox 5"/>
          <p:cNvSpPr txBox="1"/>
          <p:nvPr/>
        </p:nvSpPr>
        <p:spPr>
          <a:xfrm>
            <a:off x="7194163" y="3537066"/>
            <a:ext cx="191588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SAFE</a:t>
            </a: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SMALL</a:t>
            </a: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SCALABLE</a:t>
            </a: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FLEXIBLE</a:t>
            </a:r>
          </a:p>
          <a:p>
            <a:pPr marL="285750" indent="-28575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RELIABLE</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193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Certification Status</a:t>
            </a:r>
            <a:br>
              <a:rPr lang="en-US" dirty="0"/>
            </a:br>
            <a:endParaRPr lang="en-US" dirty="0"/>
          </a:p>
        </p:txBody>
      </p:sp>
    </p:spTree>
    <p:extLst>
      <p:ext uri="{BB962C8B-B14F-4D97-AF65-F5344CB8AC3E}">
        <p14:creationId xmlns:p14="http://schemas.microsoft.com/office/powerpoint/2010/main" val="421355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740" y="0"/>
            <a:ext cx="9028520" cy="685800"/>
          </a:xfrm>
        </p:spPr>
        <p:txBody>
          <a:bodyPr anchor="ctr">
            <a:noAutofit/>
          </a:bodyPr>
          <a:lstStyle/>
          <a:p>
            <a:r>
              <a:rPr lang="en-US" sz="3600" dirty="0"/>
              <a:t>NuScale Baseline DC Review</a:t>
            </a:r>
          </a:p>
        </p:txBody>
      </p:sp>
      <p:grpSp>
        <p:nvGrpSpPr>
          <p:cNvPr id="11" name="Group 10"/>
          <p:cNvGrpSpPr/>
          <p:nvPr/>
        </p:nvGrpSpPr>
        <p:grpSpPr>
          <a:xfrm>
            <a:off x="195231" y="1387146"/>
            <a:ext cx="7706600" cy="4517916"/>
            <a:chOff x="-176711" y="842475"/>
            <a:chExt cx="7706600" cy="4517916"/>
          </a:xfrm>
        </p:grpSpPr>
        <p:sp>
          <p:nvSpPr>
            <p:cNvPr id="6" name="Rectangle 5"/>
            <p:cNvSpPr/>
            <p:nvPr/>
          </p:nvSpPr>
          <p:spPr>
            <a:xfrm>
              <a:off x="472439" y="2698256"/>
              <a:ext cx="1597301" cy="182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2017</a:t>
              </a:r>
              <a:endParaRPr lang="en-US" sz="1400" b="1" dirty="0">
                <a:solidFill>
                  <a:prstClr val="black"/>
                </a:solidFill>
              </a:endParaRPr>
            </a:p>
          </p:txBody>
        </p:sp>
        <p:sp>
          <p:nvSpPr>
            <p:cNvPr id="7" name="Rectangle 6"/>
            <p:cNvSpPr/>
            <p:nvPr/>
          </p:nvSpPr>
          <p:spPr>
            <a:xfrm>
              <a:off x="1941138" y="2698256"/>
              <a:ext cx="1597301" cy="182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cs typeface="Arial" pitchFamily="34" charset="0"/>
                </a:rPr>
                <a:t>2018</a:t>
              </a:r>
            </a:p>
          </p:txBody>
        </p:sp>
        <p:sp>
          <p:nvSpPr>
            <p:cNvPr id="8" name="Rectangle 7"/>
            <p:cNvSpPr/>
            <p:nvPr/>
          </p:nvSpPr>
          <p:spPr>
            <a:xfrm>
              <a:off x="3489959" y="2698256"/>
              <a:ext cx="1597301" cy="182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cs typeface="Arial" pitchFamily="34" charset="0"/>
                </a:rPr>
                <a:t>2019</a:t>
              </a:r>
            </a:p>
          </p:txBody>
        </p:sp>
        <p:sp>
          <p:nvSpPr>
            <p:cNvPr id="24" name="AutoShape 261"/>
            <p:cNvSpPr>
              <a:spLocks/>
            </p:cNvSpPr>
            <p:nvPr/>
          </p:nvSpPr>
          <p:spPr bwMode="auto">
            <a:xfrm rot="16200000">
              <a:off x="5362595" y="2327093"/>
              <a:ext cx="335514" cy="1647730"/>
            </a:xfrm>
            <a:prstGeom prst="leftBrace">
              <a:avLst>
                <a:gd name="adj1" fmla="val 20545"/>
                <a:gd name="adj2" fmla="val 50300"/>
              </a:avLst>
            </a:prstGeom>
            <a:noFill/>
            <a:ln w="9525">
              <a:solidFill>
                <a:schemeClr val="tx1"/>
              </a:solidFill>
              <a:round/>
              <a:headEnd/>
              <a:tailEnd/>
            </a:ln>
          </p:spPr>
          <p:txBody>
            <a:bodyPr wrap="square" anchor="ctr">
              <a:spAutoFit/>
            </a:bodyPr>
            <a:lstStyle/>
            <a:p>
              <a:endParaRPr lang="en-US" dirty="0">
                <a:solidFill>
                  <a:prstClr val="black"/>
                </a:solidFill>
                <a:cs typeface="Arial" pitchFamily="34" charset="0"/>
              </a:endParaRPr>
            </a:p>
          </p:txBody>
        </p:sp>
        <p:cxnSp>
          <p:nvCxnSpPr>
            <p:cNvPr id="31" name="Straight Arrow Connector 30"/>
            <p:cNvCxnSpPr/>
            <p:nvPr/>
          </p:nvCxnSpPr>
          <p:spPr>
            <a:xfrm>
              <a:off x="472438" y="1673472"/>
              <a:ext cx="0" cy="98242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202072" y="1257973"/>
              <a:ext cx="1597301" cy="646331"/>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P5 - ACRS review </a:t>
              </a:r>
              <a:r>
                <a:rPr lang="en-US" sz="1200" dirty="0" err="1">
                  <a:solidFill>
                    <a:prstClr val="black"/>
                  </a:solidFill>
                  <a:latin typeface="Arial" panose="020B0604020202020204" pitchFamily="34" charset="0"/>
                  <a:cs typeface="Arial" panose="020B0604020202020204" pitchFamily="34" charset="0"/>
                </a:rPr>
                <a:t>Adv</a:t>
              </a:r>
              <a:r>
                <a:rPr lang="en-US" sz="1200" dirty="0">
                  <a:solidFill>
                    <a:prstClr val="black"/>
                  </a:solidFill>
                  <a:latin typeface="Arial" panose="020B0604020202020204" pitchFamily="34" charset="0"/>
                  <a:cs typeface="Arial" panose="020B0604020202020204" pitchFamily="34" charset="0"/>
                </a:rPr>
                <a:t> SER w/</a:t>
              </a:r>
              <a:r>
                <a:rPr lang="en-US" sz="1200" u="sng" dirty="0">
                  <a:solidFill>
                    <a:prstClr val="black"/>
                  </a:solidFill>
                  <a:latin typeface="Arial" panose="020B0604020202020204" pitchFamily="34" charset="0"/>
                  <a:cs typeface="Arial" panose="020B0604020202020204" pitchFamily="34" charset="0"/>
                </a:rPr>
                <a:t>no</a:t>
              </a:r>
              <a:r>
                <a:rPr lang="en-US" sz="1200" dirty="0">
                  <a:solidFill>
                    <a:prstClr val="black"/>
                  </a:solidFill>
                  <a:latin typeface="Arial" panose="020B0604020202020204" pitchFamily="34" charset="0"/>
                  <a:cs typeface="Arial" panose="020B0604020202020204" pitchFamily="34" charset="0"/>
                </a:rPr>
                <a:t> OIs</a:t>
              </a:r>
            </a:p>
            <a:p>
              <a:pPr algn="ctr"/>
              <a:r>
                <a:rPr lang="en-US" sz="1200" dirty="0">
                  <a:solidFill>
                    <a:prstClr val="black"/>
                  </a:solidFill>
                  <a:latin typeface="Arial" panose="020B0604020202020204" pitchFamily="34" charset="0"/>
                  <a:cs typeface="Arial" panose="020B0604020202020204" pitchFamily="34" charset="0"/>
                </a:rPr>
                <a:t>6/23/20</a:t>
              </a:r>
            </a:p>
          </p:txBody>
        </p:sp>
        <p:sp>
          <p:nvSpPr>
            <p:cNvPr id="38" name="TextBox 37"/>
            <p:cNvSpPr txBox="1"/>
            <p:nvPr/>
          </p:nvSpPr>
          <p:spPr>
            <a:xfrm>
              <a:off x="6234489" y="3418398"/>
              <a:ext cx="1295400"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Design Certified</a:t>
              </a:r>
            </a:p>
            <a:p>
              <a:pPr algn="ctr"/>
              <a:r>
                <a:rPr lang="en-US" sz="1200" dirty="0">
                  <a:solidFill>
                    <a:prstClr val="black"/>
                  </a:solidFill>
                  <a:latin typeface="Arial" panose="020B0604020202020204" pitchFamily="34" charset="0"/>
                  <a:cs typeface="Arial" panose="020B0604020202020204" pitchFamily="34" charset="0"/>
                </a:rPr>
                <a:t>Jan 2021</a:t>
              </a:r>
            </a:p>
          </p:txBody>
        </p:sp>
        <p:sp>
          <p:nvSpPr>
            <p:cNvPr id="39" name="TextBox 38"/>
            <p:cNvSpPr txBox="1"/>
            <p:nvPr/>
          </p:nvSpPr>
          <p:spPr>
            <a:xfrm>
              <a:off x="-176711" y="842475"/>
              <a:ext cx="1447800" cy="830997"/>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Completed DCA</a:t>
              </a:r>
            </a:p>
            <a:p>
              <a:pPr algn="ctr"/>
              <a:r>
                <a:rPr lang="en-US" sz="1600" b="1" dirty="0">
                  <a:solidFill>
                    <a:prstClr val="black"/>
                  </a:solidFill>
                  <a:latin typeface="Arial" panose="020B0604020202020204" pitchFamily="34" charset="0"/>
                  <a:cs typeface="Arial" panose="020B0604020202020204" pitchFamily="34" charset="0"/>
                </a:rPr>
                <a:t>12/31/16</a:t>
              </a:r>
            </a:p>
          </p:txBody>
        </p:sp>
        <p:sp>
          <p:nvSpPr>
            <p:cNvPr id="40" name="TextBox 39"/>
            <p:cNvSpPr txBox="1"/>
            <p:nvPr/>
          </p:nvSpPr>
          <p:spPr>
            <a:xfrm>
              <a:off x="190500" y="3141399"/>
              <a:ext cx="1219200" cy="738664"/>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NRC Accepted</a:t>
              </a:r>
            </a:p>
            <a:p>
              <a:pPr algn="ctr"/>
              <a:r>
                <a:rPr lang="en-US" sz="1400" b="1" dirty="0" smtClean="0">
                  <a:solidFill>
                    <a:prstClr val="black"/>
                  </a:solidFill>
                  <a:latin typeface="Arial" panose="020B0604020202020204" pitchFamily="34" charset="0"/>
                  <a:cs typeface="Arial" panose="020B0604020202020204" pitchFamily="34" charset="0"/>
                </a:rPr>
                <a:t>3/15/17</a:t>
              </a:r>
              <a:endParaRPr lang="en-US" sz="1400" b="1" dirty="0">
                <a:solidFill>
                  <a:prstClr val="black"/>
                </a:solidFill>
                <a:latin typeface="Arial" panose="020B0604020202020204" pitchFamily="34" charset="0"/>
                <a:cs typeface="Arial" panose="020B0604020202020204" pitchFamily="34" charset="0"/>
              </a:endParaRPr>
            </a:p>
          </p:txBody>
        </p:sp>
        <p:cxnSp>
          <p:nvCxnSpPr>
            <p:cNvPr id="41" name="Straight Arrow Connector 40"/>
            <p:cNvCxnSpPr>
              <a:stCxn id="40" idx="0"/>
            </p:cNvCxnSpPr>
            <p:nvPr/>
          </p:nvCxnSpPr>
          <p:spPr>
            <a:xfrm flipV="1">
              <a:off x="800100" y="2886417"/>
              <a:ext cx="0" cy="25498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2591626" y="1040475"/>
              <a:ext cx="1779882" cy="646331"/>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P3 - ACRS review of SER w/OIs</a:t>
              </a:r>
            </a:p>
            <a:p>
              <a:pPr algn="ctr"/>
              <a:r>
                <a:rPr lang="en-US" sz="1200" dirty="0">
                  <a:solidFill>
                    <a:prstClr val="black"/>
                  </a:solidFill>
                  <a:latin typeface="Arial" panose="020B0604020202020204" pitchFamily="34" charset="0"/>
                  <a:cs typeface="Arial" panose="020B0604020202020204" pitchFamily="34" charset="0"/>
                </a:rPr>
                <a:t>8/27/19</a:t>
              </a:r>
            </a:p>
          </p:txBody>
        </p:sp>
        <p:sp>
          <p:nvSpPr>
            <p:cNvPr id="44" name="TextBox 43"/>
            <p:cNvSpPr txBox="1"/>
            <p:nvPr/>
          </p:nvSpPr>
          <p:spPr>
            <a:xfrm>
              <a:off x="5613510" y="1599522"/>
              <a:ext cx="1600200"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Rulemaking</a:t>
              </a:r>
            </a:p>
            <a:p>
              <a:pPr algn="ctr"/>
              <a:r>
                <a:rPr lang="en-US" sz="1200" dirty="0">
                  <a:solidFill>
                    <a:prstClr val="black"/>
                  </a:solidFill>
                  <a:latin typeface="Arial" panose="020B0604020202020204" pitchFamily="34" charset="0"/>
                  <a:cs typeface="Arial" panose="020B0604020202020204" pitchFamily="34" charset="0"/>
                </a:rPr>
                <a:t>Jan 2021</a:t>
              </a:r>
              <a:endParaRPr lang="en-US" sz="1400" dirty="0">
                <a:solidFill>
                  <a:prstClr val="black"/>
                </a:solidFill>
                <a:latin typeface="Arial" panose="020B0604020202020204" pitchFamily="34" charset="0"/>
                <a:cs typeface="Arial" panose="020B0604020202020204" pitchFamily="34" charset="0"/>
              </a:endParaRPr>
            </a:p>
          </p:txBody>
        </p:sp>
        <p:sp>
          <p:nvSpPr>
            <p:cNvPr id="45" name="TextBox 44"/>
            <p:cNvSpPr txBox="1"/>
            <p:nvPr/>
          </p:nvSpPr>
          <p:spPr>
            <a:xfrm>
              <a:off x="681350" y="1765804"/>
              <a:ext cx="1981200"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P1 – PSER and RAIs</a:t>
              </a:r>
            </a:p>
            <a:p>
              <a:pPr algn="ctr"/>
              <a:r>
                <a:rPr lang="en-US" sz="1200" dirty="0">
                  <a:solidFill>
                    <a:prstClr val="black"/>
                  </a:solidFill>
                  <a:latin typeface="Arial" panose="020B0604020202020204" pitchFamily="34" charset="0"/>
                  <a:cs typeface="Arial" panose="020B0604020202020204" pitchFamily="34" charset="0"/>
                </a:rPr>
                <a:t>4/16/18</a:t>
              </a:r>
            </a:p>
          </p:txBody>
        </p:sp>
        <p:sp>
          <p:nvSpPr>
            <p:cNvPr id="48" name="AutoShape 261"/>
            <p:cNvSpPr>
              <a:spLocks/>
            </p:cNvSpPr>
            <p:nvPr/>
          </p:nvSpPr>
          <p:spPr bwMode="auto">
            <a:xfrm rot="16200000">
              <a:off x="3507058" y="1316116"/>
              <a:ext cx="715223" cy="6035042"/>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endParaRPr>
            </a:p>
          </p:txBody>
        </p:sp>
        <p:sp>
          <p:nvSpPr>
            <p:cNvPr id="49" name="TextBox 48"/>
            <p:cNvSpPr txBox="1"/>
            <p:nvPr/>
          </p:nvSpPr>
          <p:spPr>
            <a:xfrm>
              <a:off x="1717927" y="4775616"/>
              <a:ext cx="4318349" cy="584775"/>
            </a:xfrm>
            <a:prstGeom prst="rect">
              <a:avLst/>
            </a:prstGeom>
            <a:solidFill>
              <a:schemeClr val="accent6">
                <a:lumMod val="75000"/>
              </a:schemeClr>
            </a:solid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1600" b="1" dirty="0">
                  <a:solidFill>
                    <a:prstClr val="white"/>
                  </a:solidFill>
                  <a:latin typeface="Arial" panose="020B0604020202020204" pitchFamily="34" charset="0"/>
                  <a:cs typeface="Arial" panose="020B0604020202020204" pitchFamily="34" charset="0"/>
                </a:rPr>
                <a:t>Total projected duration for NRC</a:t>
              </a:r>
            </a:p>
            <a:p>
              <a:pPr algn="ctr"/>
              <a:r>
                <a:rPr lang="en-US" sz="1600" b="1" dirty="0">
                  <a:solidFill>
                    <a:prstClr val="white"/>
                  </a:solidFill>
                  <a:latin typeface="Arial" panose="020B0604020202020204" pitchFamily="34" charset="0"/>
                  <a:cs typeface="Arial" panose="020B0604020202020204" pitchFamily="34" charset="0"/>
                </a:rPr>
                <a:t>review and approval - 46 months</a:t>
              </a:r>
            </a:p>
          </p:txBody>
        </p:sp>
        <p:sp>
          <p:nvSpPr>
            <p:cNvPr id="27" name="AutoShape 261"/>
            <p:cNvSpPr>
              <a:spLocks/>
            </p:cNvSpPr>
            <p:nvPr/>
          </p:nvSpPr>
          <p:spPr bwMode="auto">
            <a:xfrm rot="5400000" flipV="1">
              <a:off x="1531572" y="1561294"/>
              <a:ext cx="280757" cy="1741518"/>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endParaRPr>
            </a:p>
          </p:txBody>
        </p:sp>
        <p:sp>
          <p:nvSpPr>
            <p:cNvPr id="30" name="AutoShape 261"/>
            <p:cNvSpPr>
              <a:spLocks/>
            </p:cNvSpPr>
            <p:nvPr/>
          </p:nvSpPr>
          <p:spPr bwMode="auto">
            <a:xfrm rot="5400000" flipV="1">
              <a:off x="3230938" y="762632"/>
              <a:ext cx="501259" cy="2302842"/>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endParaRPr>
            </a:p>
          </p:txBody>
        </p:sp>
        <p:sp>
          <p:nvSpPr>
            <p:cNvPr id="32" name="AutoShape 261"/>
            <p:cNvSpPr>
              <a:spLocks/>
            </p:cNvSpPr>
            <p:nvPr/>
          </p:nvSpPr>
          <p:spPr bwMode="auto">
            <a:xfrm rot="5400000" flipV="1">
              <a:off x="6185009" y="1896040"/>
              <a:ext cx="457203" cy="843064"/>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endParaRPr>
            </a:p>
          </p:txBody>
        </p:sp>
        <p:sp>
          <p:nvSpPr>
            <p:cNvPr id="34" name="AutoShape 261"/>
            <p:cNvSpPr>
              <a:spLocks/>
            </p:cNvSpPr>
            <p:nvPr/>
          </p:nvSpPr>
          <p:spPr bwMode="auto">
            <a:xfrm rot="5400000" flipV="1">
              <a:off x="4629685" y="1210039"/>
              <a:ext cx="742076" cy="1982709"/>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endParaRPr>
            </a:p>
          </p:txBody>
        </p:sp>
        <p:sp>
          <p:nvSpPr>
            <p:cNvPr id="43" name="AutoShape 261"/>
            <p:cNvSpPr>
              <a:spLocks/>
            </p:cNvSpPr>
            <p:nvPr/>
          </p:nvSpPr>
          <p:spPr bwMode="auto">
            <a:xfrm rot="16200000">
              <a:off x="3768371" y="2734738"/>
              <a:ext cx="350911" cy="1996106"/>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cs typeface="Arial" pitchFamily="34" charset="0"/>
              </a:endParaRPr>
            </a:p>
          </p:txBody>
        </p:sp>
        <p:sp>
          <p:nvSpPr>
            <p:cNvPr id="5" name="TextBox 4"/>
            <p:cNvSpPr txBox="1"/>
            <p:nvPr/>
          </p:nvSpPr>
          <p:spPr>
            <a:xfrm>
              <a:off x="2998679" y="3880063"/>
              <a:ext cx="1890289"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P4 - </a:t>
              </a:r>
              <a:r>
                <a:rPr lang="en-US" sz="1200" dirty="0" err="1">
                  <a:solidFill>
                    <a:prstClr val="black"/>
                  </a:solidFill>
                  <a:latin typeface="Arial" panose="020B0604020202020204" pitchFamily="34" charset="0"/>
                  <a:cs typeface="Arial" panose="020B0604020202020204" pitchFamily="34" charset="0"/>
                </a:rPr>
                <a:t>Adv</a:t>
              </a:r>
              <a:r>
                <a:rPr lang="en-US" sz="1200" dirty="0">
                  <a:solidFill>
                    <a:prstClr val="black"/>
                  </a:solidFill>
                  <a:latin typeface="Arial" panose="020B0604020202020204" pitchFamily="34" charset="0"/>
                  <a:cs typeface="Arial" panose="020B0604020202020204" pitchFamily="34" charset="0"/>
                </a:rPr>
                <a:t> SER w/</a:t>
              </a:r>
              <a:r>
                <a:rPr lang="en-US" sz="1200" u="sng" dirty="0">
                  <a:solidFill>
                    <a:prstClr val="black"/>
                  </a:solidFill>
                  <a:latin typeface="Arial" panose="020B0604020202020204" pitchFamily="34" charset="0"/>
                  <a:cs typeface="Arial" panose="020B0604020202020204" pitchFamily="34" charset="0"/>
                </a:rPr>
                <a:t>no</a:t>
              </a:r>
              <a:r>
                <a:rPr lang="en-US" sz="1200" dirty="0">
                  <a:solidFill>
                    <a:prstClr val="black"/>
                  </a:solidFill>
                  <a:latin typeface="Arial" panose="020B0604020202020204" pitchFamily="34" charset="0"/>
                  <a:cs typeface="Arial" panose="020B0604020202020204" pitchFamily="34" charset="0"/>
                </a:rPr>
                <a:t> OIs</a:t>
              </a:r>
            </a:p>
            <a:p>
              <a:pPr algn="ctr"/>
              <a:r>
                <a:rPr lang="en-US" sz="1200" dirty="0">
                  <a:solidFill>
                    <a:prstClr val="black"/>
                  </a:solidFill>
                  <a:latin typeface="Arial" panose="020B0604020202020204" pitchFamily="34" charset="0"/>
                  <a:cs typeface="Arial" panose="020B0604020202020204" pitchFamily="34" charset="0"/>
                </a:rPr>
                <a:t>12/12/19</a:t>
              </a:r>
            </a:p>
          </p:txBody>
        </p:sp>
        <p:sp>
          <p:nvSpPr>
            <p:cNvPr id="10" name="TextBox 9"/>
            <p:cNvSpPr txBox="1"/>
            <p:nvPr/>
          </p:nvSpPr>
          <p:spPr>
            <a:xfrm>
              <a:off x="5000722" y="3271126"/>
              <a:ext cx="1147729" cy="461665"/>
            </a:xfrm>
            <a:prstGeom prst="rect">
              <a:avLst/>
            </a:prstGeom>
            <a:noFill/>
          </p:spPr>
          <p:txBody>
            <a:bodyPr wrap="square" rtlCol="0">
              <a:spAutoFit/>
            </a:bodyPr>
            <a:lstStyle/>
            <a:p>
              <a:pPr algn="ctr"/>
              <a:r>
                <a:rPr lang="en-US" sz="1200" dirty="0">
                  <a:solidFill>
                    <a:prstClr val="black"/>
                  </a:solidFill>
                  <a:latin typeface="Arial" panose="020B0604020202020204" pitchFamily="34" charset="0"/>
                  <a:cs typeface="Arial" panose="020B0604020202020204" pitchFamily="34" charset="0"/>
                </a:rPr>
                <a:t>P6 – FSER</a:t>
              </a:r>
            </a:p>
            <a:p>
              <a:pPr algn="ctr"/>
              <a:r>
                <a:rPr lang="en-US" sz="1200" dirty="0">
                  <a:solidFill>
                    <a:prstClr val="black"/>
                  </a:solidFill>
                  <a:latin typeface="Arial" panose="020B0604020202020204" pitchFamily="34" charset="0"/>
                  <a:cs typeface="Arial" panose="020B0604020202020204" pitchFamily="34" charset="0"/>
                </a:rPr>
                <a:t>9/08/20</a:t>
              </a:r>
            </a:p>
          </p:txBody>
        </p:sp>
      </p:grpSp>
      <p:sp>
        <p:nvSpPr>
          <p:cNvPr id="50" name="Rectangle 49"/>
          <p:cNvSpPr/>
          <p:nvPr/>
        </p:nvSpPr>
        <p:spPr>
          <a:xfrm>
            <a:off x="7056503" y="3242927"/>
            <a:ext cx="1597301" cy="182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Arial" panose="020B0604020202020204" pitchFamily="34" charset="0"/>
                <a:cs typeface="Arial" panose="020B0604020202020204" pitchFamily="34" charset="0"/>
              </a:rPr>
              <a:t>2021</a:t>
            </a:r>
          </a:p>
        </p:txBody>
      </p:sp>
      <p:sp>
        <p:nvSpPr>
          <p:cNvPr id="51" name="Rectangle 50"/>
          <p:cNvSpPr/>
          <p:nvPr/>
        </p:nvSpPr>
        <p:spPr>
          <a:xfrm>
            <a:off x="5459202" y="3242927"/>
            <a:ext cx="1597301" cy="18288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cs typeface="Arial" pitchFamily="34" charset="0"/>
              </a:rPr>
              <a:t>2020</a:t>
            </a:r>
          </a:p>
        </p:txBody>
      </p:sp>
      <p:sp>
        <p:nvSpPr>
          <p:cNvPr id="4" name="TextBox 3"/>
          <p:cNvSpPr txBox="1"/>
          <p:nvPr/>
        </p:nvSpPr>
        <p:spPr>
          <a:xfrm>
            <a:off x="2580362" y="3632556"/>
            <a:ext cx="1297150" cy="461665"/>
          </a:xfrm>
          <a:prstGeom prst="rect">
            <a:avLst/>
          </a:prstGeom>
          <a:noFill/>
        </p:spPr>
        <p:txBody>
          <a:bodyPr wrap="none" rtlCol="0">
            <a:spAutoFit/>
          </a:bodyPr>
          <a:lstStyle/>
          <a:p>
            <a:pPr algn="ctr"/>
            <a:r>
              <a:rPr lang="en-US" sz="1200" dirty="0">
                <a:solidFill>
                  <a:prstClr val="black"/>
                </a:solidFill>
                <a:latin typeface="Arial" panose="020B0604020202020204" pitchFamily="34" charset="0"/>
                <a:cs typeface="Arial" panose="020B0604020202020204" pitchFamily="34" charset="0"/>
              </a:rPr>
              <a:t>P2 – SER w/OIs</a:t>
            </a:r>
          </a:p>
          <a:p>
            <a:pPr algn="ctr"/>
            <a:r>
              <a:rPr lang="en-US" sz="1200" dirty="0">
                <a:solidFill>
                  <a:prstClr val="black"/>
                </a:solidFill>
                <a:latin typeface="Arial" panose="020B0604020202020204" pitchFamily="34" charset="0"/>
                <a:cs typeface="Arial" panose="020B0604020202020204" pitchFamily="34" charset="0"/>
              </a:rPr>
              <a:t>5/16/19</a:t>
            </a:r>
          </a:p>
        </p:txBody>
      </p:sp>
      <p:sp>
        <p:nvSpPr>
          <p:cNvPr id="33" name="AutoShape 261"/>
          <p:cNvSpPr>
            <a:spLocks/>
          </p:cNvSpPr>
          <p:nvPr/>
        </p:nvSpPr>
        <p:spPr bwMode="auto">
          <a:xfrm rot="16200000">
            <a:off x="3149839" y="2242486"/>
            <a:ext cx="158196" cy="2728972"/>
          </a:xfrm>
          <a:prstGeom prst="leftBrace">
            <a:avLst>
              <a:gd name="adj1" fmla="val 20545"/>
              <a:gd name="adj2" fmla="val 50000"/>
            </a:avLst>
          </a:prstGeom>
          <a:noFill/>
          <a:ln w="9525">
            <a:solidFill>
              <a:schemeClr val="tx1"/>
            </a:solidFill>
            <a:round/>
            <a:headEnd/>
            <a:tailEnd/>
          </a:ln>
        </p:spPr>
        <p:txBody>
          <a:bodyPr wrap="square" anchor="ctr">
            <a:spAutoFit/>
          </a:bodyPr>
          <a:lstStyle/>
          <a:p>
            <a:endParaRPr lang="en-US" dirty="0">
              <a:solidFill>
                <a:prstClr val="black"/>
              </a:solidFill>
              <a:cs typeface="Arial" pitchFamily="34" charset="0"/>
            </a:endParaRPr>
          </a:p>
        </p:txBody>
      </p:sp>
    </p:spTree>
    <p:extLst>
      <p:ext uri="{BB962C8B-B14F-4D97-AF65-F5344CB8AC3E}">
        <p14:creationId xmlns:p14="http://schemas.microsoft.com/office/powerpoint/2010/main" val="397574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DCA Review At-A-Glance</a:t>
            </a:r>
            <a:endParaRPr lang="en-US" dirty="0"/>
          </a:p>
        </p:txBody>
      </p:sp>
      <p:sp>
        <p:nvSpPr>
          <p:cNvPr id="4" name="Content Placeholder 3"/>
          <p:cNvSpPr>
            <a:spLocks noGrp="1"/>
          </p:cNvSpPr>
          <p:nvPr>
            <p:ph idx="1"/>
          </p:nvPr>
        </p:nvSpPr>
        <p:spPr>
          <a:xfrm>
            <a:off x="76200" y="1063256"/>
            <a:ext cx="8991600" cy="5029896"/>
          </a:xfrm>
        </p:spPr>
        <p:txBody>
          <a:bodyPr>
            <a:normAutofit lnSpcReduction="10000"/>
          </a:bodyPr>
          <a:lstStyle/>
          <a:p>
            <a:r>
              <a:rPr lang="en-US" sz="2800" dirty="0"/>
              <a:t>Review progressing </a:t>
            </a:r>
            <a:r>
              <a:rPr lang="en-US" sz="2800" dirty="0" smtClean="0"/>
              <a:t>well</a:t>
            </a:r>
            <a:endParaRPr lang="en-US" dirty="0" smtClean="0">
              <a:solidFill>
                <a:srgbClr val="FF0000"/>
              </a:solidFill>
            </a:endParaRPr>
          </a:p>
          <a:p>
            <a:pPr lvl="1"/>
            <a:r>
              <a:rPr lang="en-US" sz="2400" dirty="0" smtClean="0"/>
              <a:t>Phase 1 was completed ahead of schedule – April 13</a:t>
            </a:r>
          </a:p>
          <a:p>
            <a:pPr lvl="1"/>
            <a:r>
              <a:rPr lang="en-US" sz="2400" dirty="0" smtClean="0"/>
              <a:t>Phase 3 ACRS meetings beginning (</a:t>
            </a:r>
            <a:r>
              <a:rPr lang="en-US" sz="2400" dirty="0" err="1" smtClean="0"/>
              <a:t>Ch</a:t>
            </a:r>
            <a:r>
              <a:rPr lang="en-US" sz="2400" dirty="0" smtClean="0"/>
              <a:t> 8 and 7) </a:t>
            </a:r>
            <a:endParaRPr lang="en-US" sz="2000" dirty="0" smtClean="0"/>
          </a:p>
          <a:p>
            <a:pPr lvl="1"/>
            <a:r>
              <a:rPr lang="en-US" sz="2400" dirty="0" smtClean="0"/>
              <a:t>Fewer questions </a:t>
            </a:r>
            <a:r>
              <a:rPr lang="en-US" sz="2400" dirty="0"/>
              <a:t>than prior </a:t>
            </a:r>
            <a:r>
              <a:rPr lang="en-US" sz="2400" dirty="0" smtClean="0"/>
              <a:t>DCAs</a:t>
            </a:r>
          </a:p>
          <a:p>
            <a:pPr lvl="2"/>
            <a:r>
              <a:rPr lang="en-US" dirty="0" smtClean="0"/>
              <a:t>1,306 final and supplemental RAIs</a:t>
            </a:r>
          </a:p>
          <a:p>
            <a:pPr lvl="2"/>
            <a:r>
              <a:rPr lang="en-US" dirty="0" smtClean="0"/>
              <a:t>1,042 responses submitted</a:t>
            </a:r>
          </a:p>
          <a:p>
            <a:pPr lvl="2"/>
            <a:r>
              <a:rPr lang="en-US" dirty="0" smtClean="0"/>
              <a:t>Average response time 60 days, 89% within 60 days</a:t>
            </a:r>
          </a:p>
          <a:p>
            <a:pPr lvl="1"/>
            <a:r>
              <a:rPr lang="en-US" dirty="0" smtClean="0"/>
              <a:t>28 of 35 licensing audits completed</a:t>
            </a:r>
          </a:p>
          <a:p>
            <a:pPr lvl="1"/>
            <a:r>
              <a:rPr lang="en-US" dirty="0" smtClean="0"/>
              <a:t>5 of 15 topical reports (LTRs) approved</a:t>
            </a:r>
          </a:p>
          <a:p>
            <a:pPr lvl="1"/>
            <a:r>
              <a:rPr lang="en-US" dirty="0" smtClean="0"/>
              <a:t>Total cost of review at high end of forecast</a:t>
            </a:r>
          </a:p>
          <a:p>
            <a:r>
              <a:rPr lang="en-US" dirty="0" smtClean="0"/>
              <a:t>Improved management of NRC review</a:t>
            </a:r>
          </a:p>
          <a:p>
            <a:pPr lvl="1"/>
            <a:r>
              <a:rPr lang="en-US" dirty="0" smtClean="0"/>
              <a:t>Management plans for “key issues”</a:t>
            </a:r>
          </a:p>
          <a:p>
            <a:pPr lvl="1"/>
            <a:r>
              <a:rPr lang="en-US" dirty="0" smtClean="0"/>
              <a:t>RAI review metrics</a:t>
            </a:r>
            <a:endParaRPr lang="en-US" dirty="0"/>
          </a:p>
          <a:p>
            <a:endParaRPr lang="en-US" sz="2000" dirty="0" smtClean="0"/>
          </a:p>
          <a:p>
            <a:endParaRPr lang="en-US" dirty="0"/>
          </a:p>
        </p:txBody>
      </p:sp>
      <p:sp>
        <p:nvSpPr>
          <p:cNvPr id="6" name="Slide Number Placeholder 1"/>
          <p:cNvSpPr txBox="1">
            <a:spLocks/>
          </p:cNvSpPr>
          <p:nvPr/>
        </p:nvSpPr>
        <p:spPr>
          <a:xfrm>
            <a:off x="76198" y="6416675"/>
            <a:ext cx="182951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b="1" i="1" smtClean="0">
                <a:solidFill>
                  <a:schemeClr val="accent1">
                    <a:lumMod val="50000"/>
                  </a:schemeClr>
                </a:solidFill>
                <a:latin typeface="Arial" panose="020B0604020202020204" pitchFamily="34" charset="0"/>
              </a:rPr>
              <a:pPr/>
              <a:t>25</a:t>
            </a:fld>
            <a:r>
              <a:rPr lang="en-US" sz="1100" b="1" i="1" dirty="0">
                <a:solidFill>
                  <a:srgbClr val="3E4B56"/>
                </a:solidFill>
                <a:latin typeface="Arial" pitchFamily="34" charset="0"/>
                <a:cs typeface="Arial" pitchFamily="34" charset="0"/>
              </a:rPr>
              <a:t> </a:t>
            </a:r>
            <a:endParaRPr lang="en-US" sz="1100" b="1" i="1" dirty="0" smtClean="0">
              <a:solidFill>
                <a:srgbClr val="3E4B56"/>
              </a:solidFill>
              <a:latin typeface="Arial" pitchFamily="34" charset="0"/>
              <a:cs typeface="Arial" pitchFamily="34" charset="0"/>
            </a:endParaRPr>
          </a:p>
          <a:p>
            <a:endParaRPr lang="en-US" sz="1200" b="1" i="1" dirty="0">
              <a:solidFill>
                <a:schemeClr val="accent1">
                  <a:lumMod val="50000"/>
                </a:schemeClr>
              </a:solidFill>
              <a:latin typeface="Arial" panose="020B0604020202020204" pitchFamily="34" charset="0"/>
            </a:endParaRPr>
          </a:p>
        </p:txBody>
      </p:sp>
    </p:spTree>
    <p:extLst>
      <p:ext uri="{BB962C8B-B14F-4D97-AF65-F5344CB8AC3E}">
        <p14:creationId xmlns:p14="http://schemas.microsoft.com/office/powerpoint/2010/main" val="1519304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1F121-2904-440A-B77E-FBD3D790DDDD}" type="slidenum">
              <a:rPr lang="en-US" smtClean="0"/>
              <a:pPr/>
              <a:t>26</a:t>
            </a:fld>
            <a:endParaRPr lang="en-US"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sz="3200" dirty="0" smtClean="0"/>
              <a:t>Overall </a:t>
            </a:r>
            <a:r>
              <a:rPr lang="en-US" sz="3200" dirty="0" err="1" smtClean="0"/>
              <a:t>NuScale’s</a:t>
            </a:r>
            <a:r>
              <a:rPr lang="en-US" sz="3200" dirty="0" smtClean="0"/>
              <a:t> DCA review is going well</a:t>
            </a:r>
            <a:endParaRPr lang="en-US" sz="2800" dirty="0" smtClean="0"/>
          </a:p>
          <a:p>
            <a:r>
              <a:rPr lang="en-US" sz="3200" dirty="0" smtClean="0"/>
              <a:t>No obvious major impediments to approval</a:t>
            </a:r>
          </a:p>
          <a:p>
            <a:r>
              <a:rPr lang="en-US" sz="3200" dirty="0" smtClean="0"/>
              <a:t>NRC is executing its published schedule</a:t>
            </a:r>
          </a:p>
          <a:p>
            <a:r>
              <a:rPr lang="en-US" sz="3200" dirty="0" smtClean="0"/>
              <a:t>NuScale meeting its commitments to NRC</a:t>
            </a:r>
          </a:p>
          <a:p>
            <a:r>
              <a:rPr lang="en-US" sz="3200" dirty="0" smtClean="0"/>
              <a:t>NRC engagement constructive</a:t>
            </a:r>
            <a:endParaRPr lang="en-US" sz="3200" dirty="0"/>
          </a:p>
          <a:p>
            <a:r>
              <a:rPr lang="en-US" sz="3200" dirty="0" smtClean="0"/>
              <a:t>Have controls in place to monitor progress</a:t>
            </a:r>
          </a:p>
        </p:txBody>
      </p:sp>
    </p:spTree>
    <p:extLst>
      <p:ext uri="{BB962C8B-B14F-4D97-AF65-F5344CB8AC3E}">
        <p14:creationId xmlns:p14="http://schemas.microsoft.com/office/powerpoint/2010/main" val="1394260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Plant Deployment</a:t>
            </a:r>
            <a:endParaRPr lang="en-US" dirty="0"/>
          </a:p>
        </p:txBody>
      </p:sp>
      <p:sp>
        <p:nvSpPr>
          <p:cNvPr id="2" name="Slide Number Placeholder 1"/>
          <p:cNvSpPr>
            <a:spLocks noGrp="1"/>
          </p:cNvSpPr>
          <p:nvPr>
            <p:ph type="sldNum" sz="quarter" idx="4294967295"/>
          </p:nvPr>
        </p:nvSpPr>
        <p:spPr>
          <a:xfrm>
            <a:off x="0" y="6416675"/>
            <a:ext cx="381000" cy="365125"/>
          </a:xfrm>
        </p:spPr>
        <p:txBody>
          <a:bodyPr/>
          <a:lstStyle/>
          <a:p>
            <a:fld id="{4091F121-2904-440A-B77E-FBD3D790DDDD}" type="slidenum">
              <a:rPr lang="en-US" smtClean="0"/>
              <a:pPr/>
              <a:t>27</a:t>
            </a:fld>
            <a:endParaRPr lang="en-US" dirty="0"/>
          </a:p>
        </p:txBody>
      </p:sp>
    </p:spTree>
    <p:extLst>
      <p:ext uri="{BB962C8B-B14F-4D97-AF65-F5344CB8AC3E}">
        <p14:creationId xmlns:p14="http://schemas.microsoft.com/office/powerpoint/2010/main" val="3771783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50583" y="1061120"/>
            <a:ext cx="4386233" cy="5263480"/>
          </a:xfrm>
          <a:prstGeom prst="rect">
            <a:avLst/>
          </a:prstGeom>
        </p:spPr>
      </p:pic>
      <p:sp>
        <p:nvSpPr>
          <p:cNvPr id="2" name="Title 1"/>
          <p:cNvSpPr>
            <a:spLocks noGrp="1"/>
          </p:cNvSpPr>
          <p:nvPr>
            <p:ph type="title"/>
          </p:nvPr>
        </p:nvSpPr>
        <p:spPr/>
        <p:txBody>
          <a:bodyPr anchor="ctr">
            <a:noAutofit/>
          </a:bodyPr>
          <a:lstStyle/>
          <a:p>
            <a:r>
              <a:rPr lang="en-US" sz="3200" dirty="0" smtClean="0">
                <a:effectLst>
                  <a:outerShdw blurRad="38100" dist="38100" dir="2700000" algn="tl">
                    <a:srgbClr val="000000">
                      <a:alpha val="43137"/>
                    </a:srgbClr>
                  </a:outerShdw>
                </a:effectLst>
              </a:rPr>
              <a:t>Progress with First Deployment: UAMPS CFPP</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061119"/>
            <a:ext cx="4474383" cy="5458433"/>
          </a:xfrm>
          <a:prstGeom prst="rect">
            <a:avLst/>
          </a:prstGeom>
        </p:spPr>
        <p:txBody>
          <a:bodyPr>
            <a:noAutofit/>
          </a:bodyPr>
          <a:lstStyle/>
          <a:p>
            <a:r>
              <a:rPr lang="en-US" sz="1600" dirty="0" smtClean="0"/>
              <a:t>Utah Associated Municipal Power Systems (UAMPS) Carbon Free Power Project (CFPP) will be first deployment</a:t>
            </a:r>
          </a:p>
          <a:p>
            <a:r>
              <a:rPr lang="en-US" sz="1600" dirty="0" smtClean="0"/>
              <a:t>Preferred </a:t>
            </a:r>
            <a:r>
              <a:rPr lang="en-US" sz="1600" dirty="0"/>
              <a:t>location within the Idaho National Laboratory (INL) site</a:t>
            </a:r>
          </a:p>
          <a:p>
            <a:r>
              <a:rPr lang="en-US" sz="1600" dirty="0" smtClean="0"/>
              <a:t>A </a:t>
            </a:r>
            <a:r>
              <a:rPr lang="en-US" sz="1600" dirty="0"/>
              <a:t>12-module plant </a:t>
            </a:r>
            <a:r>
              <a:rPr lang="en-US" sz="1600" dirty="0" smtClean="0"/>
              <a:t>(600 MWe gross)</a:t>
            </a:r>
            <a:endParaRPr lang="en-US" sz="1600" dirty="0"/>
          </a:p>
          <a:p>
            <a:r>
              <a:rPr lang="en-US" sz="1600" dirty="0" smtClean="0"/>
              <a:t>DOE </a:t>
            </a:r>
            <a:r>
              <a:rPr lang="en-US" sz="1600" dirty="0"/>
              <a:t>awarded $16 million in cost sharing to perform site selection, secure site and </a:t>
            </a:r>
            <a:r>
              <a:rPr lang="en-US" sz="1600" dirty="0" smtClean="0"/>
              <a:t>water, </a:t>
            </a:r>
            <a:r>
              <a:rPr lang="en-US" sz="1600" dirty="0"/>
              <a:t>and prepare </a:t>
            </a:r>
            <a:r>
              <a:rPr lang="en-US" sz="1600" dirty="0" smtClean="0"/>
              <a:t>combined operating license application to NRC</a:t>
            </a:r>
          </a:p>
          <a:p>
            <a:r>
              <a:rPr lang="en-US" sz="1600" dirty="0" smtClean="0"/>
              <a:t>2026 commercial operation</a:t>
            </a:r>
          </a:p>
          <a:p>
            <a:pPr lvl="0"/>
            <a:r>
              <a:rPr lang="en-US" sz="1600" b="1" dirty="0" smtClean="0"/>
              <a:t>Power </a:t>
            </a:r>
            <a:r>
              <a:rPr lang="en-US" sz="1600" b="1" dirty="0"/>
              <a:t>Sales Contracts </a:t>
            </a:r>
            <a:r>
              <a:rPr lang="en-US" sz="1600" i="1" dirty="0"/>
              <a:t>(UAMPS)</a:t>
            </a:r>
            <a:endParaRPr lang="en-US" sz="1600" dirty="0"/>
          </a:p>
          <a:p>
            <a:pPr lvl="1">
              <a:buFont typeface="Arial" panose="020B0604020202020204" pitchFamily="34" charset="0"/>
              <a:buChar char="•"/>
            </a:pPr>
            <a:r>
              <a:rPr lang="en-US" sz="1400" dirty="0" smtClean="0">
                <a:solidFill>
                  <a:srgbClr val="FF0000"/>
                </a:solidFill>
              </a:rPr>
              <a:t>22 </a:t>
            </a:r>
            <a:r>
              <a:rPr lang="en-US" sz="1400" dirty="0">
                <a:solidFill>
                  <a:srgbClr val="FF0000"/>
                </a:solidFill>
              </a:rPr>
              <a:t>participants </a:t>
            </a:r>
            <a:r>
              <a:rPr lang="en-US" sz="1400" dirty="0" smtClean="0">
                <a:solidFill>
                  <a:srgbClr val="FF0000"/>
                </a:solidFill>
              </a:rPr>
              <a:t>(78 </a:t>
            </a:r>
            <a:r>
              <a:rPr lang="en-US" sz="1400" dirty="0">
                <a:solidFill>
                  <a:srgbClr val="FF0000"/>
                </a:solidFill>
              </a:rPr>
              <a:t>MW) have approved PSCs, three members have withdrawn; </a:t>
            </a:r>
          </a:p>
          <a:p>
            <a:pPr lvl="1">
              <a:buFont typeface="Arial" panose="020B0604020202020204" pitchFamily="34" charset="0"/>
              <a:buChar char="•"/>
            </a:pPr>
            <a:r>
              <a:rPr lang="en-US" sz="1400" dirty="0" smtClean="0">
                <a:solidFill>
                  <a:srgbClr val="FF0000"/>
                </a:solidFill>
              </a:rPr>
              <a:t>9 </a:t>
            </a:r>
            <a:r>
              <a:rPr lang="en-US" sz="1400" dirty="0">
                <a:solidFill>
                  <a:srgbClr val="FF0000"/>
                </a:solidFill>
              </a:rPr>
              <a:t>participants </a:t>
            </a:r>
            <a:r>
              <a:rPr lang="en-US" sz="1400" dirty="0" smtClean="0">
                <a:solidFill>
                  <a:srgbClr val="FF0000"/>
                </a:solidFill>
              </a:rPr>
              <a:t>(~84 </a:t>
            </a:r>
            <a:r>
              <a:rPr lang="en-US" sz="1400" dirty="0">
                <a:solidFill>
                  <a:srgbClr val="FF0000"/>
                </a:solidFill>
              </a:rPr>
              <a:t>MW) </a:t>
            </a:r>
            <a:r>
              <a:rPr lang="en-US" sz="1400" dirty="0" smtClean="0">
                <a:solidFill>
                  <a:srgbClr val="FF0000"/>
                </a:solidFill>
              </a:rPr>
              <a:t>remaining </a:t>
            </a:r>
            <a:r>
              <a:rPr lang="en-US" sz="1400" dirty="0">
                <a:solidFill>
                  <a:srgbClr val="FF0000"/>
                </a:solidFill>
              </a:rPr>
              <a:t>in original CFPP study </a:t>
            </a:r>
            <a:r>
              <a:rPr lang="en-US" sz="1400" dirty="0" smtClean="0">
                <a:solidFill>
                  <a:srgbClr val="FF0000"/>
                </a:solidFill>
              </a:rPr>
              <a:t>group. Public meetings being held.</a:t>
            </a:r>
            <a:endParaRPr lang="en-US" sz="1400" dirty="0">
              <a:solidFill>
                <a:srgbClr val="FF0000"/>
              </a:solidFill>
            </a:endParaRPr>
          </a:p>
          <a:p>
            <a:pPr lvl="1">
              <a:buFont typeface="Arial" panose="020B0604020202020204" pitchFamily="34" charset="0"/>
              <a:buChar char="•"/>
            </a:pPr>
            <a:r>
              <a:rPr lang="en-US" sz="1400" dirty="0"/>
              <a:t>Six </a:t>
            </a:r>
            <a:r>
              <a:rPr lang="en-US" sz="1400" dirty="0" smtClean="0"/>
              <a:t>additional entities have </a:t>
            </a:r>
            <a:r>
              <a:rPr lang="en-US" sz="1400" dirty="0"/>
              <a:t>expressed interest in joining </a:t>
            </a:r>
            <a:r>
              <a:rPr lang="en-US" sz="1400" dirty="0" smtClean="0"/>
              <a:t>CFPP</a:t>
            </a:r>
          </a:p>
          <a:p>
            <a:pPr lvl="1">
              <a:buFont typeface="Arial" panose="020B0604020202020204" pitchFamily="34" charset="0"/>
              <a:buChar char="•"/>
            </a:pPr>
            <a:r>
              <a:rPr lang="en-US" sz="1400" dirty="0" smtClean="0"/>
              <a:t>Target is 150 MW by August 2018.</a:t>
            </a:r>
          </a:p>
          <a:p>
            <a:pPr lvl="1">
              <a:buFont typeface="Arial" panose="020B0604020202020204" pitchFamily="34" charset="0"/>
              <a:buChar char="•"/>
            </a:pPr>
            <a:r>
              <a:rPr lang="en-US" sz="1400" dirty="0" smtClean="0"/>
              <a:t>Potential lease for DOE JUMP module</a:t>
            </a:r>
            <a:endParaRPr lang="en-US" sz="1400" dirty="0"/>
          </a:p>
          <a:p>
            <a:endParaRPr lang="en-US" sz="1600" dirty="0"/>
          </a:p>
        </p:txBody>
      </p:sp>
      <p:sp>
        <p:nvSpPr>
          <p:cNvPr id="5" name="Slide Number Placeholder 1"/>
          <p:cNvSpPr txBox="1">
            <a:spLocks/>
          </p:cNvSpPr>
          <p:nvPr/>
        </p:nvSpPr>
        <p:spPr>
          <a:xfrm>
            <a:off x="76200" y="6416675"/>
            <a:ext cx="381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b="1" smtClean="0">
                <a:solidFill>
                  <a:srgbClr val="3E4B56"/>
                </a:solidFill>
                <a:latin typeface="Arial" panose="020B0604020202020204" pitchFamily="34" charset="0"/>
                <a:cs typeface="Arial" panose="020B0604020202020204" pitchFamily="34" charset="0"/>
              </a:rPr>
              <a:pPr/>
              <a:t>28</a:t>
            </a:fld>
            <a:endParaRPr lang="en-US" sz="1200" b="1" dirty="0">
              <a:solidFill>
                <a:srgbClr val="3E4B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256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457200" y="156012"/>
            <a:ext cx="8229600" cy="650520"/>
          </a:xfrm>
        </p:spPr>
        <p:txBody>
          <a:bodyPr/>
          <a:lstStyle/>
          <a:p>
            <a:r>
              <a:rPr lang="en-US" sz="3600" dirty="0" smtClean="0"/>
              <a:t>Acknowledgement &amp; Disclaimer</a:t>
            </a:r>
            <a:endParaRPr lang="en-US" sz="3600" dirty="0"/>
          </a:p>
        </p:txBody>
      </p:sp>
    </p:spTree>
    <p:extLst>
      <p:ext uri="{BB962C8B-B14F-4D97-AF65-F5344CB8AC3E}">
        <p14:creationId xmlns:p14="http://schemas.microsoft.com/office/powerpoint/2010/main" val="344982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defTabSz="914400" eaLnBrk="1">
              <a:defRPr/>
            </a:pPr>
            <a:r>
              <a:rPr lang="en-US" dirty="0" smtClean="0">
                <a:solidFill>
                  <a:srgbClr val="FFFFFF"/>
                </a:solidFill>
                <a:effectLst>
                  <a:outerShdw blurRad="38100" dist="38100" dir="2700000" algn="tl">
                    <a:srgbClr val="000000">
                      <a:alpha val="43137"/>
                    </a:srgbClr>
                  </a:outerShdw>
                </a:effectLst>
                <a:sym typeface="Arial" pitchFamily="34" charset="0"/>
              </a:rPr>
              <a:t>Who is NuScale Power?</a:t>
            </a:r>
            <a:endParaRPr lang="en-US" dirty="0" smtClean="0">
              <a:effectLst>
                <a:outerShdw blurRad="38100" dist="38100" dir="2700000" algn="tl">
                  <a:srgbClr val="000000">
                    <a:alpha val="43137"/>
                  </a:srgbClr>
                </a:outerShdw>
              </a:effectLst>
            </a:endParaRPr>
          </a:p>
        </p:txBody>
      </p:sp>
      <p:sp>
        <p:nvSpPr>
          <p:cNvPr id="7182" name="AutoShape 4"/>
          <p:cNvSpPr>
            <a:spLocks/>
          </p:cNvSpPr>
          <p:nvPr/>
        </p:nvSpPr>
        <p:spPr bwMode="auto">
          <a:xfrm>
            <a:off x="5859072" y="4581995"/>
            <a:ext cx="2751528" cy="311567"/>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algn="ctr" defTabSz="914400"/>
            <a:r>
              <a:rPr lang="en-US" sz="1000" b="1" i="1" dirty="0">
                <a:latin typeface="Arial" pitchFamily="34" charset="0"/>
                <a:cs typeface="Arial" pitchFamily="34" charset="0"/>
                <a:sym typeface="Arial" pitchFamily="34" charset="0"/>
              </a:rPr>
              <a:t>One-third scale </a:t>
            </a:r>
            <a:r>
              <a:rPr lang="en-US" sz="1000" b="1" i="1" dirty="0" smtClean="0">
                <a:latin typeface="Arial" pitchFamily="34" charset="0"/>
                <a:cs typeface="Arial" pitchFamily="34" charset="0"/>
                <a:sym typeface="Arial" pitchFamily="34" charset="0"/>
              </a:rPr>
              <a:t>NIST-1 Test </a:t>
            </a:r>
            <a:r>
              <a:rPr lang="en-US" sz="1000" b="1" i="1" dirty="0">
                <a:latin typeface="Arial" pitchFamily="34" charset="0"/>
                <a:cs typeface="Arial" pitchFamily="34" charset="0"/>
                <a:sym typeface="Arial" pitchFamily="34" charset="0"/>
              </a:rPr>
              <a:t>Facility</a:t>
            </a:r>
            <a:endParaRPr lang="en-US" sz="2400" dirty="0"/>
          </a:p>
        </p:txBody>
      </p:sp>
      <p:sp>
        <p:nvSpPr>
          <p:cNvPr id="7181" name="AutoShape 8"/>
          <p:cNvSpPr>
            <a:spLocks/>
          </p:cNvSpPr>
          <p:nvPr/>
        </p:nvSpPr>
        <p:spPr bwMode="auto">
          <a:xfrm>
            <a:off x="6117883" y="6036562"/>
            <a:ext cx="2177452" cy="288038"/>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algn="ctr" defTabSz="914400"/>
            <a:r>
              <a:rPr lang="en-US" sz="1000" b="1" i="1" dirty="0">
                <a:latin typeface="Arial" pitchFamily="34" charset="0"/>
                <a:cs typeface="Arial" pitchFamily="34" charset="0"/>
                <a:sym typeface="Arial" pitchFamily="34" charset="0"/>
              </a:rPr>
              <a:t>NuScale Control Room Simulator</a:t>
            </a:r>
            <a:endParaRPr lang="en-US" sz="2400" dirty="0"/>
          </a:p>
        </p:txBody>
      </p:sp>
      <p:grpSp>
        <p:nvGrpSpPr>
          <p:cNvPr id="7174" name="Group 9"/>
          <p:cNvGrpSpPr>
            <a:grpSpLocks/>
          </p:cNvGrpSpPr>
          <p:nvPr/>
        </p:nvGrpSpPr>
        <p:grpSpPr bwMode="auto">
          <a:xfrm>
            <a:off x="5562600" y="1159762"/>
            <a:ext cx="3200400" cy="1373089"/>
            <a:chOff x="0" y="0"/>
            <a:chExt cx="201" cy="84"/>
          </a:xfrm>
        </p:grpSpPr>
        <p:pic>
          <p:nvPicPr>
            <p:cNvPr id="8202" name="Picture 10" descr="image9.jpg"/>
            <p:cNvPicPr>
              <a:picLocks noChangeAspect="1"/>
            </p:cNvPicPr>
            <p:nvPr/>
          </p:nvPicPr>
          <p:blipFill>
            <a:blip r:embed="rId3"/>
            <a:srcRect/>
            <a:stretch>
              <a:fillRect/>
            </a:stretch>
          </p:blipFill>
          <p:spPr bwMode="auto">
            <a:xfrm>
              <a:off x="0" y="0"/>
              <a:ext cx="201" cy="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179" name="AutoShape 11"/>
            <p:cNvSpPr>
              <a:spLocks/>
            </p:cNvSpPr>
            <p:nvPr/>
          </p:nvSpPr>
          <p:spPr bwMode="auto">
            <a:xfrm>
              <a:off x="24" y="64"/>
              <a:ext cx="157" cy="20"/>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algn="ctr" defTabSz="914400"/>
              <a:r>
                <a:rPr lang="en-US" sz="1000" b="1" i="1" dirty="0">
                  <a:latin typeface="Arial" pitchFamily="34" charset="0"/>
                  <a:cs typeface="Arial" pitchFamily="34" charset="0"/>
                  <a:sym typeface="Arial" pitchFamily="34" charset="0"/>
                </a:rPr>
                <a:t>NuScale  Engineering Offices Corvallis</a:t>
              </a:r>
              <a:endParaRPr lang="en-US" sz="2400" dirty="0"/>
            </a:p>
          </p:txBody>
        </p:sp>
      </p:grpSp>
      <p:sp>
        <p:nvSpPr>
          <p:cNvPr id="7175" name="AutoShape 12"/>
          <p:cNvSpPr>
            <a:spLocks/>
          </p:cNvSpPr>
          <p:nvPr/>
        </p:nvSpPr>
        <p:spPr bwMode="auto">
          <a:xfrm>
            <a:off x="219135" y="1063044"/>
            <a:ext cx="5166460" cy="4961381"/>
          </a:xfrm>
          <a:custGeom>
            <a:avLst/>
            <a:gdLst>
              <a:gd name="T0" fmla="*/ 467875408 w 21600"/>
              <a:gd name="T1" fmla="*/ 658600833 h 21600"/>
              <a:gd name="T2" fmla="*/ 467875408 w 21600"/>
              <a:gd name="T3" fmla="*/ 658600833 h 21600"/>
              <a:gd name="T4" fmla="*/ 467875408 w 21600"/>
              <a:gd name="T5" fmla="*/ 658600833 h 21600"/>
              <a:gd name="T6" fmla="*/ 467875408 w 21600"/>
              <a:gd name="T7" fmla="*/ 6586008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342900" indent="-342900">
              <a:spcBef>
                <a:spcPts val="1200"/>
              </a:spcBef>
              <a:buClr>
                <a:schemeClr val="tx1"/>
              </a:buClr>
              <a:buSzPct val="100000"/>
              <a:buFont typeface="Arial" panose="020B0604020202020204" pitchFamily="34" charset="0"/>
              <a:buChar char="•"/>
            </a:pPr>
            <a:r>
              <a:rPr lang="en-US" sz="1400" dirty="0">
                <a:latin typeface="Arial" pitchFamily="34" charset="0"/>
                <a:cs typeface="Arial" pitchFamily="34" charset="0"/>
                <a:sym typeface="Arial" pitchFamily="34" charset="0"/>
              </a:rPr>
              <a:t>Initial concepts had been in development and testing since the 2000 (U.S. DOE) MASLWR program.</a:t>
            </a:r>
          </a:p>
          <a:p>
            <a:pPr marL="342900" indent="-342900">
              <a:spcBef>
                <a:spcPts val="1200"/>
              </a:spcBef>
              <a:buClr>
                <a:schemeClr val="tx1"/>
              </a:buClr>
              <a:buSzPct val="100000"/>
              <a:buFont typeface="Arial" panose="020B0604020202020204" pitchFamily="34" charset="0"/>
              <a:buChar char="•"/>
            </a:pPr>
            <a:r>
              <a:rPr lang="en-US" sz="1400" dirty="0" err="1" smtClean="0">
                <a:latin typeface="Arial" pitchFamily="34" charset="0"/>
                <a:cs typeface="Arial" pitchFamily="34" charset="0"/>
                <a:sym typeface="Arial" pitchFamily="34" charset="0"/>
              </a:rPr>
              <a:t>NuScale</a:t>
            </a:r>
            <a:r>
              <a:rPr lang="en-US" sz="1400" dirty="0" smtClean="0">
                <a:latin typeface="Arial" pitchFamily="34" charset="0"/>
                <a:cs typeface="Arial" pitchFamily="34" charset="0"/>
                <a:sym typeface="Arial" pitchFamily="34" charset="0"/>
              </a:rPr>
              <a:t> Power was formed in 2007 for the sole purpose of completing the design and commercializing a small modular reactor – the NuScale Power Module™.</a:t>
            </a:r>
          </a:p>
          <a:p>
            <a:pPr marL="342900"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Fluor became lead investor in 2011.</a:t>
            </a:r>
          </a:p>
          <a:p>
            <a:pPr marL="342900" lvl="1"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In 2013, NuScale won </a:t>
            </a:r>
            <a:r>
              <a:rPr lang="en-US" sz="1400" dirty="0">
                <a:latin typeface="Arial" pitchFamily="34" charset="0"/>
                <a:cs typeface="Arial" pitchFamily="34" charset="0"/>
                <a:sym typeface="Arial" pitchFamily="34" charset="0"/>
              </a:rPr>
              <a:t>$</a:t>
            </a:r>
            <a:r>
              <a:rPr lang="en-US" sz="1400" dirty="0" smtClean="0">
                <a:latin typeface="Arial" pitchFamily="34" charset="0"/>
                <a:cs typeface="Arial" pitchFamily="34" charset="0"/>
                <a:sym typeface="Arial" pitchFamily="34" charset="0"/>
              </a:rPr>
              <a:t>226M in matching funds in a competitive U.S. DOE Funding Opportunity.</a:t>
            </a:r>
            <a:endParaRPr lang="en-US" sz="1400" dirty="0">
              <a:latin typeface="Arial" pitchFamily="34" charset="0"/>
              <a:cs typeface="Arial" pitchFamily="34" charset="0"/>
              <a:sym typeface="Arial" pitchFamily="34" charset="0"/>
            </a:endParaRPr>
          </a:p>
          <a:p>
            <a:pPr marL="342900"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Design Certification Application was completed</a:t>
            </a:r>
            <a:br>
              <a:rPr lang="en-US" sz="1400" dirty="0" smtClean="0">
                <a:latin typeface="Arial" pitchFamily="34" charset="0"/>
                <a:cs typeface="Arial" pitchFamily="34" charset="0"/>
                <a:sym typeface="Arial" pitchFamily="34" charset="0"/>
              </a:rPr>
            </a:br>
            <a:r>
              <a:rPr lang="en-US" sz="1400" dirty="0" smtClean="0">
                <a:latin typeface="Arial" pitchFamily="34" charset="0"/>
                <a:cs typeface="Arial" pitchFamily="34" charset="0"/>
                <a:sym typeface="Arial" pitchFamily="34" charset="0"/>
              </a:rPr>
              <a:t>in December </a:t>
            </a:r>
            <a:r>
              <a:rPr lang="en-US" sz="1400" dirty="0">
                <a:latin typeface="Arial" pitchFamily="34" charset="0"/>
                <a:cs typeface="Arial" pitchFamily="34" charset="0"/>
                <a:sym typeface="Arial" pitchFamily="34" charset="0"/>
              </a:rPr>
              <a:t>2016 and accepted for </a:t>
            </a:r>
            <a:r>
              <a:rPr lang="en-US" sz="1400" dirty="0" smtClean="0">
                <a:latin typeface="Arial" pitchFamily="34" charset="0"/>
                <a:cs typeface="Arial" pitchFamily="34" charset="0"/>
                <a:sym typeface="Arial" pitchFamily="34" charset="0"/>
              </a:rPr>
              <a:t>U.S. NRC </a:t>
            </a:r>
            <a:br>
              <a:rPr lang="en-US" sz="1400" dirty="0" smtClean="0">
                <a:latin typeface="Arial" pitchFamily="34" charset="0"/>
                <a:cs typeface="Arial" pitchFamily="34" charset="0"/>
                <a:sym typeface="Arial" pitchFamily="34" charset="0"/>
              </a:rPr>
            </a:br>
            <a:r>
              <a:rPr lang="en-US" sz="1400" dirty="0" smtClean="0">
                <a:latin typeface="Arial" pitchFamily="34" charset="0"/>
                <a:cs typeface="Arial" pitchFamily="34" charset="0"/>
                <a:sym typeface="Arial" pitchFamily="34" charset="0"/>
              </a:rPr>
              <a:t>review </a:t>
            </a:r>
            <a:r>
              <a:rPr lang="en-US" sz="1400" dirty="0">
                <a:latin typeface="Arial" pitchFamily="34" charset="0"/>
                <a:cs typeface="Arial" pitchFamily="34" charset="0"/>
                <a:sym typeface="Arial" pitchFamily="34" charset="0"/>
              </a:rPr>
              <a:t>in March </a:t>
            </a:r>
            <a:r>
              <a:rPr lang="en-US" sz="1400" dirty="0" smtClean="0">
                <a:latin typeface="Arial" pitchFamily="34" charset="0"/>
                <a:cs typeface="Arial" pitchFamily="34" charset="0"/>
                <a:sym typeface="Arial" pitchFamily="34" charset="0"/>
              </a:rPr>
              <a:t>2017– ON SCHEDULE!!</a:t>
            </a:r>
          </a:p>
          <a:p>
            <a:pPr marL="342900"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Phase 1 of U.S. NRC Review completed April 2018 – ON SCHEDULE!!</a:t>
            </a:r>
          </a:p>
          <a:p>
            <a:pPr marL="342900"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In April 2018, </a:t>
            </a:r>
            <a:r>
              <a:rPr lang="en-US" sz="1400" dirty="0" err="1" smtClean="0">
                <a:latin typeface="Arial" pitchFamily="34" charset="0"/>
                <a:cs typeface="Arial" pitchFamily="34" charset="0"/>
                <a:sym typeface="Arial" pitchFamily="34" charset="0"/>
              </a:rPr>
              <a:t>NuScale</a:t>
            </a:r>
            <a:r>
              <a:rPr lang="en-US" sz="1400" dirty="0" smtClean="0">
                <a:latin typeface="Arial" pitchFamily="34" charset="0"/>
                <a:cs typeface="Arial" pitchFamily="34" charset="0"/>
                <a:sym typeface="Arial" pitchFamily="34" charset="0"/>
              </a:rPr>
              <a:t> won $40M in matching funds in a competitive U.S. DOE Funding Opportunity</a:t>
            </a:r>
          </a:p>
          <a:p>
            <a:pPr marL="342900" indent="-342900">
              <a:spcBef>
                <a:spcPts val="1200"/>
              </a:spcBef>
              <a:buClr>
                <a:schemeClr val="tx1"/>
              </a:buClr>
              <a:buSzPct val="100000"/>
              <a:buFont typeface="Arial" panose="020B0604020202020204" pitchFamily="34" charset="0"/>
              <a:buChar char="•"/>
            </a:pPr>
            <a:r>
              <a:rPr lang="en-US" sz="1400" dirty="0" smtClean="0">
                <a:latin typeface="Arial" pitchFamily="34" charset="0"/>
                <a:cs typeface="Arial" pitchFamily="34" charset="0"/>
                <a:sym typeface="Arial" pitchFamily="34" charset="0"/>
              </a:rPr>
              <a:t>Current investment &gt; $720M</a:t>
            </a:r>
          </a:p>
          <a:p>
            <a:pPr marL="342900" indent="-342900">
              <a:spcBef>
                <a:spcPts val="1200"/>
              </a:spcBef>
              <a:buClr>
                <a:schemeClr val="tx1"/>
              </a:buClr>
              <a:buSzPct val="100000"/>
              <a:buFont typeface="Arial" panose="020B0604020202020204" pitchFamily="34" charset="0"/>
              <a:buChar char="•"/>
            </a:pPr>
            <a:endParaRPr lang="en-US" sz="1400" dirty="0" smtClean="0">
              <a:latin typeface="Arial" pitchFamily="34" charset="0"/>
              <a:cs typeface="Arial" pitchFamily="34" charset="0"/>
              <a:sym typeface="Arial"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33465" y="4957447"/>
            <a:ext cx="3381935" cy="916612"/>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8400" y="2600180"/>
            <a:ext cx="1888723" cy="1981815"/>
          </a:xfrm>
          <a:prstGeom prst="rect">
            <a:avLst/>
          </a:prstGeom>
          <a:ln>
            <a:noFill/>
          </a:ln>
          <a:effectLst>
            <a:outerShdw blurRad="190500" algn="tl" rotWithShape="0">
              <a:srgbClr val="000000">
                <a:alpha val="70000"/>
              </a:srgbClr>
            </a:outerShdw>
          </a:effectLst>
        </p:spPr>
      </p:pic>
      <p:sp>
        <p:nvSpPr>
          <p:cNvPr id="11" name="Slide Number Placeholder 5"/>
          <p:cNvSpPr>
            <a:spLocks noGrp="1"/>
          </p:cNvSpPr>
          <p:nvPr>
            <p:ph type="sldNum" sz="quarter" idx="4294967295"/>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3</a:t>
            </a:fld>
            <a:endParaRPr lang="en-US" dirty="0"/>
          </a:p>
        </p:txBody>
      </p:sp>
    </p:spTree>
    <p:extLst>
      <p:ext uri="{BB962C8B-B14F-4D97-AF65-F5344CB8AC3E}">
        <p14:creationId xmlns:p14="http://schemas.microsoft.com/office/powerpoint/2010/main" val="215190473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494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730"/>
            <a:ext cx="8229600" cy="1143000"/>
          </a:xfrm>
        </p:spPr>
        <p:txBody>
          <a:bodyPr/>
          <a:lstStyle/>
          <a:p>
            <a:r>
              <a:rPr lang="en-US" dirty="0" smtClean="0">
                <a:latin typeface="Arial" panose="020B0604020202020204" pitchFamily="34" charset="0"/>
                <a:cs typeface="Arial" panose="020B0604020202020204" pitchFamily="34" charset="0"/>
              </a:rPr>
              <a:t>NuScale Plant Design</a:t>
            </a:r>
            <a:endParaRPr lang="en-US" dirty="0">
              <a:latin typeface="Arial" panose="020B0604020202020204" pitchFamily="34" charset="0"/>
              <a:cs typeface="Arial" panose="020B0604020202020204" pitchFamily="34" charset="0"/>
            </a:endParaRPr>
          </a:p>
        </p:txBody>
      </p:sp>
      <p:sp>
        <p:nvSpPr>
          <p:cNvPr id="4" name="Slide Number Placeholder 1"/>
          <p:cNvSpPr txBox="1">
            <a:spLocks/>
          </p:cNvSpPr>
          <p:nvPr/>
        </p:nvSpPr>
        <p:spPr>
          <a:xfrm>
            <a:off x="76200" y="6416675"/>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100" b="1" i="1" kern="1200">
                <a:solidFill>
                  <a:srgbClr val="3E4B5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91F121-2904-440A-B77E-FBD3D790DDDD}" type="slidenum">
              <a:rPr lang="en-US" sz="1200" smtClean="0"/>
              <a:pPr/>
              <a:t>4</a:t>
            </a:fld>
            <a:endParaRPr lang="en-US" sz="1200" dirty="0"/>
          </a:p>
        </p:txBody>
      </p:sp>
    </p:spTree>
    <p:extLst>
      <p:ext uri="{BB962C8B-B14F-4D97-AF65-F5344CB8AC3E}">
        <p14:creationId xmlns:p14="http://schemas.microsoft.com/office/powerpoint/2010/main" val="963702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8258"/>
            <a:ext cx="8458200" cy="740664"/>
          </a:xfrm>
          <a:prstGeom prst="rect">
            <a:avLst/>
          </a:prstGeom>
        </p:spPr>
        <p:txBody>
          <a:bodyPr/>
          <a:lstStyle/>
          <a:p>
            <a:pPr algn="ctr"/>
            <a:r>
              <a:rPr lang="en-US" sz="3600" b="0" dirty="0" smtClean="0">
                <a:latin typeface="Arial" panose="020B0604020202020204" pitchFamily="34" charset="0"/>
              </a:rPr>
              <a:t>Pressurized Water Reactor Basics</a:t>
            </a:r>
            <a:endParaRPr lang="en-US" sz="3600" b="0" dirty="0">
              <a:latin typeface="Arial" panose="020B0604020202020204" pitchFamily="34" charset="0"/>
            </a:endParaRPr>
          </a:p>
        </p:txBody>
      </p:sp>
      <p:sp>
        <p:nvSpPr>
          <p:cNvPr id="14" name="Block Arc 1"/>
          <p:cNvSpPr/>
          <p:nvPr/>
        </p:nvSpPr>
        <p:spPr>
          <a:xfrm>
            <a:off x="487017" y="1107726"/>
            <a:ext cx="8179905" cy="5054535"/>
          </a:xfrm>
          <a:custGeom>
            <a:avLst/>
            <a:gdLst/>
            <a:ahLst/>
            <a:cxnLst/>
            <a:rect l="l" t="t" r="r" b="b"/>
            <a:pathLst>
              <a:path w="3657592" h="2624667">
                <a:moveTo>
                  <a:pt x="3545694" y="821266"/>
                </a:moveTo>
                <a:lnTo>
                  <a:pt x="3655232" y="821266"/>
                </a:lnTo>
                <a:lnTo>
                  <a:pt x="3655232" y="2519891"/>
                </a:lnTo>
                <a:lnTo>
                  <a:pt x="3657580" y="2519891"/>
                </a:lnTo>
                <a:lnTo>
                  <a:pt x="3657580" y="2624667"/>
                </a:lnTo>
                <a:lnTo>
                  <a:pt x="0" y="2624667"/>
                </a:lnTo>
                <a:lnTo>
                  <a:pt x="0" y="2519892"/>
                </a:lnTo>
                <a:lnTo>
                  <a:pt x="0" y="2519891"/>
                </a:lnTo>
                <a:lnTo>
                  <a:pt x="0" y="821267"/>
                </a:lnTo>
                <a:lnTo>
                  <a:pt x="109538" y="821267"/>
                </a:lnTo>
                <a:lnTo>
                  <a:pt x="109538" y="2519891"/>
                </a:lnTo>
                <a:lnTo>
                  <a:pt x="3545694" y="2519891"/>
                </a:lnTo>
                <a:close/>
                <a:moveTo>
                  <a:pt x="1830149" y="0"/>
                </a:moveTo>
                <a:cubicBezTo>
                  <a:pt x="2837433" y="334"/>
                  <a:pt x="3654476" y="366384"/>
                  <a:pt x="3657592" y="818727"/>
                </a:cubicBezTo>
                <a:lnTo>
                  <a:pt x="3542744" y="818887"/>
                </a:lnTo>
                <a:cubicBezTo>
                  <a:pt x="3539563" y="429860"/>
                  <a:pt x="2773842" y="115110"/>
                  <a:pt x="1829960" y="114847"/>
                </a:cubicBezTo>
                <a:cubicBezTo>
                  <a:pt x="890497" y="114585"/>
                  <a:pt x="125606" y="426077"/>
                  <a:pt x="114956" y="813260"/>
                </a:cubicBezTo>
                <a:lnTo>
                  <a:pt x="99" y="812722"/>
                </a:lnTo>
                <a:cubicBezTo>
                  <a:pt x="10536" y="362271"/>
                  <a:pt x="827028" y="-332"/>
                  <a:pt x="1830149" y="0"/>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TextBox 14"/>
          <p:cNvSpPr txBox="1"/>
          <p:nvPr/>
        </p:nvSpPr>
        <p:spPr>
          <a:xfrm>
            <a:off x="1544213" y="1878348"/>
            <a:ext cx="1278731" cy="646331"/>
          </a:xfrm>
          <a:prstGeom prst="rect">
            <a:avLst/>
          </a:prstGeom>
          <a:noFill/>
        </p:spPr>
        <p:txBody>
          <a:bodyPr wrap="square" rtlCol="0">
            <a:spAutoFit/>
          </a:bodyPr>
          <a:lstStyle/>
          <a:p>
            <a:pPr algn="ctr"/>
            <a:r>
              <a:rPr lang="en-US" dirty="0" smtClean="0">
                <a:solidFill>
                  <a:prstClr val="black"/>
                </a:solidFill>
              </a:rPr>
              <a:t>Steam</a:t>
            </a:r>
          </a:p>
          <a:p>
            <a:pPr algn="ctr"/>
            <a:r>
              <a:rPr lang="en-US" dirty="0" smtClean="0">
                <a:solidFill>
                  <a:prstClr val="black"/>
                </a:solidFill>
              </a:rPr>
              <a:t>Generator</a:t>
            </a:r>
            <a:endParaRPr lang="en-US" dirty="0">
              <a:solidFill>
                <a:prstClr val="black"/>
              </a:solidFill>
            </a:endParaRPr>
          </a:p>
        </p:txBody>
      </p:sp>
      <p:sp>
        <p:nvSpPr>
          <p:cNvPr id="16" name="TextBox 15"/>
          <p:cNvSpPr txBox="1"/>
          <p:nvPr/>
        </p:nvSpPr>
        <p:spPr>
          <a:xfrm>
            <a:off x="5510762" y="5338839"/>
            <a:ext cx="1906220" cy="646331"/>
          </a:xfrm>
          <a:prstGeom prst="rect">
            <a:avLst/>
          </a:prstGeom>
          <a:noFill/>
        </p:spPr>
        <p:txBody>
          <a:bodyPr wrap="square" rtlCol="0">
            <a:spAutoFit/>
          </a:bodyPr>
          <a:lstStyle/>
          <a:p>
            <a:pPr algn="ctr"/>
            <a:r>
              <a:rPr lang="en-US" dirty="0" smtClean="0">
                <a:solidFill>
                  <a:prstClr val="black"/>
                </a:solidFill>
              </a:rPr>
              <a:t>Reactor Coolant Pump</a:t>
            </a:r>
            <a:endParaRPr lang="en-US" dirty="0">
              <a:solidFill>
                <a:prstClr val="black"/>
              </a:solidFill>
            </a:endParaRPr>
          </a:p>
        </p:txBody>
      </p:sp>
      <p:sp>
        <p:nvSpPr>
          <p:cNvPr id="18" name="TextBox 17"/>
          <p:cNvSpPr txBox="1"/>
          <p:nvPr/>
        </p:nvSpPr>
        <p:spPr>
          <a:xfrm>
            <a:off x="6907697" y="1107726"/>
            <a:ext cx="1661096" cy="369332"/>
          </a:xfrm>
          <a:prstGeom prst="rect">
            <a:avLst/>
          </a:prstGeom>
          <a:noFill/>
        </p:spPr>
        <p:txBody>
          <a:bodyPr wrap="square" rtlCol="0">
            <a:spAutoFit/>
          </a:bodyPr>
          <a:lstStyle/>
          <a:p>
            <a:pPr algn="ctr"/>
            <a:r>
              <a:rPr lang="en-US" dirty="0" smtClean="0">
                <a:solidFill>
                  <a:prstClr val="black"/>
                </a:solidFill>
              </a:rPr>
              <a:t>Containment</a:t>
            </a:r>
            <a:endParaRPr lang="en-US" dirty="0">
              <a:solidFill>
                <a:prstClr val="black"/>
              </a:solidFill>
            </a:endParaRPr>
          </a:p>
        </p:txBody>
      </p:sp>
      <p:sp>
        <p:nvSpPr>
          <p:cNvPr id="22" name="Oval 21"/>
          <p:cNvSpPr/>
          <p:nvPr/>
        </p:nvSpPr>
        <p:spPr>
          <a:xfrm>
            <a:off x="7617619" y="3257951"/>
            <a:ext cx="47625"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7617603" y="3257935"/>
            <a:ext cx="47625"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7617587" y="3257919"/>
            <a:ext cx="47625"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7617571" y="3257903"/>
            <a:ext cx="47625"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49"/>
          <p:cNvSpPr/>
          <p:nvPr/>
        </p:nvSpPr>
        <p:spPr>
          <a:xfrm flipH="1" flipV="1">
            <a:off x="2974896" y="3938812"/>
            <a:ext cx="968052" cy="1139544"/>
          </a:xfrm>
          <a:custGeom>
            <a:avLst/>
            <a:gdLst/>
            <a:ahLst/>
            <a:cxnLst/>
            <a:rect l="l" t="t" r="r" b="b"/>
            <a:pathLst>
              <a:path w="556975" h="767947">
                <a:moveTo>
                  <a:pt x="45720" y="767947"/>
                </a:moveTo>
                <a:cubicBezTo>
                  <a:pt x="145021" y="767947"/>
                  <a:pt x="226478" y="690614"/>
                  <a:pt x="232108" y="592471"/>
                </a:cubicBezTo>
                <a:lnTo>
                  <a:pt x="237613" y="592471"/>
                </a:lnTo>
                <a:lnTo>
                  <a:pt x="237613" y="183042"/>
                </a:lnTo>
                <a:cubicBezTo>
                  <a:pt x="240213" y="133519"/>
                  <a:pt x="281355" y="94635"/>
                  <a:pt x="331457" y="94635"/>
                </a:cubicBezTo>
                <a:lnTo>
                  <a:pt x="331457" y="93662"/>
                </a:lnTo>
                <a:lnTo>
                  <a:pt x="556975" y="93662"/>
                </a:lnTo>
                <a:lnTo>
                  <a:pt x="556975" y="0"/>
                </a:lnTo>
                <a:lnTo>
                  <a:pt x="305279" y="0"/>
                </a:lnTo>
                <a:lnTo>
                  <a:pt x="305279" y="4791"/>
                </a:lnTo>
                <a:cubicBezTo>
                  <a:pt x="221968" y="15756"/>
                  <a:pt x="156154" y="82091"/>
                  <a:pt x="148114" y="166249"/>
                </a:cubicBezTo>
                <a:lnTo>
                  <a:pt x="143951" y="166249"/>
                </a:lnTo>
                <a:lnTo>
                  <a:pt x="143951" y="581544"/>
                </a:lnTo>
                <a:cubicBezTo>
                  <a:pt x="142885" y="581530"/>
                  <a:pt x="141820" y="581515"/>
                  <a:pt x="140755" y="581501"/>
                </a:cubicBezTo>
                <a:cubicBezTo>
                  <a:pt x="140058" y="633609"/>
                  <a:pt x="97714" y="675484"/>
                  <a:pt x="45720" y="675484"/>
                </a:cubicBezTo>
                <a:close/>
                <a:moveTo>
                  <a:pt x="0" y="767947"/>
                </a:moveTo>
                <a:lnTo>
                  <a:pt x="45719" y="767947"/>
                </a:lnTo>
                <a:lnTo>
                  <a:pt x="45719" y="674285"/>
                </a:lnTo>
                <a:lnTo>
                  <a:pt x="0" y="67428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64"/>
          <p:cNvSpPr/>
          <p:nvPr/>
        </p:nvSpPr>
        <p:spPr>
          <a:xfrm flipH="1" flipV="1">
            <a:off x="2699488" y="3219484"/>
            <a:ext cx="1177241" cy="644597"/>
          </a:xfrm>
          <a:custGeom>
            <a:avLst/>
            <a:gdLst/>
            <a:ahLst/>
            <a:cxnLst/>
            <a:rect l="l" t="t" r="r" b="b"/>
            <a:pathLst>
              <a:path w="677333" h="434399">
                <a:moveTo>
                  <a:pt x="418890" y="434399"/>
                </a:moveTo>
                <a:lnTo>
                  <a:pt x="677333" y="434399"/>
                </a:lnTo>
                <a:lnTo>
                  <a:pt x="677333" y="340737"/>
                </a:lnTo>
                <a:lnTo>
                  <a:pt x="430487" y="340737"/>
                </a:lnTo>
                <a:cubicBezTo>
                  <a:pt x="379475" y="339247"/>
                  <a:pt x="338873" y="297406"/>
                  <a:pt x="338873" y="246208"/>
                </a:cubicBezTo>
                <a:lnTo>
                  <a:pt x="338487" y="246208"/>
                </a:lnTo>
                <a:lnTo>
                  <a:pt x="338487" y="187508"/>
                </a:lnTo>
                <a:lnTo>
                  <a:pt x="338487" y="164167"/>
                </a:lnTo>
                <a:lnTo>
                  <a:pt x="334110" y="164167"/>
                </a:lnTo>
                <a:cubicBezTo>
                  <a:pt x="326242" y="78674"/>
                  <a:pt x="258305" y="11271"/>
                  <a:pt x="172508" y="2197"/>
                </a:cubicBezTo>
                <a:lnTo>
                  <a:pt x="172508" y="0"/>
                </a:lnTo>
                <a:lnTo>
                  <a:pt x="0" y="0"/>
                </a:lnTo>
                <a:lnTo>
                  <a:pt x="0" y="93662"/>
                </a:lnTo>
                <a:lnTo>
                  <a:pt x="157608" y="93662"/>
                </a:lnTo>
                <a:cubicBezTo>
                  <a:pt x="205054" y="96149"/>
                  <a:pt x="242737" y="134012"/>
                  <a:pt x="244825" y="181306"/>
                </a:cubicBezTo>
                <a:lnTo>
                  <a:pt x="244825" y="249613"/>
                </a:lnTo>
                <a:lnTo>
                  <a:pt x="247064" y="249613"/>
                </a:lnTo>
                <a:cubicBezTo>
                  <a:pt x="248172" y="346354"/>
                  <a:pt x="323285" y="425371"/>
                  <a:pt x="418890" y="432256"/>
                </a:cubicBezTo>
                <a:close/>
              </a:path>
            </a:pathLst>
          </a:cu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69"/>
          <p:cNvSpPr/>
          <p:nvPr/>
        </p:nvSpPr>
        <p:spPr>
          <a:xfrm flipH="1" flipV="1">
            <a:off x="1053548" y="3211353"/>
            <a:ext cx="1834365" cy="1978333"/>
          </a:xfrm>
          <a:custGeom>
            <a:avLst/>
            <a:gdLst/>
            <a:ahLst/>
            <a:cxnLst/>
            <a:rect l="l" t="t" r="r" b="b"/>
            <a:pathLst>
              <a:path w="1055414" h="1333213">
                <a:moveTo>
                  <a:pt x="678441" y="1333213"/>
                </a:moveTo>
                <a:lnTo>
                  <a:pt x="867906" y="1333213"/>
                </a:lnTo>
                <a:lnTo>
                  <a:pt x="867906" y="1332977"/>
                </a:lnTo>
                <a:cubicBezTo>
                  <a:pt x="964393" y="1332977"/>
                  <a:pt x="1044035" y="1259964"/>
                  <a:pt x="1053360" y="1165732"/>
                </a:cubicBezTo>
                <a:lnTo>
                  <a:pt x="1055414" y="1165732"/>
                </a:lnTo>
                <a:lnTo>
                  <a:pt x="1055414" y="182284"/>
                </a:lnTo>
                <a:lnTo>
                  <a:pt x="1054380" y="182284"/>
                </a:lnTo>
                <a:cubicBezTo>
                  <a:pt x="1052693" y="87394"/>
                  <a:pt x="979503" y="9976"/>
                  <a:pt x="885939" y="1788"/>
                </a:cubicBezTo>
                <a:lnTo>
                  <a:pt x="885939" y="164"/>
                </a:lnTo>
                <a:lnTo>
                  <a:pt x="871612" y="164"/>
                </a:lnTo>
                <a:cubicBezTo>
                  <a:pt x="871132" y="15"/>
                  <a:pt x="870649" y="6"/>
                  <a:pt x="870165" y="0"/>
                </a:cubicBezTo>
                <a:lnTo>
                  <a:pt x="870163" y="164"/>
                </a:lnTo>
                <a:lnTo>
                  <a:pt x="0" y="164"/>
                </a:lnTo>
                <a:lnTo>
                  <a:pt x="0" y="93826"/>
                </a:lnTo>
                <a:lnTo>
                  <a:pt x="875341" y="93826"/>
                </a:lnTo>
                <a:cubicBezTo>
                  <a:pt x="922734" y="96621"/>
                  <a:pt x="960172" y="134828"/>
                  <a:pt x="961905" y="182284"/>
                </a:cubicBezTo>
                <a:lnTo>
                  <a:pt x="961752" y="182284"/>
                </a:lnTo>
                <a:lnTo>
                  <a:pt x="961752" y="1152100"/>
                </a:lnTo>
                <a:cubicBezTo>
                  <a:pt x="959155" y="1201627"/>
                  <a:pt x="918011" y="1240514"/>
                  <a:pt x="867906" y="1240514"/>
                </a:cubicBezTo>
                <a:lnTo>
                  <a:pt x="867906" y="1239551"/>
                </a:lnTo>
                <a:lnTo>
                  <a:pt x="678441" y="123955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
          <p:cNvSpPr/>
          <p:nvPr/>
        </p:nvSpPr>
        <p:spPr>
          <a:xfrm flipH="1">
            <a:off x="1719036" y="2464451"/>
            <a:ext cx="963870" cy="1388275"/>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59" name="Rectangle 25"/>
          <p:cNvSpPr/>
          <p:nvPr/>
        </p:nvSpPr>
        <p:spPr>
          <a:xfrm flipH="1">
            <a:off x="2371272" y="4908834"/>
            <a:ext cx="687949" cy="452288"/>
          </a:xfrm>
          <a:custGeom>
            <a:avLst/>
            <a:gdLst/>
            <a:ahLst/>
            <a:cxnLst/>
            <a:rect l="l" t="t" r="r" b="b"/>
            <a:pathLst>
              <a:path w="876300" h="660400">
                <a:moveTo>
                  <a:pt x="0" y="0"/>
                </a:moveTo>
                <a:lnTo>
                  <a:pt x="546100" y="0"/>
                </a:lnTo>
                <a:cubicBezTo>
                  <a:pt x="728464" y="0"/>
                  <a:pt x="876300" y="147836"/>
                  <a:pt x="876300" y="330200"/>
                </a:cubicBezTo>
                <a:cubicBezTo>
                  <a:pt x="876300" y="512564"/>
                  <a:pt x="728464" y="660400"/>
                  <a:pt x="546100" y="660400"/>
                </a:cubicBezTo>
                <a:cubicBezTo>
                  <a:pt x="363736" y="660400"/>
                  <a:pt x="215900" y="512564"/>
                  <a:pt x="215900" y="330200"/>
                </a:cubicBezTo>
                <a:lnTo>
                  <a:pt x="220328" y="286280"/>
                </a:lnTo>
                <a:lnTo>
                  <a:pt x="0" y="28628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flipV="1">
            <a:off x="5151357" y="3938836"/>
            <a:ext cx="968052" cy="1139544"/>
          </a:xfrm>
          <a:custGeom>
            <a:avLst/>
            <a:gdLst/>
            <a:ahLst/>
            <a:cxnLst/>
            <a:rect l="l" t="t" r="r" b="b"/>
            <a:pathLst>
              <a:path w="556975" h="767947">
                <a:moveTo>
                  <a:pt x="45720" y="767947"/>
                </a:moveTo>
                <a:cubicBezTo>
                  <a:pt x="145021" y="767947"/>
                  <a:pt x="226478" y="690614"/>
                  <a:pt x="232108" y="592471"/>
                </a:cubicBezTo>
                <a:lnTo>
                  <a:pt x="237613" y="592471"/>
                </a:lnTo>
                <a:lnTo>
                  <a:pt x="237613" y="183042"/>
                </a:lnTo>
                <a:cubicBezTo>
                  <a:pt x="240213" y="133519"/>
                  <a:pt x="281355" y="94635"/>
                  <a:pt x="331457" y="94635"/>
                </a:cubicBezTo>
                <a:lnTo>
                  <a:pt x="331457" y="93662"/>
                </a:lnTo>
                <a:lnTo>
                  <a:pt x="556975" y="93662"/>
                </a:lnTo>
                <a:lnTo>
                  <a:pt x="556975" y="0"/>
                </a:lnTo>
                <a:lnTo>
                  <a:pt x="305279" y="0"/>
                </a:lnTo>
                <a:lnTo>
                  <a:pt x="305279" y="4791"/>
                </a:lnTo>
                <a:cubicBezTo>
                  <a:pt x="221968" y="15756"/>
                  <a:pt x="156154" y="82091"/>
                  <a:pt x="148114" y="166249"/>
                </a:cubicBezTo>
                <a:lnTo>
                  <a:pt x="143951" y="166249"/>
                </a:lnTo>
                <a:lnTo>
                  <a:pt x="143951" y="581544"/>
                </a:lnTo>
                <a:cubicBezTo>
                  <a:pt x="142885" y="581530"/>
                  <a:pt x="141820" y="581515"/>
                  <a:pt x="140755" y="581501"/>
                </a:cubicBezTo>
                <a:cubicBezTo>
                  <a:pt x="140058" y="633609"/>
                  <a:pt x="97714" y="675484"/>
                  <a:pt x="45720" y="675484"/>
                </a:cubicBezTo>
                <a:close/>
                <a:moveTo>
                  <a:pt x="0" y="767947"/>
                </a:moveTo>
                <a:lnTo>
                  <a:pt x="45719" y="767947"/>
                </a:lnTo>
                <a:lnTo>
                  <a:pt x="45719" y="674285"/>
                </a:lnTo>
                <a:lnTo>
                  <a:pt x="0" y="67428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64"/>
          <p:cNvSpPr/>
          <p:nvPr/>
        </p:nvSpPr>
        <p:spPr>
          <a:xfrm flipV="1">
            <a:off x="5217577" y="2821567"/>
            <a:ext cx="1177241" cy="1041612"/>
          </a:xfrm>
          <a:custGeom>
            <a:avLst/>
            <a:gdLst/>
            <a:ahLst/>
            <a:cxnLst/>
            <a:rect l="l" t="t" r="r" b="b"/>
            <a:pathLst>
              <a:path w="677333" h="701950">
                <a:moveTo>
                  <a:pt x="275589" y="701950"/>
                </a:moveTo>
                <a:lnTo>
                  <a:pt x="321309" y="701950"/>
                </a:lnTo>
                <a:lnTo>
                  <a:pt x="321309" y="392039"/>
                </a:lnTo>
                <a:cubicBezTo>
                  <a:pt x="347358" y="415884"/>
                  <a:pt x="381562" y="429568"/>
                  <a:pt x="418890" y="432256"/>
                </a:cubicBezTo>
                <a:lnTo>
                  <a:pt x="418890" y="434399"/>
                </a:lnTo>
                <a:lnTo>
                  <a:pt x="677333" y="434399"/>
                </a:lnTo>
                <a:lnTo>
                  <a:pt x="677333" y="340737"/>
                </a:lnTo>
                <a:lnTo>
                  <a:pt x="430487" y="340737"/>
                </a:lnTo>
                <a:cubicBezTo>
                  <a:pt x="379475" y="339247"/>
                  <a:pt x="338873" y="297406"/>
                  <a:pt x="338873" y="246208"/>
                </a:cubicBezTo>
                <a:lnTo>
                  <a:pt x="338487" y="246208"/>
                </a:lnTo>
                <a:lnTo>
                  <a:pt x="338487" y="187508"/>
                </a:lnTo>
                <a:lnTo>
                  <a:pt x="338487" y="164167"/>
                </a:lnTo>
                <a:lnTo>
                  <a:pt x="334110" y="164167"/>
                </a:lnTo>
                <a:cubicBezTo>
                  <a:pt x="326242" y="78674"/>
                  <a:pt x="258305" y="11271"/>
                  <a:pt x="172508" y="2197"/>
                </a:cubicBezTo>
                <a:lnTo>
                  <a:pt x="172508" y="0"/>
                </a:lnTo>
                <a:lnTo>
                  <a:pt x="0" y="0"/>
                </a:lnTo>
                <a:lnTo>
                  <a:pt x="0" y="93662"/>
                </a:lnTo>
                <a:lnTo>
                  <a:pt x="157608" y="93662"/>
                </a:lnTo>
                <a:cubicBezTo>
                  <a:pt x="205054" y="96149"/>
                  <a:pt x="242737" y="134012"/>
                  <a:pt x="244825" y="181306"/>
                </a:cubicBezTo>
                <a:lnTo>
                  <a:pt x="244825" y="249613"/>
                </a:lnTo>
                <a:lnTo>
                  <a:pt x="247064" y="249613"/>
                </a:lnTo>
                <a:cubicBezTo>
                  <a:pt x="247451" y="283407"/>
                  <a:pt x="256869" y="315039"/>
                  <a:pt x="275589" y="340668"/>
                </a:cubicBezTo>
                <a:close/>
              </a:path>
            </a:pathLst>
          </a:cu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69"/>
          <p:cNvSpPr/>
          <p:nvPr/>
        </p:nvSpPr>
        <p:spPr>
          <a:xfrm flipV="1">
            <a:off x="6206392" y="3211377"/>
            <a:ext cx="1834365" cy="1978333"/>
          </a:xfrm>
          <a:custGeom>
            <a:avLst/>
            <a:gdLst/>
            <a:ahLst/>
            <a:cxnLst/>
            <a:rect l="l" t="t" r="r" b="b"/>
            <a:pathLst>
              <a:path w="1055414" h="1333213">
                <a:moveTo>
                  <a:pt x="678441" y="1333213"/>
                </a:moveTo>
                <a:lnTo>
                  <a:pt x="867906" y="1333213"/>
                </a:lnTo>
                <a:lnTo>
                  <a:pt x="867906" y="1332977"/>
                </a:lnTo>
                <a:cubicBezTo>
                  <a:pt x="964393" y="1332977"/>
                  <a:pt x="1044035" y="1259964"/>
                  <a:pt x="1053360" y="1165732"/>
                </a:cubicBezTo>
                <a:lnTo>
                  <a:pt x="1055414" y="1165732"/>
                </a:lnTo>
                <a:lnTo>
                  <a:pt x="1055414" y="182284"/>
                </a:lnTo>
                <a:lnTo>
                  <a:pt x="1054380" y="182284"/>
                </a:lnTo>
                <a:cubicBezTo>
                  <a:pt x="1052693" y="87394"/>
                  <a:pt x="979503" y="9976"/>
                  <a:pt x="885939" y="1788"/>
                </a:cubicBezTo>
                <a:lnTo>
                  <a:pt x="885939" y="164"/>
                </a:lnTo>
                <a:lnTo>
                  <a:pt x="871612" y="164"/>
                </a:lnTo>
                <a:cubicBezTo>
                  <a:pt x="871132" y="15"/>
                  <a:pt x="870649" y="6"/>
                  <a:pt x="870165" y="0"/>
                </a:cubicBezTo>
                <a:lnTo>
                  <a:pt x="870163" y="164"/>
                </a:lnTo>
                <a:lnTo>
                  <a:pt x="0" y="164"/>
                </a:lnTo>
                <a:lnTo>
                  <a:pt x="0" y="93826"/>
                </a:lnTo>
                <a:lnTo>
                  <a:pt x="875341" y="93826"/>
                </a:lnTo>
                <a:cubicBezTo>
                  <a:pt x="922734" y="96621"/>
                  <a:pt x="960172" y="134828"/>
                  <a:pt x="961905" y="182284"/>
                </a:cubicBezTo>
                <a:lnTo>
                  <a:pt x="961752" y="182284"/>
                </a:lnTo>
                <a:lnTo>
                  <a:pt x="961752" y="1152100"/>
                </a:lnTo>
                <a:cubicBezTo>
                  <a:pt x="959155" y="1201627"/>
                  <a:pt x="918011" y="1240514"/>
                  <a:pt x="867906" y="1240514"/>
                </a:cubicBezTo>
                <a:lnTo>
                  <a:pt x="867906" y="1239551"/>
                </a:lnTo>
                <a:lnTo>
                  <a:pt x="678441" y="123955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5"/>
          <p:cNvSpPr/>
          <p:nvPr/>
        </p:nvSpPr>
        <p:spPr>
          <a:xfrm>
            <a:off x="6411396" y="2464475"/>
            <a:ext cx="963870" cy="1388275"/>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1" name="Rectangle 25"/>
          <p:cNvSpPr/>
          <p:nvPr/>
        </p:nvSpPr>
        <p:spPr>
          <a:xfrm>
            <a:off x="6035084" y="4908858"/>
            <a:ext cx="687949" cy="452288"/>
          </a:xfrm>
          <a:custGeom>
            <a:avLst/>
            <a:gdLst/>
            <a:ahLst/>
            <a:cxnLst/>
            <a:rect l="l" t="t" r="r" b="b"/>
            <a:pathLst>
              <a:path w="876300" h="660400">
                <a:moveTo>
                  <a:pt x="0" y="0"/>
                </a:moveTo>
                <a:lnTo>
                  <a:pt x="546100" y="0"/>
                </a:lnTo>
                <a:cubicBezTo>
                  <a:pt x="728464" y="0"/>
                  <a:pt x="876300" y="147836"/>
                  <a:pt x="876300" y="330200"/>
                </a:cubicBezTo>
                <a:cubicBezTo>
                  <a:pt x="876300" y="512564"/>
                  <a:pt x="728464" y="660400"/>
                  <a:pt x="546100" y="660400"/>
                </a:cubicBezTo>
                <a:cubicBezTo>
                  <a:pt x="363736" y="660400"/>
                  <a:pt x="215900" y="512564"/>
                  <a:pt x="215900" y="330200"/>
                </a:cubicBezTo>
                <a:lnTo>
                  <a:pt x="220328" y="286280"/>
                </a:lnTo>
                <a:lnTo>
                  <a:pt x="0" y="28628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5"/>
          <p:cNvSpPr/>
          <p:nvPr/>
        </p:nvSpPr>
        <p:spPr>
          <a:xfrm>
            <a:off x="5495332" y="1980187"/>
            <a:ext cx="481934" cy="842306"/>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3" name="Rectangle 5"/>
          <p:cNvSpPr/>
          <p:nvPr/>
        </p:nvSpPr>
        <p:spPr>
          <a:xfrm>
            <a:off x="3863750" y="2716500"/>
            <a:ext cx="1353827" cy="1978771"/>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3" name="Rectangle 2"/>
          <p:cNvSpPr/>
          <p:nvPr/>
        </p:nvSpPr>
        <p:spPr>
          <a:xfrm>
            <a:off x="4184746" y="3418284"/>
            <a:ext cx="725540" cy="847526"/>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6278492" y="1878348"/>
            <a:ext cx="1278731" cy="646331"/>
          </a:xfrm>
          <a:prstGeom prst="rect">
            <a:avLst/>
          </a:prstGeom>
          <a:noFill/>
        </p:spPr>
        <p:txBody>
          <a:bodyPr wrap="square" rtlCol="0">
            <a:spAutoFit/>
          </a:bodyPr>
          <a:lstStyle/>
          <a:p>
            <a:pPr algn="ctr"/>
            <a:r>
              <a:rPr lang="en-US" dirty="0" smtClean="0">
                <a:solidFill>
                  <a:prstClr val="black"/>
                </a:solidFill>
              </a:rPr>
              <a:t>Steam</a:t>
            </a:r>
          </a:p>
          <a:p>
            <a:pPr algn="ctr"/>
            <a:r>
              <a:rPr lang="en-US" dirty="0" smtClean="0">
                <a:solidFill>
                  <a:prstClr val="black"/>
                </a:solidFill>
              </a:rPr>
              <a:t>Generator</a:t>
            </a:r>
            <a:endParaRPr lang="en-US" dirty="0">
              <a:solidFill>
                <a:prstClr val="black"/>
              </a:solidFill>
            </a:endParaRPr>
          </a:p>
        </p:txBody>
      </p:sp>
      <p:sp>
        <p:nvSpPr>
          <p:cNvPr id="33" name="TextBox 32"/>
          <p:cNvSpPr txBox="1"/>
          <p:nvPr/>
        </p:nvSpPr>
        <p:spPr>
          <a:xfrm>
            <a:off x="1687562" y="5338839"/>
            <a:ext cx="1906220" cy="646331"/>
          </a:xfrm>
          <a:prstGeom prst="rect">
            <a:avLst/>
          </a:prstGeom>
          <a:noFill/>
        </p:spPr>
        <p:txBody>
          <a:bodyPr wrap="square" rtlCol="0">
            <a:spAutoFit/>
          </a:bodyPr>
          <a:lstStyle/>
          <a:p>
            <a:pPr algn="ctr"/>
            <a:r>
              <a:rPr lang="en-US" dirty="0" smtClean="0">
                <a:solidFill>
                  <a:prstClr val="black"/>
                </a:solidFill>
              </a:rPr>
              <a:t>Reactor Coolant Pump</a:t>
            </a:r>
            <a:endParaRPr lang="en-US" dirty="0">
              <a:solidFill>
                <a:prstClr val="black"/>
              </a:solidFill>
            </a:endParaRPr>
          </a:p>
        </p:txBody>
      </p:sp>
      <p:sp>
        <p:nvSpPr>
          <p:cNvPr id="34" name="TextBox 33"/>
          <p:cNvSpPr txBox="1"/>
          <p:nvPr/>
        </p:nvSpPr>
        <p:spPr>
          <a:xfrm>
            <a:off x="3886508" y="1841907"/>
            <a:ext cx="1278731" cy="923330"/>
          </a:xfrm>
          <a:prstGeom prst="rect">
            <a:avLst/>
          </a:prstGeom>
          <a:noFill/>
        </p:spPr>
        <p:txBody>
          <a:bodyPr wrap="square" rtlCol="0">
            <a:spAutoFit/>
          </a:bodyPr>
          <a:lstStyle/>
          <a:p>
            <a:pPr algn="ctr"/>
            <a:r>
              <a:rPr lang="en-US" dirty="0" smtClean="0">
                <a:solidFill>
                  <a:prstClr val="black"/>
                </a:solidFill>
              </a:rPr>
              <a:t>Reactor Pressure Vessel</a:t>
            </a:r>
            <a:endParaRPr lang="en-US" dirty="0">
              <a:solidFill>
                <a:prstClr val="black"/>
              </a:solidFill>
            </a:endParaRPr>
          </a:p>
        </p:txBody>
      </p:sp>
      <p:sp>
        <p:nvSpPr>
          <p:cNvPr id="35" name="TextBox 34"/>
          <p:cNvSpPr txBox="1"/>
          <p:nvPr/>
        </p:nvSpPr>
        <p:spPr>
          <a:xfrm>
            <a:off x="5049663" y="1660550"/>
            <a:ext cx="1380750" cy="369332"/>
          </a:xfrm>
          <a:prstGeom prst="rect">
            <a:avLst/>
          </a:prstGeom>
          <a:noFill/>
        </p:spPr>
        <p:txBody>
          <a:bodyPr wrap="square" rtlCol="0">
            <a:spAutoFit/>
          </a:bodyPr>
          <a:lstStyle/>
          <a:p>
            <a:pPr algn="ctr"/>
            <a:r>
              <a:rPr lang="en-US" dirty="0" smtClean="0">
                <a:solidFill>
                  <a:prstClr val="black"/>
                </a:solidFill>
              </a:rPr>
              <a:t>Pressurizer</a:t>
            </a:r>
            <a:endParaRPr lang="en-US" dirty="0">
              <a:solidFill>
                <a:prstClr val="black"/>
              </a:solidFill>
            </a:endParaRPr>
          </a:p>
        </p:txBody>
      </p:sp>
      <p:sp>
        <p:nvSpPr>
          <p:cNvPr id="36" name="TextBox 35"/>
          <p:cNvSpPr txBox="1"/>
          <p:nvPr/>
        </p:nvSpPr>
        <p:spPr>
          <a:xfrm>
            <a:off x="3906741" y="3615744"/>
            <a:ext cx="1278731" cy="584775"/>
          </a:xfrm>
          <a:prstGeom prst="rect">
            <a:avLst/>
          </a:prstGeom>
          <a:noFill/>
        </p:spPr>
        <p:txBody>
          <a:bodyPr wrap="square" rtlCol="0">
            <a:spAutoFit/>
          </a:bodyPr>
          <a:lstStyle/>
          <a:p>
            <a:pPr algn="ctr"/>
            <a:r>
              <a:rPr lang="en-US" sz="1600" dirty="0" smtClean="0">
                <a:solidFill>
                  <a:prstClr val="white"/>
                </a:solidFill>
              </a:rPr>
              <a:t>Reactor</a:t>
            </a:r>
          </a:p>
          <a:p>
            <a:pPr algn="ctr"/>
            <a:r>
              <a:rPr lang="en-US" sz="1600" dirty="0" smtClean="0">
                <a:solidFill>
                  <a:prstClr val="white"/>
                </a:solidFill>
              </a:rPr>
              <a:t>Core</a:t>
            </a:r>
            <a:endParaRPr lang="en-US" sz="1600" dirty="0">
              <a:solidFill>
                <a:prstClr val="white"/>
              </a:solidFill>
            </a:endParaRPr>
          </a:p>
        </p:txBody>
      </p:sp>
      <p:sp>
        <p:nvSpPr>
          <p:cNvPr id="5" name="Rectangle 4"/>
          <p:cNvSpPr/>
          <p:nvPr/>
        </p:nvSpPr>
        <p:spPr>
          <a:xfrm>
            <a:off x="494160" y="2659856"/>
            <a:ext cx="236883" cy="80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Slide Number Placeholder 1"/>
          <p:cNvSpPr>
            <a:spLocks noGrp="1"/>
          </p:cNvSpPr>
          <p:nvPr>
            <p:ph type="sldNum" sz="quarter" idx="4294967295"/>
          </p:nvPr>
        </p:nvSpPr>
        <p:spPr>
          <a:xfrm>
            <a:off x="76200" y="6416675"/>
            <a:ext cx="381000" cy="365125"/>
          </a:xfrm>
          <a:prstGeom prst="rect">
            <a:avLst/>
          </a:prstGeom>
        </p:spPr>
        <p:txBody>
          <a:bodyPr/>
          <a:lstStyle/>
          <a:p>
            <a:fld id="{4091F121-2904-440A-B77E-FBD3D790DDDD}" type="slidenum">
              <a:rPr lang="en-US" sz="1200" b="1" i="1" smtClean="0"/>
              <a:pPr/>
              <a:t>5</a:t>
            </a:fld>
            <a:endParaRPr lang="en-US" sz="1200" b="1" i="1" dirty="0"/>
          </a:p>
        </p:txBody>
      </p:sp>
    </p:spTree>
    <p:extLst>
      <p:ext uri="{BB962C8B-B14F-4D97-AF65-F5344CB8AC3E}">
        <p14:creationId xmlns:p14="http://schemas.microsoft.com/office/powerpoint/2010/main" val="29094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5E-6 3.33333E-6 L 0.26112 0.01944 " pathEditMode="relative" rAng="0" ptsTypes="AA">
                                      <p:cBhvr>
                                        <p:cTn id="6" dur="1000" fill="hold"/>
                                        <p:tgtEl>
                                          <p:spTgt spid="58"/>
                                        </p:tgtEl>
                                        <p:attrNameLst>
                                          <p:attrName>ppt_x</p:attrName>
                                          <p:attrName>ppt_y</p:attrName>
                                        </p:attrNameLst>
                                      </p:cBhvr>
                                      <p:rCtr x="13056" y="972"/>
                                    </p:animMotion>
                                  </p:childTnLst>
                                </p:cTn>
                              </p:par>
                              <p:par>
                                <p:cTn id="7" presetID="42" presetClass="path" presetSubtype="0" fill="hold" grpId="0" nodeType="withEffect">
                                  <p:stCondLst>
                                    <p:cond delay="0"/>
                                  </p:stCondLst>
                                  <p:childTnLst>
                                    <p:animMotion origin="layout" path="M 5.55556E-7 3.33333E-6 L -0.25208 0.01666 " pathEditMode="relative" rAng="0" ptsTypes="AA">
                                      <p:cBhvr>
                                        <p:cTn id="8" dur="1000" fill="hold"/>
                                        <p:tgtEl>
                                          <p:spTgt spid="12"/>
                                        </p:tgtEl>
                                        <p:attrNameLst>
                                          <p:attrName>ppt_x</p:attrName>
                                          <p:attrName>ppt_y</p:attrName>
                                        </p:attrNameLst>
                                      </p:cBhvr>
                                      <p:rCtr x="-12604" y="833"/>
                                    </p:animMotion>
                                  </p:childTnLst>
                                </p:cTn>
                              </p:par>
                              <p:par>
                                <p:cTn id="9" presetID="42" presetClass="path" presetSubtype="0" fill="hold" grpId="0" nodeType="withEffect">
                                  <p:stCondLst>
                                    <p:cond delay="0"/>
                                  </p:stCondLst>
                                  <p:childTnLst>
                                    <p:animMotion origin="layout" path="M 3.05556E-6 0 L -0.12552 0.06597 " pathEditMode="relative" rAng="0" ptsTypes="AA">
                                      <p:cBhvr>
                                        <p:cTn id="10" dur="1000" fill="hold"/>
                                        <p:tgtEl>
                                          <p:spTgt spid="30"/>
                                        </p:tgtEl>
                                        <p:attrNameLst>
                                          <p:attrName>ppt_x</p:attrName>
                                          <p:attrName>ppt_y</p:attrName>
                                        </p:attrNameLst>
                                      </p:cBhvr>
                                      <p:rCtr x="-6285" y="3287"/>
                                    </p:animMotion>
                                  </p:childTnLst>
                                </p:cTn>
                              </p:par>
                              <p:par>
                                <p:cTn id="11" presetID="53" presetClass="exit" presetSubtype="32" fill="hold" grpId="1" nodeType="withEffect">
                                  <p:stCondLst>
                                    <p:cond delay="0"/>
                                  </p:stCondLst>
                                  <p:childTnLst>
                                    <p:anim calcmode="lin" valueType="num">
                                      <p:cBhvr>
                                        <p:cTn id="12" dur="1000"/>
                                        <p:tgtEl>
                                          <p:spTgt spid="58"/>
                                        </p:tgtEl>
                                        <p:attrNameLst>
                                          <p:attrName>ppt_w</p:attrName>
                                        </p:attrNameLst>
                                      </p:cBhvr>
                                      <p:tavLst>
                                        <p:tav tm="0">
                                          <p:val>
                                            <p:strVal val="ppt_w"/>
                                          </p:val>
                                        </p:tav>
                                        <p:tav tm="100000">
                                          <p:val>
                                            <p:fltVal val="0"/>
                                          </p:val>
                                        </p:tav>
                                      </p:tavLst>
                                    </p:anim>
                                    <p:anim calcmode="lin" valueType="num">
                                      <p:cBhvr>
                                        <p:cTn id="13" dur="1000"/>
                                        <p:tgtEl>
                                          <p:spTgt spid="58"/>
                                        </p:tgtEl>
                                        <p:attrNameLst>
                                          <p:attrName>ppt_h</p:attrName>
                                        </p:attrNameLst>
                                      </p:cBhvr>
                                      <p:tavLst>
                                        <p:tav tm="0">
                                          <p:val>
                                            <p:strVal val="ppt_h"/>
                                          </p:val>
                                        </p:tav>
                                        <p:tav tm="100000">
                                          <p:val>
                                            <p:fltVal val="0"/>
                                          </p:val>
                                        </p:tav>
                                      </p:tavLst>
                                    </p:anim>
                                    <p:animEffect transition="out" filter="fade">
                                      <p:cBhvr>
                                        <p:cTn id="14" dur="1000"/>
                                        <p:tgtEl>
                                          <p:spTgt spid="58"/>
                                        </p:tgtEl>
                                      </p:cBhvr>
                                    </p:animEffect>
                                    <p:set>
                                      <p:cBhvr>
                                        <p:cTn id="15" dur="1" fill="hold">
                                          <p:stCondLst>
                                            <p:cond delay="999"/>
                                          </p:stCondLst>
                                        </p:cTn>
                                        <p:tgtEl>
                                          <p:spTgt spid="58"/>
                                        </p:tgtEl>
                                        <p:attrNameLst>
                                          <p:attrName>style.visibility</p:attrName>
                                        </p:attrNameLst>
                                      </p:cBhvr>
                                      <p:to>
                                        <p:strVal val="hidden"/>
                                      </p:to>
                                    </p:set>
                                  </p:childTnLst>
                                </p:cTn>
                              </p:par>
                              <p:par>
                                <p:cTn id="16" presetID="53" presetClass="exit" presetSubtype="32" fill="hold" grpId="1" nodeType="withEffect">
                                  <p:stCondLst>
                                    <p:cond delay="0"/>
                                  </p:stCondLst>
                                  <p:childTnLst>
                                    <p:anim calcmode="lin" valueType="num">
                                      <p:cBhvr>
                                        <p:cTn id="17" dur="1000"/>
                                        <p:tgtEl>
                                          <p:spTgt spid="12"/>
                                        </p:tgtEl>
                                        <p:attrNameLst>
                                          <p:attrName>ppt_w</p:attrName>
                                        </p:attrNameLst>
                                      </p:cBhvr>
                                      <p:tavLst>
                                        <p:tav tm="0">
                                          <p:val>
                                            <p:strVal val="ppt_w"/>
                                          </p:val>
                                        </p:tav>
                                        <p:tav tm="100000">
                                          <p:val>
                                            <p:fltVal val="0"/>
                                          </p:val>
                                        </p:tav>
                                      </p:tavLst>
                                    </p:anim>
                                    <p:anim calcmode="lin" valueType="num">
                                      <p:cBhvr>
                                        <p:cTn id="18" dur="1000"/>
                                        <p:tgtEl>
                                          <p:spTgt spid="12"/>
                                        </p:tgtEl>
                                        <p:attrNameLst>
                                          <p:attrName>ppt_h</p:attrName>
                                        </p:attrNameLst>
                                      </p:cBhvr>
                                      <p:tavLst>
                                        <p:tav tm="0">
                                          <p:val>
                                            <p:strVal val="ppt_h"/>
                                          </p:val>
                                        </p:tav>
                                        <p:tav tm="100000">
                                          <p:val>
                                            <p:fltVal val="0"/>
                                          </p:val>
                                        </p:tav>
                                      </p:tavLst>
                                    </p:anim>
                                    <p:animEffect transition="out" filter="fade">
                                      <p:cBhvr>
                                        <p:cTn id="19" dur="1000"/>
                                        <p:tgtEl>
                                          <p:spTgt spid="12"/>
                                        </p:tgtEl>
                                      </p:cBhvr>
                                    </p:animEffect>
                                    <p:set>
                                      <p:cBhvr>
                                        <p:cTn id="20" dur="1" fill="hold">
                                          <p:stCondLst>
                                            <p:cond delay="999"/>
                                          </p:stCondLst>
                                        </p:cTn>
                                        <p:tgtEl>
                                          <p:spTgt spid="12"/>
                                        </p:tgtEl>
                                        <p:attrNameLst>
                                          <p:attrName>style.visibility</p:attrName>
                                        </p:attrNameLst>
                                      </p:cBhvr>
                                      <p:to>
                                        <p:strVal val="hidden"/>
                                      </p:to>
                                    </p:set>
                                  </p:childTnLst>
                                </p:cTn>
                              </p:par>
                              <p:par>
                                <p:cTn id="21" presetID="53" presetClass="exit" presetSubtype="32" fill="hold" grpId="1" nodeType="withEffect">
                                  <p:stCondLst>
                                    <p:cond delay="0"/>
                                  </p:stCondLst>
                                  <p:childTnLst>
                                    <p:anim calcmode="lin" valueType="num">
                                      <p:cBhvr>
                                        <p:cTn id="22" dur="1000"/>
                                        <p:tgtEl>
                                          <p:spTgt spid="30"/>
                                        </p:tgtEl>
                                        <p:attrNameLst>
                                          <p:attrName>ppt_w</p:attrName>
                                        </p:attrNameLst>
                                      </p:cBhvr>
                                      <p:tavLst>
                                        <p:tav tm="0">
                                          <p:val>
                                            <p:strVal val="ppt_w"/>
                                          </p:val>
                                        </p:tav>
                                        <p:tav tm="100000">
                                          <p:val>
                                            <p:fltVal val="0"/>
                                          </p:val>
                                        </p:tav>
                                      </p:tavLst>
                                    </p:anim>
                                    <p:anim calcmode="lin" valueType="num">
                                      <p:cBhvr>
                                        <p:cTn id="23" dur="1000"/>
                                        <p:tgtEl>
                                          <p:spTgt spid="30"/>
                                        </p:tgtEl>
                                        <p:attrNameLst>
                                          <p:attrName>ppt_h</p:attrName>
                                        </p:attrNameLst>
                                      </p:cBhvr>
                                      <p:tavLst>
                                        <p:tav tm="0">
                                          <p:val>
                                            <p:strVal val="ppt_h"/>
                                          </p:val>
                                        </p:tav>
                                        <p:tav tm="100000">
                                          <p:val>
                                            <p:fltVal val="0"/>
                                          </p:val>
                                        </p:tav>
                                      </p:tavLst>
                                    </p:anim>
                                    <p:animEffect transition="out" filter="fade">
                                      <p:cBhvr>
                                        <p:cTn id="24" dur="1000"/>
                                        <p:tgtEl>
                                          <p:spTgt spid="30"/>
                                        </p:tgtEl>
                                      </p:cBhvr>
                                    </p:animEffect>
                                    <p:set>
                                      <p:cBhvr>
                                        <p:cTn id="25" dur="1" fill="hold">
                                          <p:stCondLst>
                                            <p:cond delay="999"/>
                                          </p:stCondLst>
                                        </p:cTn>
                                        <p:tgtEl>
                                          <p:spTgt spid="3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250"/>
                                        <p:tgtEl>
                                          <p:spTgt spid="11"/>
                                        </p:tgtEl>
                                      </p:cBhvr>
                                    </p:animEffect>
                                    <p:set>
                                      <p:cBhvr>
                                        <p:cTn id="39" dur="1" fill="hold">
                                          <p:stCondLst>
                                            <p:cond delay="249"/>
                                          </p:stCondLst>
                                        </p:cTn>
                                        <p:tgtEl>
                                          <p:spTgt spid="1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50"/>
                                        <p:tgtEl>
                                          <p:spTgt spid="59"/>
                                        </p:tgtEl>
                                      </p:cBhvr>
                                    </p:animEffect>
                                    <p:set>
                                      <p:cBhvr>
                                        <p:cTn id="42" dur="1" fill="hold">
                                          <p:stCondLst>
                                            <p:cond delay="249"/>
                                          </p:stCondLst>
                                        </p:cTn>
                                        <p:tgtEl>
                                          <p:spTgt spid="5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50"/>
                                        <p:tgtEl>
                                          <p:spTgt spid="57"/>
                                        </p:tgtEl>
                                      </p:cBhvr>
                                    </p:animEffect>
                                    <p:set>
                                      <p:cBhvr>
                                        <p:cTn id="45" dur="1" fill="hold">
                                          <p:stCondLst>
                                            <p:cond delay="249"/>
                                          </p:stCondLst>
                                        </p:cTn>
                                        <p:tgtEl>
                                          <p:spTgt spid="57"/>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250"/>
                                        <p:tgtEl>
                                          <p:spTgt spid="55"/>
                                        </p:tgtEl>
                                      </p:cBhvr>
                                    </p:animEffect>
                                    <p:set>
                                      <p:cBhvr>
                                        <p:cTn id="48" dur="1" fill="hold">
                                          <p:stCondLst>
                                            <p:cond delay="249"/>
                                          </p:stCondLst>
                                        </p:cTn>
                                        <p:tgtEl>
                                          <p:spTgt spid="5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250"/>
                                        <p:tgtEl>
                                          <p:spTgt spid="56"/>
                                        </p:tgtEl>
                                      </p:cBhvr>
                                    </p:animEffect>
                                    <p:set>
                                      <p:cBhvr>
                                        <p:cTn id="51" dur="1" fill="hold">
                                          <p:stCondLst>
                                            <p:cond delay="249"/>
                                          </p:stCondLst>
                                        </p:cTn>
                                        <p:tgtEl>
                                          <p:spTgt spid="5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250"/>
                                        <p:tgtEl>
                                          <p:spTgt spid="9"/>
                                        </p:tgtEl>
                                      </p:cBhvr>
                                    </p:animEffect>
                                    <p:set>
                                      <p:cBhvr>
                                        <p:cTn id="54" dur="1" fill="hold">
                                          <p:stCondLst>
                                            <p:cond delay="249"/>
                                          </p:stCondLst>
                                        </p:cTn>
                                        <p:tgtEl>
                                          <p:spTgt spid="9"/>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250"/>
                                        <p:tgtEl>
                                          <p:spTgt spid="10"/>
                                        </p:tgtEl>
                                      </p:cBhvr>
                                    </p:animEffect>
                                    <p:set>
                                      <p:cBhvr>
                                        <p:cTn id="57" dur="1" fill="hold">
                                          <p:stCondLst>
                                            <p:cond delay="249"/>
                                          </p:stCondLst>
                                        </p:cTn>
                                        <p:tgtEl>
                                          <p:spTgt spid="10"/>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50"/>
                                        <p:tgtEl>
                                          <p:spTgt spid="50"/>
                                        </p:tgtEl>
                                      </p:cBhvr>
                                    </p:animEffect>
                                    <p:set>
                                      <p:cBhvr>
                                        <p:cTn id="60" dur="1" fill="hold">
                                          <p:stCondLst>
                                            <p:cond delay="249"/>
                                          </p:stCondLst>
                                        </p:cTn>
                                        <p:tgtEl>
                                          <p:spTgt spid="5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250"/>
                                        <p:tgtEl>
                                          <p:spTgt spid="33"/>
                                        </p:tgtEl>
                                      </p:cBhvr>
                                    </p:animEffect>
                                    <p:set>
                                      <p:cBhvr>
                                        <p:cTn id="63" dur="1" fill="hold">
                                          <p:stCondLst>
                                            <p:cond delay="249"/>
                                          </p:stCondLst>
                                        </p:cTn>
                                        <p:tgtEl>
                                          <p:spTgt spid="33"/>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250"/>
                                        <p:tgtEl>
                                          <p:spTgt spid="16"/>
                                        </p:tgtEl>
                                      </p:cBhvr>
                                    </p:animEffect>
                                    <p:set>
                                      <p:cBhvr>
                                        <p:cTn id="66" dur="1" fill="hold">
                                          <p:stCondLst>
                                            <p:cond delay="2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55" grpId="0" animBg="1"/>
      <p:bldP spid="56" grpId="0" animBg="1"/>
      <p:bldP spid="57" grpId="0" animBg="1"/>
      <p:bldP spid="58" grpId="0" animBg="1"/>
      <p:bldP spid="58" grpId="1" animBg="1"/>
      <p:bldP spid="59" grpId="0" animBg="1"/>
      <p:bldP spid="50" grpId="0" animBg="1"/>
      <p:bldP spid="9" grpId="0" animBg="1"/>
      <p:bldP spid="10" grpId="0" animBg="1"/>
      <p:bldP spid="12" grpId="0" animBg="1"/>
      <p:bldP spid="12" grpId="1" animBg="1"/>
      <p:bldP spid="11" grpId="0" animBg="1"/>
      <p:bldP spid="30" grpId="0" animBg="1"/>
      <p:bldP spid="30" grpId="1" animBg="1"/>
      <p:bldP spid="32"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p:nvPr/>
        </p:nvSpPr>
        <p:spPr>
          <a:xfrm flipH="1">
            <a:off x="4583278" y="1219200"/>
            <a:ext cx="1121568" cy="4833937"/>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2" name="Title 1"/>
          <p:cNvSpPr>
            <a:spLocks noGrp="1"/>
          </p:cNvSpPr>
          <p:nvPr>
            <p:ph type="title"/>
          </p:nvPr>
        </p:nvSpPr>
        <p:spPr>
          <a:xfrm>
            <a:off x="457200" y="86496"/>
            <a:ext cx="8229600" cy="609600"/>
          </a:xfrm>
          <a:prstGeom prst="rect">
            <a:avLst/>
          </a:prstGeom>
        </p:spPr>
        <p:txBody>
          <a:bodyPr/>
          <a:lstStyle/>
          <a:p>
            <a:pPr algn="ctr"/>
            <a:r>
              <a:rPr lang="en-US" sz="3600" b="0" dirty="0" err="1" smtClean="0">
                <a:latin typeface="Arial" panose="020B0604020202020204" pitchFamily="34" charset="0"/>
              </a:rPr>
              <a:t>NuScale</a:t>
            </a:r>
            <a:r>
              <a:rPr lang="en-US" sz="3600" b="0" dirty="0" smtClean="0">
                <a:latin typeface="Arial" panose="020B0604020202020204" pitchFamily="34" charset="0"/>
              </a:rPr>
              <a:t> Small Modular Reactor</a:t>
            </a:r>
            <a:endParaRPr lang="en-US" sz="3600" b="0" dirty="0">
              <a:latin typeface="Arial" panose="020B0604020202020204" pitchFamily="34" charset="0"/>
            </a:endParaRPr>
          </a:p>
        </p:txBody>
      </p:sp>
      <p:sp>
        <p:nvSpPr>
          <p:cNvPr id="3" name="Text Placeholder 2"/>
          <p:cNvSpPr>
            <a:spLocks noGrp="1"/>
          </p:cNvSpPr>
          <p:nvPr>
            <p:ph type="body" sz="quarter" idx="10"/>
          </p:nvPr>
        </p:nvSpPr>
        <p:spPr>
          <a:xfrm>
            <a:off x="457200" y="990599"/>
            <a:ext cx="3051313" cy="5324475"/>
          </a:xfrm>
        </p:spPr>
        <p:txBody>
          <a:bodyPr/>
          <a:lstStyle/>
          <a:p>
            <a:endParaRPr lang="en-US" dirty="0" smtClean="0"/>
          </a:p>
          <a:p>
            <a:pPr>
              <a:spcBef>
                <a:spcPts val="2400"/>
              </a:spcBef>
            </a:pPr>
            <a:r>
              <a:rPr lang="en-US" dirty="0" smtClean="0"/>
              <a:t>Containment</a:t>
            </a:r>
            <a:endParaRPr lang="en-US" dirty="0"/>
          </a:p>
          <a:p>
            <a:pPr>
              <a:spcBef>
                <a:spcPts val="2400"/>
              </a:spcBef>
            </a:pPr>
            <a:r>
              <a:rPr lang="en-US" dirty="0" smtClean="0"/>
              <a:t>Pressurizer</a:t>
            </a:r>
            <a:endParaRPr lang="en-US" dirty="0"/>
          </a:p>
          <a:p>
            <a:pPr>
              <a:spcBef>
                <a:spcPts val="3000"/>
              </a:spcBef>
            </a:pPr>
            <a:r>
              <a:rPr lang="en-US" dirty="0" smtClean="0"/>
              <a:t>Steam Generators</a:t>
            </a:r>
            <a:endParaRPr lang="en-US" dirty="0"/>
          </a:p>
          <a:p>
            <a:endParaRPr lang="en-US" dirty="0" smtClean="0"/>
          </a:p>
          <a:p>
            <a:pPr>
              <a:spcBef>
                <a:spcPts val="2400"/>
              </a:spcBef>
            </a:pPr>
            <a:r>
              <a:rPr lang="en-US" dirty="0" smtClean="0"/>
              <a:t>Reactor Pressure Vessel (RPV)</a:t>
            </a:r>
            <a:endParaRPr lang="en-US" dirty="0"/>
          </a:p>
          <a:p>
            <a:pPr>
              <a:spcBef>
                <a:spcPts val="1200"/>
              </a:spcBef>
            </a:pPr>
            <a:r>
              <a:rPr lang="en-US" dirty="0" smtClean="0"/>
              <a:t>Reactor Core</a:t>
            </a:r>
            <a:endParaRPr lang="en-US" dirty="0"/>
          </a:p>
        </p:txBody>
      </p:sp>
      <p:sp>
        <p:nvSpPr>
          <p:cNvPr id="8" name="Rectangle 5"/>
          <p:cNvSpPr/>
          <p:nvPr/>
        </p:nvSpPr>
        <p:spPr>
          <a:xfrm flipH="1">
            <a:off x="4788065" y="1981200"/>
            <a:ext cx="688182" cy="3919537"/>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4" name="Rectangle 3"/>
          <p:cNvSpPr/>
          <p:nvPr/>
        </p:nvSpPr>
        <p:spPr>
          <a:xfrm>
            <a:off x="4919862" y="5181600"/>
            <a:ext cx="417444" cy="42738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flipH="1">
            <a:off x="4849977" y="2895600"/>
            <a:ext cx="554831" cy="950500"/>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7" name="Rectangle 5"/>
          <p:cNvSpPr/>
          <p:nvPr/>
        </p:nvSpPr>
        <p:spPr>
          <a:xfrm flipH="1">
            <a:off x="4849974" y="2438400"/>
            <a:ext cx="554831" cy="364333"/>
          </a:xfrm>
          <a:custGeom>
            <a:avLst/>
            <a:gdLst/>
            <a:ahLst/>
            <a:cxnLst/>
            <a:rect l="l" t="t" r="r" b="b"/>
            <a:pathLst>
              <a:path w="457200" h="925512">
                <a:moveTo>
                  <a:pt x="228600" y="0"/>
                </a:moveTo>
                <a:cubicBezTo>
                  <a:pt x="354852" y="0"/>
                  <a:pt x="457200" y="66337"/>
                  <a:pt x="457200" y="148167"/>
                </a:cubicBezTo>
                <a:lnTo>
                  <a:pt x="457200" y="777345"/>
                </a:lnTo>
                <a:lnTo>
                  <a:pt x="457200" y="777346"/>
                </a:lnTo>
                <a:lnTo>
                  <a:pt x="457200" y="777346"/>
                </a:lnTo>
                <a:cubicBezTo>
                  <a:pt x="457199" y="859176"/>
                  <a:pt x="354852" y="925512"/>
                  <a:pt x="228600" y="925512"/>
                </a:cubicBezTo>
                <a:cubicBezTo>
                  <a:pt x="102349" y="925512"/>
                  <a:pt x="1" y="859176"/>
                  <a:pt x="0" y="777346"/>
                </a:cubicBezTo>
                <a:lnTo>
                  <a:pt x="0" y="777346"/>
                </a:lnTo>
                <a:lnTo>
                  <a:pt x="0" y="777345"/>
                </a:lnTo>
                <a:lnTo>
                  <a:pt x="0" y="148167"/>
                </a:lnTo>
                <a:cubicBezTo>
                  <a:pt x="0" y="66337"/>
                  <a:pt x="102348" y="0"/>
                  <a:pt x="228600"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988233"/>
            <a:ext cx="1422299"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a:off x="2636251" y="5410200"/>
            <a:ext cx="2283611" cy="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54357" y="1981200"/>
            <a:ext cx="2028921" cy="1"/>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48948" y="2590800"/>
            <a:ext cx="2501029" cy="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9463" y="3352800"/>
            <a:ext cx="1530514" cy="0"/>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79590" y="4495800"/>
            <a:ext cx="1608475" cy="2"/>
          </a:xfrm>
          <a:prstGeom prst="straightConnector1">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Slide Number Placeholder 1"/>
          <p:cNvSpPr>
            <a:spLocks noGrp="1"/>
          </p:cNvSpPr>
          <p:nvPr>
            <p:ph type="sldNum" sz="quarter" idx="4294967295"/>
          </p:nvPr>
        </p:nvSpPr>
        <p:spPr>
          <a:xfrm>
            <a:off x="76200" y="6416675"/>
            <a:ext cx="381000" cy="365125"/>
          </a:xfrm>
          <a:prstGeom prst="rect">
            <a:avLst/>
          </a:prstGeom>
        </p:spPr>
        <p:txBody>
          <a:bodyPr/>
          <a:lstStyle/>
          <a:p>
            <a:fld id="{4091F121-2904-440A-B77E-FBD3D790DDDD}" type="slidenum">
              <a:rPr lang="en-US" sz="1200" smtClean="0"/>
              <a:pPr/>
              <a:t>6</a:t>
            </a:fld>
            <a:endParaRPr lang="en-US" sz="1200" dirty="0"/>
          </a:p>
        </p:txBody>
      </p:sp>
    </p:spTree>
    <p:extLst>
      <p:ext uri="{BB962C8B-B14F-4D97-AF65-F5344CB8AC3E}">
        <p14:creationId xmlns:p14="http://schemas.microsoft.com/office/powerpoint/2010/main" val="22566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5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5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250"/>
                                        <p:tgtEl>
                                          <p:spTgt spid="22"/>
                                        </p:tgtEl>
                                      </p:cBhvr>
                                    </p:animEffect>
                                  </p:childTnLst>
                                </p:cTn>
                              </p:par>
                              <p:par>
                                <p:cTn id="30" presetID="22" presetClass="entr" presetSubtype="8"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5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250"/>
                                        <p:tgtEl>
                                          <p:spTgt spid="15"/>
                                        </p:tgtEl>
                                      </p:cBhvr>
                                    </p:animEffect>
                                  </p:childTnLst>
                                </p:cTn>
                              </p:par>
                            </p:childTnLst>
                          </p:cTn>
                        </p:par>
                        <p:par>
                          <p:cTn id="36" fill="hold">
                            <p:stCondLst>
                              <p:cond delay="1250"/>
                            </p:stCondLst>
                            <p:childTnLst>
                              <p:par>
                                <p:cTn id="37" presetID="10" presetClass="entr" presetSubtype="0" fill="hold" grpId="0" nodeType="after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50"/>
                                        <p:tgtEl>
                                          <p:spTgt spid="3">
                                            <p:txEl>
                                              <p:pRg st="5" end="5"/>
                                            </p:txEl>
                                          </p:spTgt>
                                        </p:tgtEl>
                                      </p:cBhvr>
                                    </p:animEffect>
                                  </p:childTnLst>
                                </p:cTn>
                              </p:par>
                            </p:childTnLst>
                          </p:cTn>
                        </p:par>
                        <p:par>
                          <p:cTn id="44" fill="hold">
                            <p:stCondLst>
                              <p:cond delay="275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250"/>
                                        <p:tgtEl>
                                          <p:spTgt spid="19"/>
                                        </p:tgtEl>
                                      </p:cBhvr>
                                    </p:animEffect>
                                  </p:childTnLst>
                                </p:cTn>
                              </p:par>
                            </p:childTnLst>
                          </p:cTn>
                        </p:par>
                        <p:par>
                          <p:cTn id="48" fill="hold">
                            <p:stCondLst>
                              <p:cond delay="3000"/>
                            </p:stCondLst>
                            <p:childTnLst>
                              <p:par>
                                <p:cTn id="49" presetID="10" presetClass="entr" presetSubtype="0" fill="hold" grpId="0" nodeType="afterEffect">
                                  <p:stCondLst>
                                    <p:cond delay="10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50"/>
                                        <p:tgtEl>
                                          <p:spTgt spid="9"/>
                                        </p:tgtEl>
                                      </p:cBhvr>
                                    </p:animEffect>
                                  </p:childTnLst>
                                </p:cTn>
                              </p:par>
                            </p:childTnLst>
                          </p:cTn>
                        </p:par>
                        <p:par>
                          <p:cTn id="52" fill="hold">
                            <p:stCondLst>
                              <p:cond delay="4250"/>
                            </p:stCondLst>
                            <p:childTnLst>
                              <p:par>
                                <p:cTn id="53" presetID="10" presetClass="entr" presetSubtype="0" fill="hold" nodeType="after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250"/>
                                        <p:tgtEl>
                                          <p:spTgt spid="3">
                                            <p:txEl>
                                              <p:pRg st="1" end="1"/>
                                            </p:txEl>
                                          </p:spTgt>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25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xit" presetSubtype="0" fill="hold" grpId="1" nodeType="with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P spid="4" grpId="0" animBg="1"/>
      <p:bldP spid="4"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Box 3"/>
          <p:cNvSpPr txBox="1">
            <a:spLocks noChangeArrowheads="1"/>
          </p:cNvSpPr>
          <p:nvPr/>
        </p:nvSpPr>
        <p:spPr bwMode="auto">
          <a:xfrm>
            <a:off x="6248400" y="6477000"/>
            <a:ext cx="914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n-US" sz="600" dirty="0">
                <a:latin typeface="Arial" pitchFamily="34" charset="0"/>
                <a:cs typeface="Arial" pitchFamily="34" charset="0"/>
              </a:rPr>
              <a:t>*Source: </a:t>
            </a:r>
            <a:r>
              <a:rPr lang="en-US" sz="600" dirty="0" smtClean="0">
                <a:latin typeface="Arial" pitchFamily="34" charset="0"/>
                <a:cs typeface="Arial" pitchFamily="34" charset="0"/>
              </a:rPr>
              <a:t>U.S. NRC</a:t>
            </a:r>
            <a:endParaRPr lang="en-US" sz="600" dirty="0">
              <a:latin typeface="Arial" pitchFamily="34" charset="0"/>
              <a:cs typeface="Arial" pitchFamily="34" charset="0"/>
            </a:endParaRPr>
          </a:p>
        </p:txBody>
      </p:sp>
      <p:sp>
        <p:nvSpPr>
          <p:cNvPr id="3" name="Title 2"/>
          <p:cNvSpPr>
            <a:spLocks noGrp="1"/>
          </p:cNvSpPr>
          <p:nvPr>
            <p:ph type="title"/>
          </p:nvPr>
        </p:nvSpPr>
        <p:spPr/>
        <p:txBody>
          <a:bodyPr anchor="ctr"/>
          <a:lstStyle/>
          <a:p>
            <a:r>
              <a:rPr lang="en-US" dirty="0" smtClean="0"/>
              <a:t>Size Comparison</a:t>
            </a:r>
            <a:endParaRPr lang="en-US" dirty="0"/>
          </a:p>
        </p:txBody>
      </p:sp>
      <p:sp>
        <p:nvSpPr>
          <p:cNvPr id="9" name="Slide Number Placeholder 5"/>
          <p:cNvSpPr>
            <a:spLocks noGrp="1"/>
          </p:cNvSpPr>
          <p:nvPr>
            <p:ph type="sldNum" sz="quarter" idx="4294967295"/>
          </p:nvPr>
        </p:nvSpPr>
        <p:spPr>
          <a:xfrm>
            <a:off x="76200" y="6400800"/>
            <a:ext cx="2133600" cy="365125"/>
          </a:xfrm>
          <a:prstGeom prst="rect">
            <a:avLst/>
          </a:prstGeom>
        </p:spPr>
        <p:txBody>
          <a:bodyPr vert="horz" lIns="91440" tIns="45720" rIns="91440" bIns="45720" rtlCol="0" anchor="ctr"/>
          <a:lstStyle>
            <a:lvl1pPr algn="l">
              <a:defRPr sz="1100" b="1" i="1">
                <a:solidFill>
                  <a:srgbClr val="3E4B56"/>
                </a:solidFill>
                <a:latin typeface="Arial" pitchFamily="34" charset="0"/>
                <a:cs typeface="Arial" pitchFamily="34" charset="0"/>
              </a:defRPr>
            </a:lvl1pPr>
          </a:lstStyle>
          <a:p>
            <a:fld id="{4091F121-2904-440A-B77E-FBD3D790DDDD}" type="slidenum">
              <a:rPr lang="en-US" smtClean="0"/>
              <a:pPr/>
              <a:t>7</a:t>
            </a:fld>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54419" t="19812" b="9637"/>
          <a:stretch/>
        </p:blipFill>
        <p:spPr>
          <a:xfrm>
            <a:off x="5142686" y="2141231"/>
            <a:ext cx="3477324" cy="3873126"/>
          </a:xfrm>
          <a:prstGeom prst="rect">
            <a:avLst/>
          </a:prstGeom>
        </p:spPr>
      </p:pic>
      <p:sp>
        <p:nvSpPr>
          <p:cNvPr id="4" name="TextBox 3"/>
          <p:cNvSpPr txBox="1"/>
          <p:nvPr/>
        </p:nvSpPr>
        <p:spPr>
          <a:xfrm>
            <a:off x="0" y="1028636"/>
            <a:ext cx="9144000" cy="615553"/>
          </a:xfrm>
          <a:prstGeom prst="rect">
            <a:avLst/>
          </a:prstGeom>
          <a:noFill/>
        </p:spPr>
        <p:txBody>
          <a:bodyPr wrap="square" rtlCol="0">
            <a:spAutoFit/>
          </a:bodyPr>
          <a:lstStyle/>
          <a:p>
            <a:pPr algn="ctr"/>
            <a:r>
              <a:rPr lang="en-US" sz="1700" dirty="0" smtClean="0">
                <a:latin typeface="Arial"/>
                <a:cs typeface="Arial"/>
              </a:rPr>
              <a:t>Comparison size envelope of new nuclear plants</a:t>
            </a:r>
          </a:p>
          <a:p>
            <a:pPr algn="ctr"/>
            <a:r>
              <a:rPr lang="en-US" sz="1700" dirty="0">
                <a:latin typeface="Arial"/>
                <a:cs typeface="Arial"/>
              </a:rPr>
              <a:t>c</a:t>
            </a:r>
            <a:r>
              <a:rPr lang="en-US" sz="1700" dirty="0" smtClean="0">
                <a:latin typeface="Arial"/>
                <a:cs typeface="Arial"/>
              </a:rPr>
              <a:t>urrently under construction in the United States.</a:t>
            </a:r>
            <a:endParaRPr lang="en-US" sz="1700" dirty="0">
              <a:latin typeface="Arial"/>
              <a:cs typeface="Arial"/>
            </a:endParaRPr>
          </a:p>
        </p:txBody>
      </p:sp>
      <p:pic>
        <p:nvPicPr>
          <p:cNvPr id="5" name="Picture 4" descr="ContainmentSizeComparison_Fina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4720" y="1815850"/>
            <a:ext cx="3993234" cy="4472632"/>
          </a:xfrm>
          <a:prstGeom prst="rect">
            <a:avLst/>
          </a:prstGeom>
        </p:spPr>
      </p:pic>
      <p:sp>
        <p:nvSpPr>
          <p:cNvPr id="8" name="TextBox 7"/>
          <p:cNvSpPr txBox="1"/>
          <p:nvPr/>
        </p:nvSpPr>
        <p:spPr>
          <a:xfrm>
            <a:off x="5083851" y="1684682"/>
            <a:ext cx="3525408" cy="307777"/>
          </a:xfrm>
          <a:prstGeom prst="rect">
            <a:avLst/>
          </a:prstGeom>
          <a:noFill/>
        </p:spPr>
        <p:txBody>
          <a:bodyPr wrap="square" rtlCol="0">
            <a:spAutoFit/>
          </a:bodyPr>
          <a:lstStyle/>
          <a:p>
            <a:pPr algn="ctr"/>
            <a:r>
              <a:rPr lang="en-US" sz="1400" dirty="0" smtClean="0">
                <a:latin typeface="Arial"/>
                <a:cs typeface="Arial"/>
              </a:rPr>
              <a:t>Typical Pressurized Water Reactor </a:t>
            </a:r>
            <a:endParaRPr lang="en-US" sz="1400" dirty="0">
              <a:latin typeface="Arial"/>
              <a:cs typeface="Arial"/>
            </a:endParaRPr>
          </a:p>
        </p:txBody>
      </p:sp>
      <p:sp>
        <p:nvSpPr>
          <p:cNvPr id="10" name="TextBox 3"/>
          <p:cNvSpPr txBox="1">
            <a:spLocks noChangeArrowheads="1"/>
          </p:cNvSpPr>
          <p:nvPr/>
        </p:nvSpPr>
        <p:spPr bwMode="auto">
          <a:xfrm>
            <a:off x="7552868" y="5854155"/>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n-US" sz="800" dirty="0">
                <a:latin typeface="Arial" pitchFamily="34" charset="0"/>
                <a:cs typeface="Arial" pitchFamily="34" charset="0"/>
              </a:rPr>
              <a:t>*Source: NRC</a:t>
            </a:r>
          </a:p>
        </p:txBody>
      </p:sp>
    </p:spTree>
    <p:extLst>
      <p:ext uri="{BB962C8B-B14F-4D97-AF65-F5344CB8AC3E}">
        <p14:creationId xmlns:p14="http://schemas.microsoft.com/office/powerpoint/2010/main" val="33810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C31FC7-E686-404C-BD6C-D33CA314F37A}" type="slidenum">
              <a:rPr lang="en-US" smtClean="0"/>
              <a:pPr/>
              <a:t>8</a:t>
            </a:fld>
            <a:endParaRPr lang="en-US" dirty="0"/>
          </a:p>
        </p:txBody>
      </p:sp>
      <p:sp>
        <p:nvSpPr>
          <p:cNvPr id="3" name="Title 2"/>
          <p:cNvSpPr>
            <a:spLocks noGrp="1"/>
          </p:cNvSpPr>
          <p:nvPr>
            <p:ph type="title"/>
          </p:nvPr>
        </p:nvSpPr>
        <p:spPr/>
        <p:txBody>
          <a:bodyPr anchor="ctr"/>
          <a:lstStyle/>
          <a:p>
            <a:r>
              <a:rPr lang="en-US" sz="2800" dirty="0" smtClean="0">
                <a:solidFill>
                  <a:prstClr val="white"/>
                </a:solidFill>
                <a:effectLst>
                  <a:outerShdw blurRad="38100" dist="38100" dir="2700000" algn="tl">
                    <a:srgbClr val="000000">
                      <a:alpha val="43137"/>
                    </a:srgbClr>
                  </a:outerShdw>
                </a:effectLst>
              </a:rPr>
              <a:t>A New Approach to Construction and Operation</a:t>
            </a:r>
            <a:endParaRPr lang="en-US" sz="2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953146"/>
            <a:ext cx="9144000" cy="5143500"/>
          </a:xfrm>
          <a:prstGeom prst="rect">
            <a:avLst/>
          </a:prstGeom>
        </p:spPr>
      </p:pic>
    </p:spTree>
    <p:extLst>
      <p:ext uri="{BB962C8B-B14F-4D97-AF65-F5344CB8AC3E}">
        <p14:creationId xmlns:p14="http://schemas.microsoft.com/office/powerpoint/2010/main" val="2433266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1"/>
            <a:ext cx="8229600" cy="910137"/>
          </a:xfrm>
          <a:prstGeom prst="rect">
            <a:avLst/>
          </a:prstGeom>
        </p:spPr>
        <p:txBody>
          <a:bodyPr anchor="ctr"/>
          <a:lstStyle/>
          <a:p>
            <a:pPr algn="ctr"/>
            <a:r>
              <a:rPr lang="en-US" sz="3600" b="0" dirty="0">
                <a:latin typeface="Arial" panose="020B0604020202020204" pitchFamily="34" charset="0"/>
              </a:rPr>
              <a:t>Reactor Building Overhead View</a:t>
            </a:r>
          </a:p>
        </p:txBody>
      </p:sp>
      <p:pic>
        <p:nvPicPr>
          <p:cNvPr id="4098" name="Picture 2" descr="C:\Users\cmarkert\Documents\Presentations\Pictures and Graphics\NuScale_Building Above Shot_110714_Fina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800000">
            <a:off x="435286" y="1066800"/>
            <a:ext cx="8175314" cy="4840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9"/>
          <p:cNvSpPr txBox="1">
            <a:spLocks noChangeArrowheads="1"/>
          </p:cNvSpPr>
          <p:nvPr/>
        </p:nvSpPr>
        <p:spPr bwMode="auto">
          <a:xfrm>
            <a:off x="4610508" y="1447800"/>
            <a:ext cx="17526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prstClr val="black"/>
                </a:solidFill>
                <a:ea typeface="ＭＳ Ｐゴシック" pitchFamily="34" charset="-128"/>
              </a:rPr>
              <a:t>R</a:t>
            </a:r>
            <a:r>
              <a:rPr lang="en-US" sz="1200" dirty="0" smtClean="0">
                <a:solidFill>
                  <a:prstClr val="black"/>
                </a:solidFill>
                <a:ea typeface="ＭＳ Ｐゴシック" pitchFamily="34" charset="-128"/>
              </a:rPr>
              <a:t>eactor </a:t>
            </a:r>
            <a:r>
              <a:rPr lang="en-US" sz="1200" dirty="0">
                <a:solidFill>
                  <a:prstClr val="black"/>
                </a:solidFill>
                <a:ea typeface="ＭＳ Ｐゴシック" pitchFamily="34" charset="-128"/>
              </a:rPr>
              <a:t>B</a:t>
            </a:r>
            <a:r>
              <a:rPr lang="en-US" sz="1200" dirty="0" smtClean="0">
                <a:solidFill>
                  <a:prstClr val="black"/>
                </a:solidFill>
                <a:ea typeface="ＭＳ Ｐゴシック" pitchFamily="34" charset="-128"/>
              </a:rPr>
              <a:t>uilding </a:t>
            </a:r>
            <a:r>
              <a:rPr lang="en-US" sz="1200" dirty="0">
                <a:solidFill>
                  <a:prstClr val="black"/>
                </a:solidFill>
                <a:ea typeface="ＭＳ Ｐゴシック" pitchFamily="34" charset="-128"/>
              </a:rPr>
              <a:t>C</a:t>
            </a:r>
            <a:r>
              <a:rPr lang="en-US" sz="1200" dirty="0" smtClean="0">
                <a:solidFill>
                  <a:prstClr val="black"/>
                </a:solidFill>
                <a:ea typeface="ＭＳ Ｐゴシック" pitchFamily="34" charset="-128"/>
              </a:rPr>
              <a:t>rane</a:t>
            </a:r>
            <a:endParaRPr lang="en-US" sz="1200" dirty="0">
              <a:solidFill>
                <a:prstClr val="black"/>
              </a:solidFill>
              <a:ea typeface="ＭＳ Ｐゴシック" pitchFamily="34" charset="-128"/>
            </a:endParaRPr>
          </a:p>
        </p:txBody>
      </p:sp>
      <p:cxnSp>
        <p:nvCxnSpPr>
          <p:cNvPr id="7" name="Straight Arrow Connector 6"/>
          <p:cNvCxnSpPr>
            <a:stCxn id="6" idx="2"/>
          </p:cNvCxnSpPr>
          <p:nvPr/>
        </p:nvCxnSpPr>
        <p:spPr>
          <a:xfrm>
            <a:off x="5486808" y="1724799"/>
            <a:ext cx="0" cy="9422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19"/>
          <p:cNvSpPr txBox="1">
            <a:spLocks noChangeArrowheads="1"/>
          </p:cNvSpPr>
          <p:nvPr/>
        </p:nvSpPr>
        <p:spPr bwMode="auto">
          <a:xfrm>
            <a:off x="2133600" y="1447800"/>
            <a:ext cx="15240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Refueling Machine</a:t>
            </a:r>
            <a:endParaRPr lang="en-US" sz="1200" dirty="0">
              <a:solidFill>
                <a:prstClr val="black"/>
              </a:solidFill>
              <a:ea typeface="ＭＳ Ｐゴシック" pitchFamily="34" charset="-128"/>
            </a:endParaRPr>
          </a:p>
        </p:txBody>
      </p:sp>
      <p:cxnSp>
        <p:nvCxnSpPr>
          <p:cNvPr id="10" name="Straight Arrow Connector 9"/>
          <p:cNvCxnSpPr>
            <a:stCxn id="9" idx="2"/>
          </p:cNvCxnSpPr>
          <p:nvPr/>
        </p:nvCxnSpPr>
        <p:spPr>
          <a:xfrm>
            <a:off x="2895600" y="1724799"/>
            <a:ext cx="0" cy="20090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1828800" y="4491335"/>
            <a:ext cx="10287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Fuel Pool </a:t>
            </a:r>
            <a:endParaRPr lang="en-US" sz="1200" dirty="0">
              <a:solidFill>
                <a:prstClr val="black"/>
              </a:solidFill>
              <a:ea typeface="ＭＳ Ｐゴシック" pitchFamily="34" charset="-128"/>
            </a:endParaRPr>
          </a:p>
        </p:txBody>
      </p:sp>
      <p:sp>
        <p:nvSpPr>
          <p:cNvPr id="24" name="TextBox 19"/>
          <p:cNvSpPr txBox="1">
            <a:spLocks noChangeArrowheads="1"/>
          </p:cNvSpPr>
          <p:nvPr/>
        </p:nvSpPr>
        <p:spPr bwMode="auto">
          <a:xfrm>
            <a:off x="1295400" y="1247001"/>
            <a:ext cx="16764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Module Import Trolley</a:t>
            </a:r>
            <a:endParaRPr lang="en-US" sz="1200" dirty="0">
              <a:solidFill>
                <a:prstClr val="black"/>
              </a:solidFill>
              <a:ea typeface="ＭＳ Ｐゴシック" pitchFamily="34" charset="-128"/>
            </a:endParaRPr>
          </a:p>
        </p:txBody>
      </p:sp>
      <p:cxnSp>
        <p:nvCxnSpPr>
          <p:cNvPr id="25" name="Straight Arrow Connector 24"/>
          <p:cNvCxnSpPr>
            <a:stCxn id="24" idx="2"/>
          </p:cNvCxnSpPr>
          <p:nvPr/>
        </p:nvCxnSpPr>
        <p:spPr>
          <a:xfrm>
            <a:off x="2133600" y="1524000"/>
            <a:ext cx="0" cy="137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19"/>
          <p:cNvSpPr txBox="1">
            <a:spLocks noChangeArrowheads="1"/>
          </p:cNvSpPr>
          <p:nvPr/>
        </p:nvSpPr>
        <p:spPr bwMode="auto">
          <a:xfrm>
            <a:off x="1295400" y="5257800"/>
            <a:ext cx="21336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a:solidFill>
                  <a:prstClr val="black"/>
                </a:solidFill>
                <a:ea typeface="ＭＳ Ｐゴシック" pitchFamily="34" charset="-128"/>
              </a:rPr>
              <a:t>R</a:t>
            </a:r>
            <a:r>
              <a:rPr lang="en-US" sz="1200" dirty="0" smtClean="0">
                <a:solidFill>
                  <a:prstClr val="black"/>
                </a:solidFill>
                <a:ea typeface="ＭＳ Ｐゴシック" pitchFamily="34" charset="-128"/>
              </a:rPr>
              <a:t>eactor Vessel Flange Tool</a:t>
            </a:r>
            <a:endParaRPr lang="en-US" sz="1200" dirty="0">
              <a:solidFill>
                <a:prstClr val="black"/>
              </a:solidFill>
              <a:ea typeface="ＭＳ Ｐゴシック" pitchFamily="34" charset="-128"/>
            </a:endParaRPr>
          </a:p>
        </p:txBody>
      </p:sp>
      <p:sp>
        <p:nvSpPr>
          <p:cNvPr id="33" name="TextBox 19"/>
          <p:cNvSpPr txBox="1">
            <a:spLocks noChangeArrowheads="1"/>
          </p:cNvSpPr>
          <p:nvPr/>
        </p:nvSpPr>
        <p:spPr bwMode="auto">
          <a:xfrm>
            <a:off x="3962400" y="5257800"/>
            <a:ext cx="23622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Containment Vessel Flange Tool</a:t>
            </a:r>
            <a:endParaRPr lang="en-US" sz="1200" dirty="0">
              <a:solidFill>
                <a:prstClr val="black"/>
              </a:solidFill>
              <a:ea typeface="ＭＳ Ｐゴシック" pitchFamily="34" charset="-128"/>
            </a:endParaRPr>
          </a:p>
        </p:txBody>
      </p:sp>
      <p:cxnSp>
        <p:nvCxnSpPr>
          <p:cNvPr id="41" name="Straight Arrow Connector 40"/>
          <p:cNvCxnSpPr/>
          <p:nvPr/>
        </p:nvCxnSpPr>
        <p:spPr>
          <a:xfrm flipV="1">
            <a:off x="2324100" y="3962400"/>
            <a:ext cx="1104900" cy="13107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038600" y="3962400"/>
            <a:ext cx="990600" cy="12814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4114800" y="3352800"/>
            <a:ext cx="12192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Reactor Pool </a:t>
            </a:r>
            <a:endParaRPr lang="en-US" sz="1200" dirty="0">
              <a:solidFill>
                <a:prstClr val="black"/>
              </a:solidFill>
              <a:ea typeface="ＭＳ Ｐゴシック" pitchFamily="34" charset="-128"/>
            </a:endParaRPr>
          </a:p>
        </p:txBody>
      </p:sp>
      <p:sp>
        <p:nvSpPr>
          <p:cNvPr id="51" name="TextBox 19"/>
          <p:cNvSpPr txBox="1">
            <a:spLocks noChangeArrowheads="1"/>
          </p:cNvSpPr>
          <p:nvPr/>
        </p:nvSpPr>
        <p:spPr bwMode="auto">
          <a:xfrm>
            <a:off x="5410200" y="2085201"/>
            <a:ext cx="1905000" cy="276999"/>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200" dirty="0" smtClean="0">
                <a:solidFill>
                  <a:prstClr val="black"/>
                </a:solidFill>
                <a:ea typeface="ＭＳ Ｐゴシック" pitchFamily="34" charset="-128"/>
              </a:rPr>
              <a:t>NuScale Power Module</a:t>
            </a:r>
            <a:endParaRPr lang="en-US" sz="1200" dirty="0">
              <a:solidFill>
                <a:prstClr val="black"/>
              </a:solidFill>
              <a:ea typeface="ＭＳ Ｐゴシック" pitchFamily="34" charset="-128"/>
            </a:endParaRPr>
          </a:p>
        </p:txBody>
      </p:sp>
      <p:cxnSp>
        <p:nvCxnSpPr>
          <p:cNvPr id="52" name="Straight Arrow Connector 51"/>
          <p:cNvCxnSpPr/>
          <p:nvPr/>
        </p:nvCxnSpPr>
        <p:spPr>
          <a:xfrm>
            <a:off x="6362700" y="2305306"/>
            <a:ext cx="0" cy="7426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305050" y="3733800"/>
            <a:ext cx="0" cy="7635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
          <p:cNvSpPr>
            <a:spLocks noGrp="1"/>
          </p:cNvSpPr>
          <p:nvPr>
            <p:ph type="sldNum" sz="quarter" idx="4294967295"/>
          </p:nvPr>
        </p:nvSpPr>
        <p:spPr>
          <a:xfrm>
            <a:off x="76200" y="6416675"/>
            <a:ext cx="381000" cy="365125"/>
          </a:xfrm>
          <a:prstGeom prst="rect">
            <a:avLst/>
          </a:prstGeom>
        </p:spPr>
        <p:txBody>
          <a:bodyPr/>
          <a:lstStyle/>
          <a:p>
            <a:fld id="{4091F121-2904-440A-B77E-FBD3D790DDDD}" type="slidenum">
              <a:rPr lang="en-US" sz="1200" smtClean="0"/>
              <a:pPr/>
              <a:t>9</a:t>
            </a:fld>
            <a:endParaRPr lang="en-US" sz="1200" dirty="0"/>
          </a:p>
        </p:txBody>
      </p:sp>
    </p:spTree>
    <p:extLst>
      <p:ext uri="{BB962C8B-B14F-4D97-AF65-F5344CB8AC3E}">
        <p14:creationId xmlns:p14="http://schemas.microsoft.com/office/powerpoint/2010/main" val="325345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NuScal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47B85739-B170-3749-ACF4-9647E82F52F0}" vid="{F6643A58-7578-CE40-A34A-73C70CCB2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1551</Words>
  <Application>Microsoft Office PowerPoint</Application>
  <PresentationFormat>On-screen Show (4:3)</PresentationFormat>
  <Paragraphs>314</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Helvetica</vt:lpstr>
      <vt:lpstr>Wingdings</vt:lpstr>
      <vt:lpstr>NuScale 2014</vt:lpstr>
      <vt:lpstr>PowerPoint Presentation</vt:lpstr>
      <vt:lpstr>Providing scalable advanced nuclear technology for the production of electricity, heat, and water to improve the quality of life for people around the world</vt:lpstr>
      <vt:lpstr>Who is NuScale Power?</vt:lpstr>
      <vt:lpstr>NuScale Plant Design</vt:lpstr>
      <vt:lpstr>Pressurized Water Reactor Basics</vt:lpstr>
      <vt:lpstr>NuScale Small Modular Reactor</vt:lpstr>
      <vt:lpstr>Size Comparison</vt:lpstr>
      <vt:lpstr>A New Approach to Construction and Operation</vt:lpstr>
      <vt:lpstr>Reactor Building Overhead View</vt:lpstr>
      <vt:lpstr>Reactor Building Cross Section</vt:lpstr>
      <vt:lpstr>PowerPoint Presentation</vt:lpstr>
      <vt:lpstr>NuScale Plant Safety</vt:lpstr>
      <vt:lpstr>Simplicity Enhances Safety</vt:lpstr>
      <vt:lpstr>Innovative Advancements to Reactor Safety Nuclear fuel cooled indefinitely without AC or DC power*</vt:lpstr>
      <vt:lpstr>Reducing Plant Risk</vt:lpstr>
      <vt:lpstr>Strong Safety Case - Smaller EPZ</vt:lpstr>
      <vt:lpstr>NEI Press Release  (September 7, 2017)</vt:lpstr>
      <vt:lpstr>Testing Programs</vt:lpstr>
      <vt:lpstr>PowerPoint Presentation</vt:lpstr>
      <vt:lpstr>NuScale Test Programs</vt:lpstr>
      <vt:lpstr>Research Initiatives</vt:lpstr>
      <vt:lpstr>NuScale Diverse Energy Platform (NuDEP) Initiative</vt:lpstr>
      <vt:lpstr>Design Certification Status </vt:lpstr>
      <vt:lpstr>NuScale Baseline DC Review</vt:lpstr>
      <vt:lpstr>DCA Review At-A-Glance</vt:lpstr>
      <vt:lpstr>Summary</vt:lpstr>
      <vt:lpstr>First Plant Deployment</vt:lpstr>
      <vt:lpstr>Progress with First Deployment: UAMPS CFPP</vt:lpstr>
      <vt:lpstr>Acknowledgement &amp; Disclaimer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Colbert, Christopher</cp:lastModifiedBy>
  <cp:revision>114</cp:revision>
  <cp:lastPrinted>2014-12-23T20:37:24Z</cp:lastPrinted>
  <dcterms:created xsi:type="dcterms:W3CDTF">2017-01-19T01:34:21Z</dcterms:created>
  <dcterms:modified xsi:type="dcterms:W3CDTF">2018-05-17T00:04:13Z</dcterms:modified>
</cp:coreProperties>
</file>