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1"/>
  </p:notesMasterIdLst>
  <p:handoutMasterIdLst>
    <p:handoutMasterId r:id="rId92"/>
  </p:handoutMasterIdLst>
  <p:sldIdLst>
    <p:sldId id="445" r:id="rId2"/>
    <p:sldId id="301" r:id="rId3"/>
    <p:sldId id="260" r:id="rId4"/>
    <p:sldId id="261" r:id="rId5"/>
    <p:sldId id="307" r:id="rId6"/>
    <p:sldId id="424" r:id="rId7"/>
    <p:sldId id="490" r:id="rId8"/>
    <p:sldId id="392" r:id="rId9"/>
    <p:sldId id="343" r:id="rId10"/>
    <p:sldId id="268" r:id="rId11"/>
    <p:sldId id="484" r:id="rId12"/>
    <p:sldId id="485" r:id="rId13"/>
    <p:sldId id="348" r:id="rId14"/>
    <p:sldId id="486" r:id="rId15"/>
    <p:sldId id="488" r:id="rId16"/>
    <p:sldId id="489" r:id="rId17"/>
    <p:sldId id="353" r:id="rId18"/>
    <p:sldId id="354" r:id="rId19"/>
    <p:sldId id="355" r:id="rId20"/>
    <p:sldId id="356" r:id="rId21"/>
    <p:sldId id="357" r:id="rId22"/>
    <p:sldId id="358" r:id="rId23"/>
    <p:sldId id="359" r:id="rId24"/>
    <p:sldId id="360" r:id="rId25"/>
    <p:sldId id="432" r:id="rId26"/>
    <p:sldId id="433" r:id="rId27"/>
    <p:sldId id="346" r:id="rId28"/>
    <p:sldId id="347" r:id="rId29"/>
    <p:sldId id="436" r:id="rId30"/>
    <p:sldId id="437" r:id="rId31"/>
    <p:sldId id="438" r:id="rId32"/>
    <p:sldId id="439" r:id="rId33"/>
    <p:sldId id="440" r:id="rId34"/>
    <p:sldId id="374" r:id="rId35"/>
    <p:sldId id="368" r:id="rId36"/>
    <p:sldId id="375" r:id="rId37"/>
    <p:sldId id="376" r:id="rId38"/>
    <p:sldId id="373" r:id="rId39"/>
    <p:sldId id="377" r:id="rId40"/>
    <p:sldId id="501" r:id="rId41"/>
    <p:sldId id="266" r:id="rId42"/>
    <p:sldId id="491" r:id="rId43"/>
    <p:sldId id="492" r:id="rId44"/>
    <p:sldId id="493" r:id="rId45"/>
    <p:sldId id="494" r:id="rId46"/>
    <p:sldId id="495" r:id="rId47"/>
    <p:sldId id="496" r:id="rId48"/>
    <p:sldId id="497" r:id="rId49"/>
    <p:sldId id="498" r:id="rId50"/>
    <p:sldId id="499" r:id="rId51"/>
    <p:sldId id="500" r:id="rId52"/>
    <p:sldId id="405" r:id="rId53"/>
    <p:sldId id="427" r:id="rId54"/>
    <p:sldId id="428" r:id="rId55"/>
    <p:sldId id="429" r:id="rId56"/>
    <p:sldId id="430" r:id="rId57"/>
    <p:sldId id="431" r:id="rId58"/>
    <p:sldId id="434" r:id="rId59"/>
    <p:sldId id="435" r:id="rId60"/>
    <p:sldId id="441" r:id="rId61"/>
    <p:sldId id="442" r:id="rId62"/>
    <p:sldId id="443" r:id="rId63"/>
    <p:sldId id="303" r:id="rId64"/>
    <p:sldId id="483" r:id="rId65"/>
    <p:sldId id="470" r:id="rId66"/>
    <p:sldId id="471" r:id="rId67"/>
    <p:sldId id="472" r:id="rId68"/>
    <p:sldId id="473" r:id="rId69"/>
    <p:sldId id="474" r:id="rId70"/>
    <p:sldId id="475" r:id="rId71"/>
    <p:sldId id="476" r:id="rId72"/>
    <p:sldId id="477" r:id="rId73"/>
    <p:sldId id="478" r:id="rId74"/>
    <p:sldId id="479" r:id="rId75"/>
    <p:sldId id="480" r:id="rId76"/>
    <p:sldId id="481" r:id="rId77"/>
    <p:sldId id="482" r:id="rId78"/>
    <p:sldId id="342" r:id="rId79"/>
    <p:sldId id="344" r:id="rId80"/>
    <p:sldId id="487" r:id="rId81"/>
    <p:sldId id="460" r:id="rId82"/>
    <p:sldId id="461" r:id="rId83"/>
    <p:sldId id="462" r:id="rId84"/>
    <p:sldId id="463" r:id="rId85"/>
    <p:sldId id="464" r:id="rId86"/>
    <p:sldId id="465" r:id="rId87"/>
    <p:sldId id="466" r:id="rId88"/>
    <p:sldId id="467" r:id="rId89"/>
    <p:sldId id="468" r:id="rId9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4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63468"/>
    <a:srgbClr val="89B6A9"/>
    <a:srgbClr val="09664C"/>
    <a:srgbClr val="C7CED3"/>
    <a:srgbClr val="A31F34"/>
    <a:srgbClr val="870000"/>
    <a:srgbClr val="A720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419" autoAdjust="0"/>
    <p:restoredTop sz="94756"/>
  </p:normalViewPr>
  <p:slideViewPr>
    <p:cSldViewPr>
      <p:cViewPr>
        <p:scale>
          <a:sx n="110" d="100"/>
          <a:sy n="110" d="100"/>
        </p:scale>
        <p:origin x="2704" y="808"/>
      </p:cViewPr>
      <p:guideLst>
        <p:guide orient="horz" pos="2160"/>
        <p:guide pos="547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57150" cy="5715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notesMaster" Target="notesMasters/notesMaster1.xml"/><Relationship Id="rId92" Type="http://schemas.openxmlformats.org/officeDocument/2006/relationships/handoutMaster" Target="handoutMasters/handoutMaster1.xml"/><Relationship Id="rId93" Type="http://schemas.openxmlformats.org/officeDocument/2006/relationships/presProps" Target="presProps.xml"/><Relationship Id="rId94" Type="http://schemas.openxmlformats.org/officeDocument/2006/relationships/viewProps" Target="viewProps.xml"/><Relationship Id="rId95" Type="http://schemas.openxmlformats.org/officeDocument/2006/relationships/theme" Target="theme/theme1.xml"/><Relationship Id="rId9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E2F260-EA9B-1940-AB6F-CCBB1AF3B2C0}" type="datetimeFigureOut">
              <a:rPr lang="en-US" smtClean="0"/>
              <a:t>1/30/19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43574-3576-0045-AF83-214E59AAD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743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E46F3A-B68E-4170-9AB0-CF55FA1FC28C}" type="datetimeFigureOut">
              <a:rPr lang="en-US" smtClean="0"/>
              <a:t>1/30/19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ED1F81-1147-4B66-9954-A74B85462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567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algn="ctr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algn="ctr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algn="ctr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algn="ctr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fld id="{75529456-1D34-4A46-AF31-F7BBEBD7A026}" type="slidenum">
              <a:rPr lang="de-DE" altLang="zh-CN" sz="1200">
                <a:latin typeface="Times" charset="0"/>
                <a:ea typeface="SimSun" charset="0"/>
                <a:cs typeface="SimSun" charset="0"/>
              </a:rPr>
              <a:pPr/>
              <a:t>4</a:t>
            </a:fld>
            <a:endParaRPr lang="de-DE" altLang="zh-CN" sz="1200">
              <a:latin typeface="Times" charset="0"/>
              <a:ea typeface="SimSun" charset="0"/>
              <a:cs typeface="SimSun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 dirty="0">
              <a:latin typeface="Times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292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28096" indent="-279677"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20268" indent="-223429"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68687" indent="-223429"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17106" indent="-223429"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67088" indent="-223429" algn="ctr" defTabSz="9359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17070" indent="-223429" algn="ctr" defTabSz="9359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67052" indent="-223429" algn="ctr" defTabSz="9359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17034" indent="-223429" algn="ctr" defTabSz="9359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75E5E6F-DFED-44A8-91B0-762D472DF6F4}" type="slidenum">
              <a:rPr lang="de-DE" altLang="zh-CN" sz="1200">
                <a:latin typeface="Times" pitchFamily="18" charset="0"/>
              </a:rPr>
              <a:pPr/>
              <a:t>37</a:t>
            </a:fld>
            <a:endParaRPr lang="de-DE" altLang="zh-CN" sz="1200">
              <a:latin typeface="Times" pitchFamily="18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31570071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28096" indent="-279677"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20268" indent="-223429"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68687" indent="-223429"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17106" indent="-223429"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67088" indent="-223429" algn="ctr" defTabSz="9359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17070" indent="-223429" algn="ctr" defTabSz="9359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67052" indent="-223429" algn="ctr" defTabSz="9359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17034" indent="-223429" algn="ctr" defTabSz="9359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75E5E6F-DFED-44A8-91B0-762D472DF6F4}" type="slidenum">
              <a:rPr lang="de-DE" altLang="zh-CN" sz="1200">
                <a:latin typeface="Times" pitchFamily="18" charset="0"/>
              </a:rPr>
              <a:pPr/>
              <a:t>38</a:t>
            </a:fld>
            <a:endParaRPr lang="de-DE" altLang="zh-CN" sz="1200">
              <a:latin typeface="Times" pitchFamily="18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3175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28096" indent="-279677"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20268" indent="-223429"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68687" indent="-223429"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17106" indent="-223429"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67088" indent="-223429" algn="ctr" defTabSz="9359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17070" indent="-223429" algn="ctr" defTabSz="9359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67052" indent="-223429" algn="ctr" defTabSz="9359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17034" indent="-223429" algn="ctr" defTabSz="9359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75E5E6F-DFED-44A8-91B0-762D472DF6F4}" type="slidenum">
              <a:rPr lang="de-DE" altLang="zh-CN" sz="1200">
                <a:latin typeface="Times" pitchFamily="18" charset="0"/>
              </a:rPr>
              <a:pPr/>
              <a:t>39</a:t>
            </a:fld>
            <a:endParaRPr lang="de-DE" altLang="zh-CN" sz="1200">
              <a:latin typeface="Times" pitchFamily="18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31570071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031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02756" indent="-270291" defTabSz="958031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81164" indent="-216233" defTabSz="958031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513629" indent="-216233" defTabSz="958031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946095" indent="-216233" defTabSz="958031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78560" indent="-216233" algn="ctr" defTabSz="9580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811026" indent="-216233" algn="ctr" defTabSz="9580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243491" indent="-216233" algn="ctr" defTabSz="9580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675957" indent="-216233" algn="ctr" defTabSz="9580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A3CA1E6-AE69-4A93-8BD4-89CEF70FB927}" type="slidenum">
              <a:rPr lang="de-DE" altLang="zh-CN" sz="1200">
                <a:latin typeface="Times" panose="02020603050405020304" pitchFamily="18" charset="0"/>
                <a:ea typeface="SimSun" panose="02010600030101010101" pitchFamily="2" charset="-122"/>
              </a:rPr>
              <a:pPr/>
              <a:t>40</a:t>
            </a:fld>
            <a:endParaRPr lang="de-DE" altLang="zh-CN" sz="1200">
              <a:latin typeface="Times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 smtClean="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70423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031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02756" indent="-270291" defTabSz="958031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81164" indent="-216233" defTabSz="958031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513629" indent="-216233" defTabSz="958031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946095" indent="-216233" defTabSz="958031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78560" indent="-216233" algn="ctr" defTabSz="9580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811026" indent="-216233" algn="ctr" defTabSz="9580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243491" indent="-216233" algn="ctr" defTabSz="9580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675957" indent="-216233" algn="ctr" defTabSz="9580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A3CA1E6-AE69-4A93-8BD4-89CEF70FB927}" type="slidenum">
              <a:rPr lang="de-DE" altLang="zh-CN" sz="1200">
                <a:latin typeface="Times" panose="02020603050405020304" pitchFamily="18" charset="0"/>
                <a:ea typeface="SimSun" panose="02010600030101010101" pitchFamily="2" charset="-122"/>
              </a:rPr>
              <a:pPr/>
              <a:t>43</a:t>
            </a:fld>
            <a:endParaRPr lang="de-DE" altLang="zh-CN" sz="1200">
              <a:latin typeface="Times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 smtClean="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46394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031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02756" indent="-270291" defTabSz="958031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81164" indent="-216233" defTabSz="958031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513629" indent="-216233" defTabSz="958031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946095" indent="-216233" defTabSz="958031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78560" indent="-216233" algn="ctr" defTabSz="9580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811026" indent="-216233" algn="ctr" defTabSz="9580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243491" indent="-216233" algn="ctr" defTabSz="9580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675957" indent="-216233" algn="ctr" defTabSz="9580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E24AF614-02C2-40A4-9D2A-EB928D3C01BC}" type="slidenum">
              <a:rPr lang="de-DE" altLang="zh-CN" sz="1200">
                <a:latin typeface="Times" panose="02020603050405020304" pitchFamily="18" charset="0"/>
                <a:ea typeface="SimSun" panose="02010600030101010101" pitchFamily="2" charset="-122"/>
              </a:rPr>
              <a:pPr/>
              <a:t>44</a:t>
            </a:fld>
            <a:endParaRPr lang="de-DE" altLang="zh-CN" sz="1200">
              <a:latin typeface="Times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 smtClean="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3312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7091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128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10128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10128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10128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10128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algn="ctr" defTabSz="10128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algn="ctr" defTabSz="10128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algn="ctr" defTabSz="10128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algn="ctr" defTabSz="10128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A3CA1E6-AE69-4A93-8BD4-89CEF70FB927}" type="slidenum">
              <a:rPr lang="de-DE" altLang="zh-CN" sz="1300">
                <a:latin typeface="Times" panose="02020603050405020304" pitchFamily="18" charset="0"/>
                <a:ea typeface="SimSun" panose="02010600030101010101" pitchFamily="2" charset="-122"/>
              </a:rPr>
              <a:pPr/>
              <a:t>47</a:t>
            </a:fld>
            <a:endParaRPr lang="de-DE" altLang="zh-CN" sz="1300">
              <a:latin typeface="Times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 smtClean="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177419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154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95200" indent="-266652" defTabSz="949154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71370" indent="-214274" defTabSz="949154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99918" indent="-214274" defTabSz="949154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28466" indent="-214274" defTabSz="949154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385583" indent="-214274" algn="ctr" defTabSz="94915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42702" indent="-214274" algn="ctr" defTabSz="94915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299819" indent="-214274" algn="ctr" defTabSz="94915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56935" indent="-214274" algn="ctr" defTabSz="94915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06441C6-8301-4DF8-B71E-F0AE1D8318A9}" type="slidenum">
              <a:rPr lang="de-DE" altLang="zh-CN" sz="1200">
                <a:latin typeface="Times" pitchFamily="18" charset="0"/>
              </a:rPr>
              <a:pPr/>
              <a:t>48</a:t>
            </a:fld>
            <a:endParaRPr lang="de-DE" altLang="zh-CN" sz="1200">
              <a:latin typeface="Times" pitchFamily="18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7517674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D1F81-1147-4B66-9954-A74B854620C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40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55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D1F81-1147-4B66-9954-A74B854620C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464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4827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9601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9894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239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031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02756" indent="-270291" defTabSz="958031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81164" indent="-216233" defTabSz="958031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513629" indent="-216233" defTabSz="958031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946095" indent="-216233" defTabSz="958031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78560" indent="-216233" algn="ctr" defTabSz="9580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811026" indent="-216233" algn="ctr" defTabSz="9580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243491" indent="-216233" algn="ctr" defTabSz="9580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675957" indent="-216233" algn="ctr" defTabSz="9580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E24AF614-02C2-40A4-9D2A-EB928D3C01BC}" type="slidenum">
              <a:rPr lang="de-DE" altLang="zh-CN" sz="1200">
                <a:latin typeface="Times" panose="02020603050405020304" pitchFamily="18" charset="0"/>
                <a:ea typeface="SimSun" panose="02010600030101010101" pitchFamily="2" charset="-122"/>
              </a:rPr>
              <a:pPr/>
              <a:t>63</a:t>
            </a:fld>
            <a:endParaRPr lang="de-DE" altLang="zh-CN" sz="1200">
              <a:latin typeface="Times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 smtClean="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41722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0349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6198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2">
                    <a:lumMod val="25000"/>
                  </a:schemeClr>
                </a:solidFill>
              </a:rPr>
              <a:t>Neutron transmutation doping (NTD) is the process by which non-radioactive impurity isotopes are created in a material by </a:t>
            </a:r>
            <a:r>
              <a:rPr lang="en-US">
                <a:solidFill>
                  <a:schemeClr val="tx2">
                    <a:lumMod val="25000"/>
                  </a:schemeClr>
                </a:solidFill>
              </a:rPr>
              <a:t>thermal neutron. </a:t>
            </a:r>
            <a:r>
              <a:rPr lang="en-US" dirty="0">
                <a:solidFill>
                  <a:schemeClr val="tx2">
                    <a:lumMod val="25000"/>
                  </a:schemeClr>
                </a:solidFill>
              </a:rPr>
              <a:t>This technique is typically used for doping silicon when control of spatial uniformity </a:t>
            </a:r>
            <a:r>
              <a:rPr lang="en-US">
                <a:solidFill>
                  <a:schemeClr val="tx2">
                    <a:lumMod val="25000"/>
                  </a:schemeClr>
                </a:solidFill>
              </a:rPr>
              <a:t>is important.</a:t>
            </a:r>
          </a:p>
          <a:p>
            <a:pPr>
              <a:defRPr/>
            </a:pPr>
            <a:r>
              <a:rPr lang="en-US">
                <a:solidFill>
                  <a:schemeClr val="tx2">
                    <a:lumMod val="25000"/>
                  </a:schemeClr>
                </a:solidFill>
              </a:rPr>
              <a:t>The figure shows Silicon being processed for making semiconductors.</a:t>
            </a:r>
            <a:endParaRPr lang="en-US" dirty="0">
              <a:solidFill>
                <a:schemeClr val="tx2">
                  <a:lumMod val="25000"/>
                </a:schemeClr>
              </a:solidFill>
            </a:endParaRPr>
          </a:p>
          <a:p>
            <a:pPr>
              <a:defRPr/>
            </a:pPr>
            <a:endParaRPr lang="en-US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algn="ctr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algn="ctr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algn="ctr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algn="ctr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fld id="{8912EE23-7C53-DF48-AEDC-43686F67FD14}" type="slidenum">
              <a:rPr lang="de-DE" altLang="zh-CN" sz="1200">
                <a:latin typeface="Times" charset="0"/>
                <a:ea typeface="SimSun" charset="0"/>
                <a:cs typeface="SimSun" charset="0"/>
              </a:rPr>
              <a:pPr/>
              <a:t>69</a:t>
            </a:fld>
            <a:endParaRPr lang="de-DE" altLang="zh-CN" sz="1200">
              <a:latin typeface="Times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1489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248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031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02756" indent="-270291" defTabSz="958031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81164" indent="-216233" defTabSz="958031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513629" indent="-216233" defTabSz="958031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946095" indent="-216233" defTabSz="958031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78560" indent="-216233" algn="ctr" defTabSz="9580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811026" indent="-216233" algn="ctr" defTabSz="9580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243491" indent="-216233" algn="ctr" defTabSz="9580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675957" indent="-216233" algn="ctr" defTabSz="9580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E24AF614-02C2-40A4-9D2A-EB928D3C01BC}" type="slidenum">
              <a:rPr lang="de-DE" altLang="zh-CN" sz="1200">
                <a:latin typeface="Times" panose="02020603050405020304" pitchFamily="18" charset="0"/>
                <a:ea typeface="SimSun" panose="02010600030101010101" pitchFamily="2" charset="-122"/>
              </a:rPr>
              <a:pPr/>
              <a:t>7</a:t>
            </a:fld>
            <a:endParaRPr lang="de-DE" altLang="zh-CN" sz="1200">
              <a:latin typeface="Times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 smtClean="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6760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0347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4492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9110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DAB29-79BB-5D49-A25E-20C52C72D51F}" type="slidenum">
              <a:rPr lang="de-DE" altLang="zh-CN"/>
              <a:pPr>
                <a:defRPr/>
              </a:pPr>
              <a:t>74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4822099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DAB29-79BB-5D49-A25E-20C52C72D51F}" type="slidenum">
              <a:rPr lang="de-DE" altLang="zh-CN"/>
              <a:pPr>
                <a:defRPr/>
              </a:pPr>
              <a:t>75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7142828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DAB29-79BB-5D49-A25E-20C52C72D51F}" type="slidenum">
              <a:rPr lang="de-DE" altLang="zh-CN"/>
              <a:pPr>
                <a:defRPr/>
              </a:pPr>
              <a:t>76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5213706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28096" indent="-279677"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20268" indent="-223429"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68687" indent="-223429"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17106" indent="-223429"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67088" indent="-223429" algn="ctr" defTabSz="9359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17070" indent="-223429" algn="ctr" defTabSz="9359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67052" indent="-223429" algn="ctr" defTabSz="9359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17034" indent="-223429" algn="ctr" defTabSz="9359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75E5E6F-DFED-44A8-91B0-762D472DF6F4}" type="slidenum">
              <a:rPr lang="de-DE" altLang="zh-CN" sz="1200">
                <a:latin typeface="Times" pitchFamily="18" charset="0"/>
              </a:rPr>
              <a:pPr/>
              <a:t>81</a:t>
            </a:fld>
            <a:endParaRPr lang="de-DE" altLang="zh-CN" sz="1200">
              <a:latin typeface="Times" pitchFamily="18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Numbers in the figure indicate the “cycle index” for the fuel element at each in-core position. The “cycle index” describes how many cycles the fuel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element has been used. For example, “1” corresponds to a fresh element, “2”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means the second cycle in its lifetime, …,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“8” is the last cycle for a fuel element. The color code indicates the path of individual fuel elements move </a:t>
            </a:r>
            <a:r>
              <a:rPr lang="en-U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their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1/3 section of the core.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16275731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28096" indent="-279677"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20268" indent="-223429"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68687" indent="-223429"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17106" indent="-223429"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67088" indent="-223429" algn="ctr" defTabSz="9359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17070" indent="-223429" algn="ctr" defTabSz="9359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67052" indent="-223429" algn="ctr" defTabSz="9359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17034" indent="-223429" algn="ctr" defTabSz="9359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75E5E6F-DFED-44A8-91B0-762D472DF6F4}" type="slidenum">
              <a:rPr lang="de-DE" altLang="zh-CN" sz="1200">
                <a:latin typeface="Times" pitchFamily="18" charset="0"/>
              </a:rPr>
              <a:pPr/>
              <a:t>82</a:t>
            </a:fld>
            <a:endParaRPr lang="de-DE" altLang="zh-CN" sz="1200">
              <a:latin typeface="Times" pitchFamily="18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19408120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28096" indent="-279677"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20268" indent="-223429"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68687" indent="-223429"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17106" indent="-223429"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67088" indent="-223429" algn="ctr" defTabSz="9359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17070" indent="-223429" algn="ctr" defTabSz="9359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67052" indent="-223429" algn="ctr" defTabSz="9359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17034" indent="-223429" algn="ctr" defTabSz="9359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75E5E6F-DFED-44A8-91B0-762D472DF6F4}" type="slidenum">
              <a:rPr lang="de-DE" altLang="zh-CN" sz="1200">
                <a:latin typeface="Times" pitchFamily="18" charset="0"/>
              </a:rPr>
              <a:pPr/>
              <a:t>83</a:t>
            </a:fld>
            <a:endParaRPr lang="de-DE" altLang="zh-CN" sz="1200">
              <a:latin typeface="Times" pitchFamily="18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10658189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28096" indent="-279677"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20268" indent="-223429"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68687" indent="-223429"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17106" indent="-223429"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67088" indent="-223429" algn="ctr" defTabSz="9359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17070" indent="-223429" algn="ctr" defTabSz="9359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67052" indent="-223429" algn="ctr" defTabSz="9359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17034" indent="-223429" algn="ctr" defTabSz="9359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75E5E6F-DFED-44A8-91B0-762D472DF6F4}" type="slidenum">
              <a:rPr lang="de-DE" altLang="zh-CN" sz="1200">
                <a:latin typeface="Times" pitchFamily="18" charset="0"/>
              </a:rPr>
              <a:pPr/>
              <a:t>84</a:t>
            </a:fld>
            <a:endParaRPr lang="de-DE" altLang="zh-CN" sz="1200">
              <a:latin typeface="Times" pitchFamily="18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299503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424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28096" indent="-279677"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20268" indent="-223429"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68687" indent="-223429"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17106" indent="-223429"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67088" indent="-223429" algn="ctr" defTabSz="9359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17070" indent="-223429" algn="ctr" defTabSz="9359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67052" indent="-223429" algn="ctr" defTabSz="9359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17034" indent="-223429" algn="ctr" defTabSz="9359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75E5E6F-DFED-44A8-91B0-762D472DF6F4}" type="slidenum">
              <a:rPr lang="de-DE" altLang="zh-CN" sz="1200">
                <a:latin typeface="Times" pitchFamily="18" charset="0"/>
              </a:rPr>
              <a:pPr/>
              <a:t>85</a:t>
            </a:fld>
            <a:endParaRPr lang="de-DE" altLang="zh-CN" sz="1200">
              <a:latin typeface="Times" pitchFamily="18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14723364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28096" indent="-279677"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20268" indent="-223429"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68687" indent="-223429"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17106" indent="-223429"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67088" indent="-223429" algn="ctr" defTabSz="9359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17070" indent="-223429" algn="ctr" defTabSz="9359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67052" indent="-223429" algn="ctr" defTabSz="9359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17034" indent="-223429" algn="ctr" defTabSz="9359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75E5E6F-DFED-44A8-91B0-762D472DF6F4}" type="slidenum">
              <a:rPr lang="de-DE" altLang="zh-CN" sz="1200">
                <a:latin typeface="Times" pitchFamily="18" charset="0"/>
              </a:rPr>
              <a:pPr/>
              <a:t>86</a:t>
            </a:fld>
            <a:endParaRPr lang="de-DE" altLang="zh-CN" sz="1200">
              <a:latin typeface="Times" pitchFamily="18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1206268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DAB29-79BB-5D49-A25E-20C52C72D51F}" type="slidenum">
              <a:rPr lang="de-DE" altLang="zh-CN"/>
              <a:pPr>
                <a:defRPr/>
              </a:pPr>
              <a:t>17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738807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DAB29-79BB-5D49-A25E-20C52C72D51F}" type="slidenum">
              <a:rPr lang="de-DE" altLang="zh-CN"/>
              <a:pPr>
                <a:defRPr/>
              </a:pPr>
              <a:t>18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463510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DAB29-79BB-5D49-A25E-20C52C72D51F}" type="slidenum">
              <a:rPr lang="de-DE" altLang="zh-CN"/>
              <a:pPr>
                <a:defRPr/>
              </a:pPr>
              <a:t>19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985642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DAB29-79BB-5D49-A25E-20C52C72D51F}" type="slidenum">
              <a:rPr lang="de-DE" altLang="zh-CN"/>
              <a:pPr>
                <a:defRPr/>
              </a:pPr>
              <a:t>20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289367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28096" indent="-279677"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20268" indent="-223429"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68687" indent="-223429"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17106" indent="-223429" defTabSz="935901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67088" indent="-223429" algn="ctr" defTabSz="9359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17070" indent="-223429" algn="ctr" defTabSz="9359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67052" indent="-223429" algn="ctr" defTabSz="9359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17034" indent="-223429" algn="ctr" defTabSz="9359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75E5E6F-DFED-44A8-91B0-762D472DF6F4}" type="slidenum">
              <a:rPr lang="de-DE" altLang="zh-CN" sz="1200">
                <a:latin typeface="Times" pitchFamily="18" charset="0"/>
              </a:rPr>
              <a:pPr/>
              <a:t>36</a:t>
            </a:fld>
            <a:endParaRPr lang="de-DE" altLang="zh-CN" sz="1200">
              <a:latin typeface="Times" pitchFamily="18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2848953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A31F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5750" y="4005728"/>
            <a:ext cx="8572499" cy="1446550"/>
          </a:xfrm>
        </p:spPr>
        <p:txBody>
          <a:bodyPr anchor="ctr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5751" y="5549627"/>
            <a:ext cx="8572499" cy="408406"/>
          </a:xfrm>
        </p:spPr>
        <p:txBody>
          <a:bodyPr>
            <a:normAutofit/>
          </a:bodyPr>
          <a:lstStyle>
            <a:lvl1pPr marL="0" indent="0" algn="l">
              <a:buNone/>
              <a:defRPr sz="2000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85750" y="6412164"/>
            <a:ext cx="8572500" cy="33855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6" name="Text Box 28"/>
          <p:cNvSpPr txBox="1">
            <a:spLocks noChangeArrowheads="1"/>
          </p:cNvSpPr>
          <p:nvPr userDrawn="1"/>
        </p:nvSpPr>
        <p:spPr bwMode="auto">
          <a:xfrm>
            <a:off x="685800" y="285749"/>
            <a:ext cx="8172449" cy="96180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norm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800" b="0" i="0" baseline="0" dirty="0" smtClean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MIT NUCLEAR REACTOR LABORATORY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2000" b="0" i="1" baseline="0" dirty="0" smtClean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an MIT Interdepartmental Center </a:t>
            </a:r>
          </a:p>
        </p:txBody>
      </p:sp>
      <p:pic>
        <p:nvPicPr>
          <p:cNvPr id="107" name="Picture 7" descr="C:\Users\nunu\Desktop\13nukespan-articleLarge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4601" y="1474470"/>
            <a:ext cx="5139398" cy="246888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 descr="http://rtp.alumclub.mit.edu/s/1314/images/gid26/editor/dome.jp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74470"/>
            <a:ext cx="4105804" cy="246888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Line 4"/>
          <p:cNvSpPr>
            <a:spLocks noChangeShapeType="1"/>
          </p:cNvSpPr>
          <p:nvPr userDrawn="1"/>
        </p:nvSpPr>
        <p:spPr bwMode="auto">
          <a:xfrm>
            <a:off x="0" y="1352550"/>
            <a:ext cx="91440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5"/>
          <p:cNvSpPr>
            <a:spLocks noChangeShapeType="1"/>
          </p:cNvSpPr>
          <p:nvPr userDrawn="1"/>
        </p:nvSpPr>
        <p:spPr bwMode="auto">
          <a:xfrm>
            <a:off x="0" y="6351312"/>
            <a:ext cx="91440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5751" y="5974394"/>
            <a:ext cx="8572499" cy="271750"/>
          </a:xfrm>
        </p:spPr>
        <p:txBody>
          <a:bodyPr/>
          <a:lstStyle>
            <a:lvl1pPr marL="0" indent="0">
              <a:buNone/>
              <a:defRPr sz="1600" b="0" i="1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Author Info</a:t>
            </a:r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10" y="-7532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124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B51E-AE0E-485A-813C-DE0E1ABDB26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551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2D636-3F9E-384B-9713-E0A2C8416181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53006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285751" y="1151552"/>
            <a:ext cx="8572499" cy="5090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166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157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1818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9709A05-9728-4B07-895E-EE4E5718768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10465" y="6356350"/>
            <a:ext cx="20574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87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8284656" y="504483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3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9"/>
          <p:cNvSpPr txBox="1">
            <a:spLocks noChangeArrowheads="1"/>
          </p:cNvSpPr>
          <p:nvPr/>
        </p:nvSpPr>
        <p:spPr bwMode="auto">
          <a:xfrm>
            <a:off x="303213" y="6505575"/>
            <a:ext cx="29130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endParaRPr lang="en-GB" altLang="zh-CN" sz="1000" smtClean="0">
              <a:latin typeface="Arial Narrow" pitchFamily="34" charset="0"/>
              <a:ea typeface="SimSun" pitchFamily="2" charset="-122"/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7972425" y="6458240"/>
            <a:ext cx="8191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A8952EBC-98D8-4670-9512-A724E51A6423}" type="slidenum">
              <a:rPr lang="en-US" altLang="zh-CN" sz="1400" b="1" smtClean="0">
                <a:solidFill>
                  <a:srgbClr val="870000"/>
                </a:solidFill>
                <a:ea typeface="SimSun" pitchFamily="2" charset="-122"/>
                <a:cs typeface="Arial" charset="0"/>
              </a:rPr>
              <a:pPr algn="r">
                <a:defRPr/>
              </a:pPr>
              <a:t>‹#›</a:t>
            </a:fld>
            <a:endParaRPr lang="en-US" altLang="zh-CN" sz="1400" b="1" dirty="0" smtClean="0">
              <a:solidFill>
                <a:srgbClr val="870000"/>
              </a:solidFill>
              <a:ea typeface="SimSun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4369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49" y="1151552"/>
            <a:ext cx="8323301" cy="502541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9709A05-9728-4B07-895E-EE4E5718768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28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285751" y="1151552"/>
            <a:ext cx="8572499" cy="5090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198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863" y="96838"/>
            <a:ext cx="7158037" cy="1412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9325" y="1981200"/>
            <a:ext cx="3754438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56163" y="1981200"/>
            <a:ext cx="375443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94615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新細明體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新細明體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667A2-2519-FE49-A1B7-502A689A9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07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5750" y="237893"/>
            <a:ext cx="7674491" cy="7056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5751" y="1151552"/>
            <a:ext cx="8572499" cy="5090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7" name="Text Box 39"/>
          <p:cNvSpPr txBox="1">
            <a:spLocks noChangeArrowheads="1"/>
          </p:cNvSpPr>
          <p:nvPr userDrawn="1"/>
        </p:nvSpPr>
        <p:spPr bwMode="auto">
          <a:xfrm>
            <a:off x="303213" y="6505575"/>
            <a:ext cx="2913062" cy="2444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endParaRPr lang="en-GB" altLang="zh-CN" sz="1000" smtClean="0">
              <a:latin typeface="Arial Narrow" charset="0"/>
              <a:ea typeface="SimSun" charset="0"/>
              <a:cs typeface="SimSun" charset="0"/>
            </a:endParaRPr>
          </a:p>
        </p:txBody>
      </p:sp>
      <p:sp>
        <p:nvSpPr>
          <p:cNvPr id="64" name="Line 27"/>
          <p:cNvSpPr>
            <a:spLocks noChangeShapeType="1"/>
          </p:cNvSpPr>
          <p:nvPr userDrawn="1"/>
        </p:nvSpPr>
        <p:spPr bwMode="auto">
          <a:xfrm>
            <a:off x="285749" y="6318877"/>
            <a:ext cx="8572501" cy="0"/>
          </a:xfrm>
          <a:prstGeom prst="line">
            <a:avLst/>
          </a:prstGeom>
          <a:noFill/>
          <a:ln w="57150" cmpd="thickThin">
            <a:solidFill>
              <a:srgbClr val="A31F3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Line 27"/>
          <p:cNvSpPr>
            <a:spLocks noChangeShapeType="1"/>
          </p:cNvSpPr>
          <p:nvPr userDrawn="1"/>
        </p:nvSpPr>
        <p:spPr bwMode="auto">
          <a:xfrm>
            <a:off x="285749" y="1020763"/>
            <a:ext cx="8577264" cy="0"/>
          </a:xfrm>
          <a:prstGeom prst="line">
            <a:avLst/>
          </a:prstGeom>
          <a:noFill/>
          <a:ln w="57150" cmpd="thinThick">
            <a:solidFill>
              <a:srgbClr val="A31F3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7" name="Picture 66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49" y="6403014"/>
            <a:ext cx="2670042" cy="365760"/>
          </a:xfrm>
          <a:prstGeom prst="rect">
            <a:avLst/>
          </a:prstGeom>
        </p:spPr>
      </p:pic>
      <p:sp>
        <p:nvSpPr>
          <p:cNvPr id="120" name="Slide Number Placeholder 119"/>
          <p:cNvSpPr>
            <a:spLocks noGrp="1"/>
          </p:cNvSpPr>
          <p:nvPr>
            <p:ph type="sldNum" sz="quarter" idx="4"/>
          </p:nvPr>
        </p:nvSpPr>
        <p:spPr>
          <a:xfrm>
            <a:off x="6800850" y="63724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A31F3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23605F-E2CF-4C0A-9312-DC8F245A0B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699" y="-49616"/>
            <a:ext cx="1092816" cy="109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0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hdr="0" ftr="0" dt="0"/>
  <p:txStyles>
    <p:titleStyle>
      <a:lvl1pPr marL="0" indent="0"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rgbClr val="A31F3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A31F34"/>
        </a:buClr>
        <a:buFont typeface="Wingdings" panose="05000000000000000000" pitchFamily="2" charset="2"/>
        <a:buChar char="Ø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A31F34"/>
        </a:buClr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Calibri" panose="020F0502020204030204" pitchFamily="34" charset="0"/>
        <a:buChar char="—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A31F3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80" userDrawn="1">
          <p15:clr>
            <a:srgbClr val="F26B43"/>
          </p15:clr>
        </p15:guide>
        <p15:guide id="2" pos="55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6" Type="http://schemas.openxmlformats.org/officeDocument/2006/relationships/image" Target="../media/image45.jpeg"/><Relationship Id="rId7" Type="http://schemas.openxmlformats.org/officeDocument/2006/relationships/image" Target="../media/image46.jpeg"/><Relationship Id="rId8" Type="http://schemas.openxmlformats.org/officeDocument/2006/relationships/image" Target="../media/image47.jpeg"/><Relationship Id="rId9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emf"/><Relationship Id="rId6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jpeg"/><Relationship Id="rId7" Type="http://schemas.openxmlformats.org/officeDocument/2006/relationships/image" Target="../media/image61.jpeg"/><Relationship Id="rId8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emf"/><Relationship Id="rId6" Type="http://schemas.openxmlformats.org/officeDocument/2006/relationships/image" Target="../media/image70.emf"/><Relationship Id="rId7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Relationship Id="rId3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5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Relationship Id="rId3" Type="http://schemas.openxmlformats.org/officeDocument/2006/relationships/image" Target="../media/image86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7.emf"/><Relationship Id="rId3" Type="http://schemas.openxmlformats.org/officeDocument/2006/relationships/image" Target="../media/image8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Relationship Id="rId3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6.jpeg"/><Relationship Id="rId3" Type="http://schemas.openxmlformats.org/officeDocument/2006/relationships/image" Target="../media/image9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4" Type="http://schemas.openxmlformats.org/officeDocument/2006/relationships/image" Target="../media/image100.jpeg"/><Relationship Id="rId5" Type="http://schemas.openxmlformats.org/officeDocument/2006/relationships/image" Target="../media/image101.jpeg"/><Relationship Id="rId6" Type="http://schemas.openxmlformats.org/officeDocument/2006/relationships/image" Target="../media/image102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3.jpeg"/><Relationship Id="rId3" Type="http://schemas.openxmlformats.org/officeDocument/2006/relationships/image" Target="../media/image10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tiff"/><Relationship Id="rId4" Type="http://schemas.openxmlformats.org/officeDocument/2006/relationships/image" Target="../media/image106.jpeg"/><Relationship Id="rId5" Type="http://schemas.openxmlformats.org/officeDocument/2006/relationships/image" Target="../media/image107.jpeg"/><Relationship Id="rId6" Type="http://schemas.openxmlformats.org/officeDocument/2006/relationships/image" Target="../media/image108.jpeg"/><Relationship Id="rId7" Type="http://schemas.openxmlformats.org/officeDocument/2006/relationships/image" Target="../media/image10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image" Target="../media/image112.png"/><Relationship Id="rId6" Type="http://schemas.openxmlformats.org/officeDocument/2006/relationships/image" Target="../media/image113.png"/><Relationship Id="rId7" Type="http://schemas.openxmlformats.org/officeDocument/2006/relationships/image" Target="../media/image11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4" Type="http://schemas.openxmlformats.org/officeDocument/2006/relationships/image" Target="../media/image11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4" Type="http://schemas.openxmlformats.org/officeDocument/2006/relationships/image" Target="../media/image11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9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image" Target="../media/image17.pn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4" Type="http://schemas.openxmlformats.org/officeDocument/2006/relationships/image" Target="../media/image122.jpeg"/><Relationship Id="rId5" Type="http://schemas.openxmlformats.org/officeDocument/2006/relationships/image" Target="../media/image123.jpeg"/><Relationship Id="rId6" Type="http://schemas.openxmlformats.org/officeDocument/2006/relationships/image" Target="../media/image124.png"/><Relationship Id="rId7" Type="http://schemas.openxmlformats.org/officeDocument/2006/relationships/image" Target="../media/image12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0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5" Type="http://schemas.openxmlformats.org/officeDocument/2006/relationships/image" Target="../media/image128.png"/><Relationship Id="rId6" Type="http://schemas.openxmlformats.org/officeDocument/2006/relationships/image" Target="../media/image12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1.png"/><Relationship Id="rId3" Type="http://schemas.openxmlformats.org/officeDocument/2006/relationships/image" Target="../media/image132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jpeg"/><Relationship Id="rId3" Type="http://schemas.openxmlformats.org/officeDocument/2006/relationships/image" Target="../media/image13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4" Type="http://schemas.openxmlformats.org/officeDocument/2006/relationships/image" Target="../media/image13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4" Type="http://schemas.openxmlformats.org/officeDocument/2006/relationships/image" Target="../media/image141.png"/><Relationship Id="rId5" Type="http://schemas.openxmlformats.org/officeDocument/2006/relationships/image" Target="../media/image142.emf"/><Relationship Id="rId6" Type="http://schemas.openxmlformats.org/officeDocument/2006/relationships/image" Target="../media/image143.jpeg"/><Relationship Id="rId7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4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50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1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5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4" Type="http://schemas.openxmlformats.org/officeDocument/2006/relationships/image" Target="../media/image155.jpeg"/><Relationship Id="rId5" Type="http://schemas.openxmlformats.org/officeDocument/2006/relationships/image" Target="../media/image156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4" Type="http://schemas.openxmlformats.org/officeDocument/2006/relationships/image" Target="../media/image158.jpeg"/><Relationship Id="rId5" Type="http://schemas.openxmlformats.org/officeDocument/2006/relationships/image" Target="../media/image159.jpeg"/><Relationship Id="rId6" Type="http://schemas.openxmlformats.org/officeDocument/2006/relationships/image" Target="../media/image16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image" Target="../media/image17.pn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6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4" Type="http://schemas.openxmlformats.org/officeDocument/2006/relationships/image" Target="../media/image163.png"/><Relationship Id="rId5" Type="http://schemas.openxmlformats.org/officeDocument/2006/relationships/image" Target="../media/image164.png"/><Relationship Id="rId6" Type="http://schemas.openxmlformats.org/officeDocument/2006/relationships/image" Target="../media/image16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66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6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4" Type="http://schemas.openxmlformats.org/officeDocument/2006/relationships/image" Target="../media/image169.jpeg"/><Relationship Id="rId5" Type="http://schemas.openxmlformats.org/officeDocument/2006/relationships/image" Target="../media/image170.jpeg"/><Relationship Id="rId6" Type="http://schemas.openxmlformats.org/officeDocument/2006/relationships/image" Target="../media/image171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4" Type="http://schemas.openxmlformats.org/officeDocument/2006/relationships/image" Target="../media/image173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74.png"/><Relationship Id="rId5" Type="http://schemas.openxmlformats.org/officeDocument/2006/relationships/image" Target="../media/image17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4" Type="http://schemas.openxmlformats.org/officeDocument/2006/relationships/image" Target="../media/image177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tiff"/><Relationship Id="rId4" Type="http://schemas.openxmlformats.org/officeDocument/2006/relationships/image" Target="../media/image180.jpeg"/><Relationship Id="rId5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8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4" Type="http://schemas.openxmlformats.org/officeDocument/2006/relationships/image" Target="../media/image184.jpeg"/><Relationship Id="rId5" Type="http://schemas.openxmlformats.org/officeDocument/2006/relationships/image" Target="../media/image185.jpeg"/><Relationship Id="rId6" Type="http://schemas.openxmlformats.org/officeDocument/2006/relationships/image" Target="../media/image186.jpeg"/><Relationship Id="rId7" Type="http://schemas.openxmlformats.org/officeDocument/2006/relationships/image" Target="../media/image187.jpeg"/><Relationship Id="rId8" Type="http://schemas.openxmlformats.org/officeDocument/2006/relationships/image" Target="../media/image18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2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89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4" Type="http://schemas.openxmlformats.org/officeDocument/2006/relationships/image" Target="../media/image191.png"/><Relationship Id="rId5" Type="http://schemas.openxmlformats.org/officeDocument/2006/relationships/image" Target="../media/image19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4" Type="http://schemas.openxmlformats.org/officeDocument/2006/relationships/image" Target="../media/image194.png"/><Relationship Id="rId5" Type="http://schemas.openxmlformats.org/officeDocument/2006/relationships/image" Target="../media/image19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96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97.em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5.emf"/><Relationship Id="rId3" Type="http://schemas.openxmlformats.org/officeDocument/2006/relationships/image" Target="../media/image19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emf"/><Relationship Id="rId4" Type="http://schemas.openxmlformats.org/officeDocument/2006/relationships/image" Target="../media/image20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9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4" Type="http://schemas.openxmlformats.org/officeDocument/2006/relationships/image" Target="../media/image19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Advanced Reactors Research at </a:t>
            </a:r>
            <a:br>
              <a:rPr lang="en-US" sz="3600" dirty="0" smtClean="0"/>
            </a:br>
            <a:r>
              <a:rPr lang="en-US" sz="3600" dirty="0" smtClean="0"/>
              <a:t>MIT-NRL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Lin-wen Hu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ANS Northeastern section meeting, 1/31/2019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Director, Research and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70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85750" y="238125"/>
            <a:ext cx="7673975" cy="704850"/>
          </a:xfrm>
        </p:spPr>
        <p:txBody>
          <a:bodyPr/>
          <a:lstStyle/>
          <a:p>
            <a:r>
              <a:rPr lang="en-US" dirty="0" smtClean="0"/>
              <a:t>In-Core Materials Irradiation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285750" y="2965450"/>
            <a:ext cx="5191125" cy="32639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3 in-core positions dedicated to experiments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General facilities for specimen capsules</a:t>
            </a:r>
          </a:p>
          <a:p>
            <a:pPr lvl="1"/>
            <a:r>
              <a:rPr lang="en-US" dirty="0" smtClean="0"/>
              <a:t>PWR/BWR conditions in water loop</a:t>
            </a:r>
          </a:p>
          <a:p>
            <a:pPr lvl="1"/>
            <a:r>
              <a:rPr lang="en-US" dirty="0" smtClean="0"/>
              <a:t>Inert gas up to 850°C</a:t>
            </a:r>
          </a:p>
          <a:p>
            <a:r>
              <a:rPr lang="en-US" dirty="0" smtClean="0"/>
              <a:t>Customized facilities for high temperatures (&gt;1300°C) and exotic materials (e.g. fluoride salts, fissile materials up to 100 gm U-235)</a:t>
            </a:r>
          </a:p>
          <a:p>
            <a:r>
              <a:rPr lang="en-US" dirty="0" smtClean="0"/>
              <a:t>Common measurements: corrosion, swelling, property changes, activation, radiolysis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57200" y="1171031"/>
            <a:ext cx="7008866" cy="1572169"/>
            <a:chOff x="285750" y="4452108"/>
            <a:chExt cx="7008866" cy="1572169"/>
          </a:xfrm>
        </p:grpSpPr>
        <p:sp>
          <p:nvSpPr>
            <p:cNvPr id="5" name="Rounded Rectangle 4"/>
            <p:cNvSpPr/>
            <p:nvPr/>
          </p:nvSpPr>
          <p:spPr>
            <a:xfrm>
              <a:off x="2064846" y="4452108"/>
              <a:ext cx="5105231" cy="1572169"/>
            </a:xfrm>
            <a:prstGeom prst="roundRect">
              <a:avLst>
                <a:gd name="adj" fmla="val 8991"/>
              </a:avLst>
            </a:prstGeom>
            <a:solidFill>
              <a:srgbClr val="FFFFC8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8472" tIns="49236" rIns="98472" bIns="49236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6" name="Content Placeholder 1"/>
            <p:cNvSpPr txBox="1">
              <a:spLocks/>
            </p:cNvSpPr>
            <p:nvPr/>
          </p:nvSpPr>
          <p:spPr>
            <a:xfrm>
              <a:off x="2000250" y="4704568"/>
              <a:ext cx="2350487" cy="11598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A31F34"/>
                </a:buClr>
                <a:buFont typeface="Wingdings" panose="05000000000000000000" pitchFamily="2" charset="2"/>
                <a:buChar char="Ø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31F34"/>
                </a:buClr>
                <a:buFont typeface="Courier New" panose="02070309020205020404" pitchFamily="49" charset="0"/>
                <a:buChar char="o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—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31F34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fontAlgn="auto">
                <a:lnSpc>
                  <a:spcPct val="110000"/>
                </a:lnSpc>
                <a:spcAft>
                  <a:spcPts val="0"/>
                </a:spcAft>
                <a:buFont typeface="Wingdings" panose="05000000000000000000" pitchFamily="2" charset="2"/>
                <a:buNone/>
              </a:pPr>
              <a:r>
                <a:rPr lang="en-US" sz="2000" b="1" dirty="0" smtClean="0">
                  <a:solidFill>
                    <a:prstClr val="black"/>
                  </a:solidFill>
                </a:rPr>
                <a:t>Materials in Extreme Environments</a:t>
              </a:r>
            </a:p>
          </p:txBody>
        </p:sp>
        <p:sp>
          <p:nvSpPr>
            <p:cNvPr id="7" name="Content Placeholder 1"/>
            <p:cNvSpPr txBox="1">
              <a:spLocks/>
            </p:cNvSpPr>
            <p:nvPr/>
          </p:nvSpPr>
          <p:spPr>
            <a:xfrm>
              <a:off x="4059645" y="4662283"/>
              <a:ext cx="3234971" cy="128388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6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A31F34"/>
                </a:buClr>
                <a:buFont typeface="Wingdings" panose="05000000000000000000" pitchFamily="2" charset="2"/>
                <a:buChar char="Ø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31F34"/>
                </a:buClr>
                <a:buFont typeface="Courier New" panose="02070309020205020404" pitchFamily="49" charset="0"/>
                <a:buChar char="o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—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31F34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Aft>
                  <a:spcPts val="0"/>
                </a:spcAft>
              </a:pPr>
              <a:r>
                <a:rPr lang="en-US" dirty="0">
                  <a:solidFill>
                    <a:srgbClr val="A31F34"/>
                  </a:solidFill>
                </a:rPr>
                <a:t>Accident tolerant cladding</a:t>
              </a:r>
            </a:p>
            <a:p>
              <a:pPr fontAlgn="auto">
                <a:spcAft>
                  <a:spcPts val="0"/>
                </a:spcAft>
              </a:pPr>
              <a:r>
                <a:rPr lang="en-US" dirty="0" smtClean="0">
                  <a:solidFill>
                    <a:srgbClr val="A31F34"/>
                  </a:solidFill>
                </a:rPr>
                <a:t>Advanced fuels</a:t>
              </a:r>
            </a:p>
            <a:p>
              <a:pPr fontAlgn="auto">
                <a:spcAft>
                  <a:spcPts val="0"/>
                </a:spcAft>
              </a:pPr>
              <a:r>
                <a:rPr lang="en-US" dirty="0" smtClean="0">
                  <a:solidFill>
                    <a:srgbClr val="A31F34"/>
                  </a:solidFill>
                </a:rPr>
                <a:t>Liquid salts</a:t>
              </a:r>
            </a:p>
            <a:p>
              <a:pPr fontAlgn="auto">
                <a:spcAft>
                  <a:spcPts val="0"/>
                </a:spcAft>
              </a:pPr>
              <a:r>
                <a:rPr lang="en-US" dirty="0" smtClean="0">
                  <a:solidFill>
                    <a:srgbClr val="A31F34"/>
                  </a:solidFill>
                </a:rPr>
                <a:t>Very high temperatures</a:t>
              </a: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6" t="1773" r="3615" b="33335"/>
            <a:stretch/>
          </p:blipFill>
          <p:spPr bwMode="auto">
            <a:xfrm>
              <a:off x="285750" y="4572000"/>
              <a:ext cx="1887204" cy="12923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5" t="5555" r="14682" b="14286"/>
          <a:stretch/>
        </p:blipFill>
        <p:spPr>
          <a:xfrm>
            <a:off x="5476965" y="3143250"/>
            <a:ext cx="3279993" cy="2993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0"/>
          <a:stretch/>
        </p:blipFill>
        <p:spPr>
          <a:xfrm>
            <a:off x="7495333" y="1035565"/>
            <a:ext cx="1077167" cy="1804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25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3524250"/>
            <a:ext cx="8572500" cy="70485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3600" dirty="0" smtClean="0"/>
              <a:t>Recent In-Core Experiment Highlights</a:t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03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2899" y="1143015"/>
            <a:ext cx="6457951" cy="50419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09A05-9728-4B07-895E-EE4E5718768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85750" y="238125"/>
            <a:ext cx="7673975" cy="7048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Radiation-Hardened Ultrasonic Sensors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298174" y="1200150"/>
            <a:ext cx="4445276" cy="4870465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4200" dirty="0" smtClean="0"/>
              <a:t>Collaboration with INL and Pennsylvania State University,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4200" dirty="0" smtClean="0"/>
              <a:t>Six different ultrasonic transducers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4200" dirty="0" smtClean="0"/>
              <a:t>Real-time response as a function of flux, temperature, </a:t>
            </a:r>
            <a:r>
              <a:rPr lang="en-US" sz="4200" dirty="0" err="1" smtClean="0"/>
              <a:t>fluence</a:t>
            </a:r>
            <a:endParaRPr lang="en-US" sz="4200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4200" dirty="0" smtClean="0"/>
              <a:t>Miniaturized neutron and gamma detectors also successfully tested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en-US" sz="4200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4200" dirty="0" smtClean="0"/>
              <a:t>Follow-up collaboration with INL, </a:t>
            </a:r>
            <a:r>
              <a:rPr lang="en-US" sz="4200" dirty="0"/>
              <a:t>CEA, University of </a:t>
            </a:r>
            <a:r>
              <a:rPr lang="en-US" sz="4200" dirty="0" smtClean="0"/>
              <a:t>Pittsburgh, </a:t>
            </a:r>
            <a:r>
              <a:rPr lang="en-US" sz="4200" dirty="0"/>
              <a:t>and AFO </a:t>
            </a:r>
            <a:r>
              <a:rPr lang="en-US" sz="4200" dirty="0" smtClean="0"/>
              <a:t>Research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4200" dirty="0" smtClean="0"/>
              <a:t>Includes optical glasses and radiation-hardened fiber optics</a:t>
            </a:r>
          </a:p>
          <a:p>
            <a:pPr lvl="1"/>
            <a:endParaRPr lang="en-US" sz="41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9738" y="1183576"/>
            <a:ext cx="1779973" cy="28479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0343" y="1145872"/>
            <a:ext cx="1028700" cy="251513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3750" y="4459062"/>
            <a:ext cx="1714500" cy="1485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3852" y="3912890"/>
            <a:ext cx="2311442" cy="22720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506" y="1143014"/>
            <a:ext cx="803193" cy="253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2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09A05-9728-4B07-895E-EE4E57187684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itle 3"/>
          <p:cNvSpPr>
            <a:spLocks noGrp="1"/>
          </p:cNvSpPr>
          <p:nvPr>
            <p:ph type="title" idx="4294967295"/>
          </p:nvPr>
        </p:nvSpPr>
        <p:spPr>
          <a:xfrm>
            <a:off x="285750" y="238125"/>
            <a:ext cx="7673975" cy="704850"/>
          </a:xfrm>
        </p:spPr>
        <p:txBody>
          <a:bodyPr>
            <a:normAutofit/>
          </a:bodyPr>
          <a:lstStyle/>
          <a:p>
            <a:r>
              <a:rPr lang="en-US" dirty="0" smtClean="0"/>
              <a:t>In-Core Crack Growth Monitors</a:t>
            </a:r>
            <a:endParaRPr lang="en-US" dirty="0"/>
          </a:p>
        </p:txBody>
      </p:sp>
      <p:sp>
        <p:nvSpPr>
          <p:cNvPr id="6" name="Content Placeholder 1"/>
          <p:cNvSpPr>
            <a:spLocks noGrp="1"/>
          </p:cNvSpPr>
          <p:nvPr>
            <p:ph idx="4294967295"/>
          </p:nvPr>
        </p:nvSpPr>
        <p:spPr>
          <a:xfrm>
            <a:off x="285750" y="1257300"/>
            <a:ext cx="4041775" cy="4819650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 smtClean="0"/>
              <a:t>Collaboration with INL to adapt an in-core crack growth measurement technique from the </a:t>
            </a:r>
            <a:r>
              <a:rPr lang="en-US" sz="1800" dirty="0" err="1" smtClean="0"/>
              <a:t>Halden</a:t>
            </a:r>
            <a:r>
              <a:rPr lang="en-US" sz="1800" dirty="0" smtClean="0"/>
              <a:t> Reactor Project (Norway).</a:t>
            </a:r>
          </a:p>
          <a:p>
            <a:pPr lvl="1"/>
            <a:r>
              <a:rPr lang="en-US" sz="1600" dirty="0" smtClean="0"/>
              <a:t>Crack growth is </a:t>
            </a:r>
            <a:r>
              <a:rPr lang="en-US" sz="1600" b="1" dirty="0" smtClean="0"/>
              <a:t>actively controlled</a:t>
            </a:r>
            <a:r>
              <a:rPr lang="en-US" sz="1600" dirty="0" smtClean="0"/>
              <a:t>, and the crack length measured </a:t>
            </a:r>
            <a:r>
              <a:rPr lang="en-US" sz="1600" b="1" dirty="0" smtClean="0"/>
              <a:t>in real-time</a:t>
            </a:r>
            <a:endParaRPr lang="en-US" sz="1600" dirty="0" smtClean="0"/>
          </a:p>
          <a:p>
            <a:r>
              <a:rPr lang="en-US" sz="1800" dirty="0" smtClean="0"/>
              <a:t>Successful demonstration </a:t>
            </a:r>
            <a:r>
              <a:rPr lang="en-US" sz="1800" dirty="0"/>
              <a:t>provides a path forward to deployment </a:t>
            </a:r>
            <a:r>
              <a:rPr lang="en-US" sz="1800" dirty="0" smtClean="0"/>
              <a:t>in </a:t>
            </a:r>
            <a:r>
              <a:rPr lang="en-US" sz="1800" dirty="0"/>
              <a:t>US test reactors</a:t>
            </a:r>
            <a:r>
              <a:rPr lang="en-US" sz="1800" dirty="0" smtClean="0"/>
              <a:t>.</a:t>
            </a:r>
          </a:p>
          <a:p>
            <a:pPr lvl="1"/>
            <a:r>
              <a:rPr lang="en-US" sz="1600" dirty="0" smtClean="0"/>
              <a:t>High-pressure miniature bellows development (3000 psi in-core)</a:t>
            </a:r>
          </a:p>
          <a:p>
            <a:pPr lvl="1"/>
            <a:r>
              <a:rPr lang="en-US" sz="1600" dirty="0" smtClean="0"/>
              <a:t>Establishing new test protocols</a:t>
            </a:r>
          </a:p>
          <a:p>
            <a:pPr lvl="1"/>
            <a:r>
              <a:rPr lang="en-US" sz="1600" dirty="0" smtClean="0"/>
              <a:t>Observation and mitigation of significant radiation-induced signal noise (including new saturation phenomena)</a:t>
            </a:r>
            <a:endParaRPr lang="en-US" sz="1600" dirty="0"/>
          </a:p>
          <a:p>
            <a:r>
              <a:rPr lang="en-US" sz="1800" dirty="0" smtClean="0"/>
              <a:t>MITR operating flexibility key to achieving desired test evolution</a:t>
            </a:r>
          </a:p>
          <a:p>
            <a:endParaRPr lang="en-US" sz="2000" dirty="0" smtClean="0"/>
          </a:p>
          <a:p>
            <a:pPr lvl="1"/>
            <a:endParaRPr lang="en-US" sz="1600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1123" y="1114425"/>
            <a:ext cx="2746515" cy="349066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6350" y="3191336"/>
            <a:ext cx="1730422" cy="1126509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377257" y="2033858"/>
            <a:ext cx="3287073" cy="144631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8471" y="4400550"/>
            <a:ext cx="4187984" cy="187309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1931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09A05-9728-4B07-895E-EE4E5718768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285750" y="1141413"/>
            <a:ext cx="4800600" cy="5087937"/>
          </a:xfrm>
        </p:spPr>
        <p:txBody>
          <a:bodyPr>
            <a:noAutofit/>
          </a:bodyPr>
          <a:lstStyle/>
          <a:p>
            <a:r>
              <a:rPr lang="en-US" sz="1800" dirty="0" smtClean="0"/>
              <a:t>The MITR water loop is one of the primary irradiation test beds for </a:t>
            </a:r>
            <a:r>
              <a:rPr lang="en-US" sz="1800" dirty="0" err="1" smtClean="0"/>
              <a:t>SiC</a:t>
            </a:r>
            <a:r>
              <a:rPr lang="en-US" sz="1800" dirty="0" smtClean="0"/>
              <a:t>/</a:t>
            </a:r>
            <a:r>
              <a:rPr lang="en-US" sz="1800" dirty="0" err="1" smtClean="0"/>
              <a:t>SiC</a:t>
            </a:r>
            <a:r>
              <a:rPr lang="en-US" sz="1800" baseline="-25000" dirty="0" err="1" smtClean="0"/>
              <a:t>f</a:t>
            </a:r>
            <a:r>
              <a:rPr lang="en-US" sz="1800" dirty="0" smtClean="0"/>
              <a:t>, hybrid (composite on metal alloy) and coated clad materials and sealing techniques</a:t>
            </a:r>
          </a:p>
          <a:p>
            <a:pPr lvl="1"/>
            <a:r>
              <a:rPr lang="en-US" sz="1400" dirty="0" smtClean="0"/>
              <a:t>Many of these materials have been exposed to irradiation in prototypical coolants for the first time</a:t>
            </a:r>
          </a:p>
          <a:p>
            <a:pPr lvl="1"/>
            <a:endParaRPr lang="en-US" sz="1400" dirty="0" smtClean="0"/>
          </a:p>
          <a:p>
            <a:r>
              <a:rPr lang="en-US" sz="1800" dirty="0" smtClean="0"/>
              <a:t>PWR </a:t>
            </a:r>
            <a:r>
              <a:rPr lang="en-US" sz="1800" dirty="0"/>
              <a:t>or BWR conditions with a wide range of B/Li and dissolved gas </a:t>
            </a:r>
            <a:r>
              <a:rPr lang="en-US" sz="1800" dirty="0" smtClean="0"/>
              <a:t>concentrations , zinc injection, </a:t>
            </a:r>
            <a:r>
              <a:rPr lang="en-US" sz="1800" baseline="30000" dirty="0" smtClean="0"/>
              <a:t>16</a:t>
            </a:r>
            <a:r>
              <a:rPr lang="en-US" sz="1800" dirty="0" smtClean="0"/>
              <a:t>N suppression additives</a:t>
            </a:r>
          </a:p>
          <a:p>
            <a:pPr lvl="1"/>
            <a:endParaRPr lang="en-US" sz="1400" dirty="0" smtClean="0"/>
          </a:p>
          <a:p>
            <a:r>
              <a:rPr lang="en-US" sz="1800" dirty="0" smtClean="0"/>
              <a:t>Collaboration with Westinghouse, CTP, General Atomics, and Oak Ridge National Laboratory, as well as MIT NSED faculty and staff (Mike Short, </a:t>
            </a:r>
            <a:r>
              <a:rPr lang="en-US" sz="1800" dirty="0" err="1" smtClean="0"/>
              <a:t>Ju</a:t>
            </a:r>
            <a:r>
              <a:rPr lang="en-US" sz="1800" dirty="0" smtClean="0"/>
              <a:t> Li, </a:t>
            </a:r>
            <a:r>
              <a:rPr lang="en-US" sz="1800" dirty="0" err="1" smtClean="0"/>
              <a:t>Koroush</a:t>
            </a:r>
            <a:r>
              <a:rPr lang="en-US" sz="1800" dirty="0" smtClean="0"/>
              <a:t> </a:t>
            </a:r>
            <a:r>
              <a:rPr lang="en-US" sz="1800" dirty="0" err="1" smtClean="0"/>
              <a:t>Shirvan</a:t>
            </a:r>
            <a:r>
              <a:rPr lang="en-US" sz="1800" dirty="0" smtClean="0"/>
              <a:t>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85750" y="238125"/>
            <a:ext cx="7304088" cy="704850"/>
          </a:xfrm>
        </p:spPr>
        <p:txBody>
          <a:bodyPr>
            <a:noAutofit/>
          </a:bodyPr>
          <a:lstStyle/>
          <a:p>
            <a:r>
              <a:rPr lang="en-US" sz="2400" dirty="0" smtClean="0"/>
              <a:t>Ongoing Contributions to </a:t>
            </a:r>
            <a:br>
              <a:rPr lang="en-US" sz="2400" dirty="0" smtClean="0"/>
            </a:br>
            <a:r>
              <a:rPr lang="en-US" sz="2400" dirty="0" smtClean="0"/>
              <a:t>Accident Tolerant Fuel Development</a:t>
            </a:r>
            <a:endParaRPr lang="en-US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4427" y="1428750"/>
            <a:ext cx="1760137" cy="150054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1336" y="3733844"/>
            <a:ext cx="1966156" cy="24955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8010" y="3143250"/>
            <a:ext cx="1992972" cy="24321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3" descr="C:\Users\David Carpenter\Documents\PhD\Documents\PhDThesis\Module-w-wire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09297" y="1428750"/>
            <a:ext cx="899194" cy="258517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84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COATI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85751" y="1151553"/>
            <a:ext cx="7315199" cy="215459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CTP and ORNL Accident Tolerant Irradiation</a:t>
            </a:r>
          </a:p>
          <a:p>
            <a:r>
              <a:rPr lang="en-US" dirty="0" smtClean="0"/>
              <a:t>New silicon </a:t>
            </a:r>
            <a:r>
              <a:rPr lang="en-US" dirty="0"/>
              <a:t>carbide metal-coated </a:t>
            </a:r>
            <a:r>
              <a:rPr lang="en-US" dirty="0" smtClean="0"/>
              <a:t>materials </a:t>
            </a:r>
            <a:r>
              <a:rPr lang="en-US" dirty="0"/>
              <a:t>at 290°C </a:t>
            </a:r>
            <a:r>
              <a:rPr lang="en-US" dirty="0" smtClean="0"/>
              <a:t>and 1500 psi in the water </a:t>
            </a:r>
            <a:r>
              <a:rPr lang="en-US" dirty="0"/>
              <a:t>loop</a:t>
            </a:r>
          </a:p>
          <a:p>
            <a:r>
              <a:rPr lang="en-US" dirty="0" smtClean="0"/>
              <a:t>Follow-on to HYCO ICSA irradiation of similar materials</a:t>
            </a:r>
            <a:endParaRPr lang="en-US" dirty="0"/>
          </a:p>
          <a:p>
            <a:endParaRPr lang="en-US" dirty="0"/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2675078" y="3306148"/>
            <a:ext cx="2722901" cy="2743200"/>
            <a:chOff x="843625" y="3560784"/>
            <a:chExt cx="9076341" cy="91440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1698" y="3560784"/>
              <a:ext cx="5068268" cy="91440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625" y="3560784"/>
              <a:ext cx="4008073" cy="9144000"/>
            </a:xfrm>
            <a:prstGeom prst="rect">
              <a:avLst/>
            </a:prstGeom>
          </p:spPr>
        </p:pic>
      </p:grp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5615391" y="3285616"/>
            <a:ext cx="3229663" cy="2743200"/>
            <a:chOff x="12794037" y="3692583"/>
            <a:chExt cx="10765545" cy="9144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07422" y="3692583"/>
              <a:ext cx="5852160" cy="9144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037" y="3692583"/>
              <a:ext cx="4921542" cy="9144000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582" y="4193235"/>
            <a:ext cx="592138" cy="18288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6674" y="2828416"/>
            <a:ext cx="564868" cy="18288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946" y="4193235"/>
            <a:ext cx="801949" cy="1828800"/>
          </a:xfrm>
          <a:prstGeom prst="rect">
            <a:avLst/>
          </a:prstGeom>
        </p:spPr>
      </p:pic>
      <p:pic>
        <p:nvPicPr>
          <p:cNvPr id="1026" name="Picture 2" descr="http://elelur.com/data_images/mammals/coati/coati-0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2350" y="1428750"/>
            <a:ext cx="1584872" cy="986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93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LWR In-Core Electrochemical Potential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85751" y="1151552"/>
            <a:ext cx="6400799" cy="330413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COATI contains 3 ECP probes</a:t>
            </a:r>
          </a:p>
          <a:p>
            <a:pPr lvl="1"/>
            <a:r>
              <a:rPr lang="en-US" dirty="0" smtClean="0"/>
              <a:t>Real-time measurement of the electrical potential between a passive electrode and the structure of the loop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Probes are located near the core to capture the local corrosion environment (radiolysis)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Experimental probes able to withstand high temperature, pressure, PWR chemistry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" y="4455689"/>
            <a:ext cx="5380295" cy="18308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6550" y="1443043"/>
            <a:ext cx="2091944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0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I&amp;EC Annular Fuel Irradiation</a:t>
            </a:r>
            <a:endParaRPr lang="en-US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285752" y="1151552"/>
            <a:ext cx="4343398" cy="2620348"/>
          </a:xfrm>
        </p:spPr>
        <p:txBody>
          <a:bodyPr>
            <a:normAutofit lnSpcReduction="10000"/>
          </a:bodyPr>
          <a:lstStyle/>
          <a:p>
            <a:pPr>
              <a:buClr>
                <a:srgbClr val="870000"/>
              </a:buClr>
              <a:buFont typeface="Wingdings" charset="2"/>
              <a:buChar char="Ø"/>
            </a:pPr>
            <a:r>
              <a:rPr lang="en-US" sz="2000" dirty="0">
                <a:latin typeface="+mn-lt"/>
              </a:rPr>
              <a:t>Investigation into performance of internally- and externally-cooled  (I&amp;EC) annular fuel</a:t>
            </a:r>
          </a:p>
          <a:p>
            <a:pPr>
              <a:buClr>
                <a:srgbClr val="870000"/>
              </a:buClr>
              <a:buFont typeface="Wingdings" charset="2"/>
              <a:buChar char="Ø"/>
            </a:pPr>
            <a:r>
              <a:rPr lang="en-US" sz="2000" dirty="0">
                <a:latin typeface="+mn-lt"/>
              </a:rPr>
              <a:t>5% enriched vibration-packed (VIPAC) powdered UO</a:t>
            </a:r>
            <a:r>
              <a:rPr lang="en-US" sz="2000" baseline="-25000" dirty="0">
                <a:latin typeface="+mn-lt"/>
              </a:rPr>
              <a:t>2</a:t>
            </a:r>
            <a:r>
              <a:rPr lang="en-US" sz="2000" dirty="0">
                <a:latin typeface="+mn-lt"/>
              </a:rPr>
              <a:t>/U </a:t>
            </a:r>
            <a:r>
              <a:rPr lang="en-US" sz="2000" dirty="0" smtClean="0">
                <a:latin typeface="+mn-lt"/>
              </a:rPr>
              <a:t>fuel with </a:t>
            </a:r>
            <a:r>
              <a:rPr lang="en-US" sz="2000" dirty="0" err="1" smtClean="0">
                <a:latin typeface="+mn-lt"/>
              </a:rPr>
              <a:t>zircaloy</a:t>
            </a:r>
            <a:r>
              <a:rPr lang="en-US" sz="2000" dirty="0" smtClean="0">
                <a:latin typeface="+mn-lt"/>
              </a:rPr>
              <a:t> clad manufactured </a:t>
            </a:r>
            <a:r>
              <a:rPr lang="en-US" sz="2000" dirty="0">
                <a:latin typeface="+mn-lt"/>
              </a:rPr>
              <a:t>by AECL</a:t>
            </a:r>
          </a:p>
          <a:p>
            <a:pPr>
              <a:buClr>
                <a:srgbClr val="870000"/>
              </a:buClr>
              <a:buFont typeface="Wingdings" charset="2"/>
              <a:buChar char="Ø"/>
            </a:pPr>
            <a:r>
              <a:rPr lang="en-US" sz="2000" dirty="0" smtClean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110 </a:t>
            </a:r>
            <a:r>
              <a:rPr lang="en-US" sz="2000" dirty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kW/m </a:t>
            </a:r>
            <a:r>
              <a:rPr lang="en-US" sz="2000" dirty="0" smtClean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LHGR, </a:t>
            </a:r>
            <a:r>
              <a:rPr lang="en-US" sz="2000" dirty="0" smtClean="0">
                <a:latin typeface="+mn-lt"/>
              </a:rPr>
              <a:t>clad </a:t>
            </a:r>
            <a:r>
              <a:rPr lang="en-US" sz="2000" dirty="0">
                <a:latin typeface="+mn-lt"/>
              </a:rPr>
              <a:t>temperature &lt;</a:t>
            </a:r>
            <a:r>
              <a:rPr lang="en-US" sz="2000" dirty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400°C</a:t>
            </a:r>
          </a:p>
          <a:p>
            <a:pPr>
              <a:buClr>
                <a:srgbClr val="870000"/>
              </a:buClr>
              <a:buFont typeface="Wingdings" charset="2"/>
              <a:buChar char="Ø"/>
            </a:pPr>
            <a:endParaRPr lang="en-US" dirty="0"/>
          </a:p>
        </p:txBody>
      </p:sp>
      <p:pic>
        <p:nvPicPr>
          <p:cNvPr id="4098" name="Picture 2" descr="C:\Users\David Carpenter\Desktop\PNNL-TerraPower-2014\AFTR\AFTR Misc\Story\XAssembl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1100" y="1828800"/>
            <a:ext cx="1724062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David Carpenter\Desktop\PNNL-TerraPower-2014\AFTR\AFTR Misc\Pictures\Pictures\IMG_09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" y="3771900"/>
            <a:ext cx="3129220" cy="234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1900" y="3822082"/>
            <a:ext cx="3653343" cy="250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David Carpenter\Desktop\PNNL-TerraPower-2014\AFTR\AFTR Misc\Story\Rods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75416" y="1428750"/>
            <a:ext cx="2752319" cy="181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97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AFI Post Irradiation Examination</a:t>
            </a:r>
            <a:endParaRPr lang="en-US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285751" y="1151552"/>
            <a:ext cx="8572499" cy="1959793"/>
          </a:xfrm>
        </p:spPr>
        <p:txBody>
          <a:bodyPr>
            <a:normAutofit lnSpcReduction="10000"/>
          </a:bodyPr>
          <a:lstStyle/>
          <a:p>
            <a:pPr>
              <a:buClr>
                <a:srgbClr val="870000"/>
              </a:buClr>
              <a:buFont typeface="Wingdings" charset="2"/>
              <a:buChar char="Ø"/>
            </a:pPr>
            <a:r>
              <a:rPr lang="en-US" sz="2000" dirty="0" smtClean="0">
                <a:latin typeface="+mn-lt"/>
              </a:rPr>
              <a:t>After irradiation and cooling, capsules transferred to reactor Hot Box</a:t>
            </a:r>
          </a:p>
          <a:p>
            <a:pPr>
              <a:buClr>
                <a:srgbClr val="870000"/>
              </a:buClr>
              <a:buFont typeface="Wingdings" charset="2"/>
              <a:buChar char="Ø"/>
            </a:pPr>
            <a:r>
              <a:rPr lang="en-US" sz="2000" u="sng" dirty="0" smtClean="0">
                <a:latin typeface="+mn-lt"/>
              </a:rPr>
              <a:t>Non-destructive examination </a:t>
            </a:r>
            <a:r>
              <a:rPr lang="en-US" sz="2000" dirty="0" smtClean="0">
                <a:latin typeface="+mn-lt"/>
              </a:rPr>
              <a:t>using gamma spectroscopy</a:t>
            </a:r>
          </a:p>
          <a:p>
            <a:pPr lvl="1">
              <a:buClr>
                <a:srgbClr val="870000"/>
              </a:buClr>
              <a:buFont typeface="Wingdings" charset="2"/>
              <a:buChar char="Ø"/>
            </a:pPr>
            <a:r>
              <a:rPr lang="en-US" dirty="0" smtClean="0">
                <a:latin typeface="+mn-lt"/>
              </a:rPr>
              <a:t>Evaluation of fuel powder migration/sintering</a:t>
            </a:r>
          </a:p>
          <a:p>
            <a:pPr lvl="1">
              <a:buClr>
                <a:srgbClr val="870000"/>
              </a:buClr>
              <a:buFont typeface="Wingdings" charset="2"/>
              <a:buChar char="Ø"/>
            </a:pPr>
            <a:r>
              <a:rPr lang="en-US" dirty="0" smtClean="0">
                <a:latin typeface="+mn-lt"/>
              </a:rPr>
              <a:t>Estimate burnup</a:t>
            </a:r>
          </a:p>
          <a:p>
            <a:pPr lvl="1">
              <a:buClr>
                <a:srgbClr val="870000"/>
              </a:buClr>
              <a:buFont typeface="Wingdings" charset="2"/>
              <a:buChar char="Ø"/>
            </a:pPr>
            <a:r>
              <a:rPr lang="en-US" dirty="0" smtClean="0">
                <a:latin typeface="+mn-lt"/>
              </a:rPr>
              <a:t>Estimate fission gas release</a:t>
            </a:r>
            <a:endParaRPr lang="en-US" dirty="0"/>
          </a:p>
        </p:txBody>
      </p:sp>
      <p:pic>
        <p:nvPicPr>
          <p:cNvPr id="5122" name="Picture 2" descr="C:\Users\David Carpenter\Desktop\PNNL-TerraPower-2014\AFTR\AFTR Misc\Story\hotbox_ex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0" y="3257550"/>
            <a:ext cx="3962038" cy="2971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David Carpenter\Desktop\PNNL-TerraPower-2014\AFTR\AFTR Misc\Pictures\IMG_19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3450" y="3257550"/>
            <a:ext cx="3962400" cy="2971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31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Hydride Fuel Irradiation</a:t>
            </a:r>
            <a:endParaRPr lang="en-US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285751" y="1151553"/>
            <a:ext cx="8572499" cy="2220298"/>
          </a:xfrm>
        </p:spPr>
        <p:txBody>
          <a:bodyPr>
            <a:normAutofit fontScale="85000" lnSpcReduction="10000"/>
          </a:bodyPr>
          <a:lstStyle/>
          <a:p>
            <a:pPr>
              <a:buClr>
                <a:srgbClr val="870000"/>
              </a:buClr>
              <a:buFont typeface="Wingdings" charset="2"/>
              <a:buChar char="Ø"/>
            </a:pPr>
            <a:r>
              <a:rPr lang="en-US" sz="2000" dirty="0" smtClean="0">
                <a:latin typeface="+mn-lt"/>
              </a:rPr>
              <a:t>University of California, Berkeley project selected by the ATR-NSUF for irradiation at the MITR</a:t>
            </a:r>
          </a:p>
          <a:p>
            <a:pPr>
              <a:buClr>
                <a:srgbClr val="870000"/>
              </a:buClr>
              <a:buFont typeface="Wingdings" charset="2"/>
              <a:buChar char="Ø"/>
            </a:pPr>
            <a:r>
              <a:rPr lang="en-US" sz="2000" dirty="0" smtClean="0">
                <a:latin typeface="+mn-lt"/>
              </a:rPr>
              <a:t>Investigating the use of U-Zr-H fuel with </a:t>
            </a:r>
            <a:r>
              <a:rPr lang="en-US" sz="2000" dirty="0" err="1" smtClean="0">
                <a:latin typeface="+mn-lt"/>
              </a:rPr>
              <a:t>zircaloy</a:t>
            </a:r>
            <a:r>
              <a:rPr lang="en-US" sz="2000" dirty="0" smtClean="0">
                <a:latin typeface="+mn-lt"/>
              </a:rPr>
              <a:t> cladding in light-water reactors</a:t>
            </a:r>
          </a:p>
          <a:p>
            <a:pPr lvl="2">
              <a:buClr>
                <a:srgbClr val="870000"/>
              </a:buClr>
              <a:buFont typeface="Wingdings" charset="2"/>
              <a:buChar char="Ø"/>
            </a:pPr>
            <a:r>
              <a:rPr lang="en-US" sz="2000" dirty="0" smtClean="0">
                <a:latin typeface="+mn-lt"/>
              </a:rPr>
              <a:t>19.75% enriched fuel is bonded inside cladding with lead-bismuth eutectic</a:t>
            </a:r>
          </a:p>
          <a:p>
            <a:pPr lvl="2">
              <a:buClr>
                <a:srgbClr val="870000"/>
              </a:buClr>
              <a:buFont typeface="Wingdings" charset="2"/>
              <a:buChar char="Ø"/>
            </a:pPr>
            <a:r>
              <a:rPr lang="en-US" sz="2000" dirty="0" smtClean="0">
                <a:latin typeface="+mn-lt"/>
              </a:rPr>
              <a:t>Improved thermal conductivity leads to lower fuel temperature, fission gas release</a:t>
            </a:r>
          </a:p>
          <a:p>
            <a:pPr lvl="2">
              <a:buClr>
                <a:srgbClr val="870000"/>
              </a:buClr>
              <a:buFont typeface="Wingdings" charset="2"/>
              <a:buChar char="Ø"/>
            </a:pPr>
            <a:r>
              <a:rPr lang="en-US" sz="2000" dirty="0" smtClean="0">
                <a:latin typeface="+mn-lt"/>
              </a:rPr>
              <a:t>Good neutronics properties</a:t>
            </a:r>
          </a:p>
          <a:p>
            <a:pPr lvl="1">
              <a:buNone/>
            </a:pPr>
            <a:endParaRPr lang="en-US" dirty="0"/>
          </a:p>
          <a:p>
            <a:pPr lvl="1">
              <a:buNone/>
            </a:pP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970462" y="3086100"/>
            <a:ext cx="3549297" cy="800100"/>
            <a:chOff x="2478595" y="3086100"/>
            <a:chExt cx="3549297" cy="800100"/>
          </a:xfrm>
        </p:grpSpPr>
        <p:pic>
          <p:nvPicPr>
            <p:cNvPr id="6" name="Picture 4" descr="NEUP_Final_Logo_Version-09-1 copy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3801" y="3086100"/>
              <a:ext cx="1644091" cy="763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http://coe.berkeley.edu/students/bpi/images/seal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7462" y="3086100"/>
              <a:ext cx="780943" cy="80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http://upload.wikimedia.org/wikipedia/en/thumb/4/44/MIT_Seal.svg/200px-MIT_Seal.svg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8595" y="3086100"/>
              <a:ext cx="778596" cy="80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8" name="Picture 3" descr="C:\Users\David Carpenter\Desktop\PNNL-TerraPower-2014\HYFI\Photos\UCB-visit-2010\Pellet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92" y="4060383"/>
            <a:ext cx="2706870" cy="2030153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David Carpenter\Documents\NRL\Projects\HYFI\Photos\Sorted\Dummy Element\Assembly cross-sectio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3800" y="2628900"/>
            <a:ext cx="1194179" cy="3573277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David Carpenter\Documents\NRL\Presentations\HYFI-2-2-12\As-built-stack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0933" y="4168370"/>
            <a:ext cx="3828714" cy="1948008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38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 Nuclear Reactor Laboratory</a:t>
            </a:r>
            <a:endParaRPr lang="en-US" dirty="0"/>
          </a:p>
        </p:txBody>
      </p:sp>
      <p:sp>
        <p:nvSpPr>
          <p:cNvPr id="6" name="Content Placeholder 6"/>
          <p:cNvSpPr txBox="1">
            <a:spLocks/>
          </p:cNvSpPr>
          <p:nvPr/>
        </p:nvSpPr>
        <p:spPr bwMode="auto">
          <a:xfrm>
            <a:off x="171450" y="914400"/>
            <a:ext cx="8915400" cy="3371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000" tIns="226800" rIns="16200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lnSpc>
                <a:spcPct val="110000"/>
              </a:lnSpc>
              <a:spcBef>
                <a:spcPct val="40000"/>
              </a:spcBef>
              <a:spcAft>
                <a:spcPct val="0"/>
              </a:spcAft>
              <a:buClr>
                <a:schemeClr val="accent2"/>
              </a:buClr>
              <a:defRPr sz="210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defRPr>
            </a:lvl1pPr>
            <a:lvl2pPr marL="381000" indent="-190500" algn="l" rtl="0" eaLnBrk="1" fontAlgn="base" hangingPunct="1">
              <a:lnSpc>
                <a:spcPct val="11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" charset="0"/>
              <a:buChar char="•"/>
              <a:defRPr sz="210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defRPr>
            </a:lvl2pPr>
            <a:lvl3pPr marL="762000" indent="-1905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Times" charset="0"/>
              <a:buChar char="–"/>
              <a:defRPr sz="210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defRPr>
            </a:lvl3pPr>
            <a:lvl4pPr marL="1143000" indent="-1905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defRPr>
            </a:lvl4pPr>
            <a:lvl5pPr marL="1524000" indent="-1905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defRPr>
            </a:lvl5pPr>
            <a:lvl6pPr marL="1981200" indent="-1905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6pPr>
            <a:lvl7pPr marL="2438400" indent="-1905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7pPr>
            <a:lvl8pPr marL="2895600" indent="-1905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8pPr>
            <a:lvl9pPr marL="3352800" indent="-1905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spcBef>
                <a:spcPts val="300"/>
              </a:spcBef>
              <a:buClr>
                <a:srgbClr val="870000"/>
              </a:buClr>
              <a:buFont typeface="Wingdings" charset="2"/>
              <a:buChar char="Ø"/>
            </a:pPr>
            <a:r>
              <a:rPr lang="en-US" sz="1600" kern="0" dirty="0">
                <a:solidFill>
                  <a:srgbClr val="030305"/>
                </a:solidFill>
              </a:rPr>
              <a:t>MIT-NRL is an interdepartmental laboratory with missions </a:t>
            </a:r>
            <a:r>
              <a:rPr lang="en-US" sz="1600" kern="0" dirty="0" smtClean="0">
                <a:solidFill>
                  <a:srgbClr val="030305"/>
                </a:solidFill>
              </a:rPr>
              <a:t>in </a:t>
            </a:r>
            <a:r>
              <a:rPr lang="en-US" sz="1600" kern="0" dirty="0">
                <a:solidFill>
                  <a:srgbClr val="030305"/>
                </a:solidFill>
              </a:rPr>
              <a:t>nuclear technology applications, neutron science research, and training/education.  </a:t>
            </a:r>
          </a:p>
          <a:p>
            <a:pPr>
              <a:lnSpc>
                <a:spcPct val="100000"/>
              </a:lnSpc>
              <a:spcBef>
                <a:spcPts val="300"/>
              </a:spcBef>
              <a:buClr>
                <a:srgbClr val="870000"/>
              </a:buClr>
              <a:buFont typeface="Wingdings" charset="2"/>
              <a:buChar char="Ø"/>
            </a:pPr>
            <a:r>
              <a:rPr lang="en-US" sz="1600" kern="0" dirty="0">
                <a:solidFill>
                  <a:srgbClr val="030305"/>
                </a:solidFill>
              </a:rPr>
              <a:t>Primary facility is MIT Reactor (MITR), a multi-purpose research reactor owned and operated by MIT.  A partner facility of DOE’s </a:t>
            </a:r>
            <a:r>
              <a:rPr lang="en-US" sz="1600" i="1" kern="0" dirty="0">
                <a:solidFill>
                  <a:srgbClr val="800000"/>
                </a:solidFill>
              </a:rPr>
              <a:t>Nuclear Science User Facilities (NSUF)</a:t>
            </a:r>
            <a:r>
              <a:rPr lang="en-US" sz="1600" kern="0" dirty="0">
                <a:solidFill>
                  <a:srgbClr val="030305"/>
                </a:solidFill>
              </a:rPr>
              <a:t>.  </a:t>
            </a:r>
          </a:p>
          <a:p>
            <a:pPr>
              <a:lnSpc>
                <a:spcPct val="100000"/>
              </a:lnSpc>
              <a:spcBef>
                <a:spcPts val="300"/>
              </a:spcBef>
              <a:buClr>
                <a:srgbClr val="870000"/>
              </a:buClr>
              <a:buFont typeface="Wingdings" charset="2"/>
              <a:buChar char="Ø"/>
            </a:pPr>
            <a:r>
              <a:rPr lang="en-US" sz="1600" kern="0" dirty="0">
                <a:solidFill>
                  <a:srgbClr val="030305"/>
                </a:solidFill>
              </a:rPr>
              <a:t>Constructed in </a:t>
            </a:r>
            <a:r>
              <a:rPr lang="en-US" sz="1600" kern="0" dirty="0" smtClean="0">
                <a:solidFill>
                  <a:srgbClr val="030305"/>
                </a:solidFill>
              </a:rPr>
              <a:t>1958 (MITR-I), upgraded </a:t>
            </a:r>
            <a:r>
              <a:rPr lang="en-US" sz="1600" kern="0" dirty="0">
                <a:solidFill>
                  <a:srgbClr val="030305"/>
                </a:solidFill>
              </a:rPr>
              <a:t>in </a:t>
            </a:r>
            <a:r>
              <a:rPr lang="en-US" sz="1600" kern="0" dirty="0" smtClean="0">
                <a:solidFill>
                  <a:srgbClr val="030305"/>
                </a:solidFill>
              </a:rPr>
              <a:t>1975 (MITR-II) with new core tank and housing</a:t>
            </a:r>
          </a:p>
          <a:p>
            <a:pPr>
              <a:lnSpc>
                <a:spcPct val="100000"/>
              </a:lnSpc>
              <a:spcBef>
                <a:spcPts val="300"/>
              </a:spcBef>
              <a:buClr>
                <a:srgbClr val="870000"/>
              </a:buClr>
              <a:buFont typeface="Wingdings" charset="2"/>
              <a:buChar char="Ø"/>
            </a:pPr>
            <a:r>
              <a:rPr lang="en-US" sz="1600" kern="0" dirty="0">
                <a:solidFill>
                  <a:srgbClr val="030305"/>
                </a:solidFill>
              </a:rPr>
              <a:t>U</a:t>
            </a:r>
            <a:r>
              <a:rPr lang="en-US" sz="1600" kern="0" dirty="0" smtClean="0">
                <a:solidFill>
                  <a:srgbClr val="030305"/>
                </a:solidFill>
              </a:rPr>
              <a:t>prated from 5 MW to </a:t>
            </a:r>
            <a:r>
              <a:rPr lang="en-US" sz="1600" kern="0" dirty="0">
                <a:solidFill>
                  <a:srgbClr val="800000"/>
                </a:solidFill>
              </a:rPr>
              <a:t>6 </a:t>
            </a:r>
            <a:r>
              <a:rPr lang="en-US" sz="1600" kern="0" dirty="0" err="1" smtClean="0">
                <a:solidFill>
                  <a:srgbClr val="800000"/>
                </a:solidFill>
              </a:rPr>
              <a:t>MW</a:t>
            </a:r>
            <a:r>
              <a:rPr lang="en-US" sz="1600" kern="0" baseline="-25000" dirty="0" err="1" smtClean="0">
                <a:solidFill>
                  <a:srgbClr val="800000"/>
                </a:solidFill>
              </a:rPr>
              <a:t>th</a:t>
            </a:r>
            <a:r>
              <a:rPr lang="en-US" sz="1600" kern="0" dirty="0" smtClean="0">
                <a:solidFill>
                  <a:srgbClr val="800000"/>
                </a:solidFill>
              </a:rPr>
              <a:t> </a:t>
            </a:r>
            <a:r>
              <a:rPr lang="en-US" sz="1600" kern="0" dirty="0" smtClean="0">
                <a:solidFill>
                  <a:srgbClr val="030305"/>
                </a:solidFill>
              </a:rPr>
              <a:t>in 2010 (2</a:t>
            </a:r>
            <a:r>
              <a:rPr lang="en-US" sz="1600" kern="0" baseline="30000" dirty="0" smtClean="0">
                <a:solidFill>
                  <a:srgbClr val="030305"/>
                </a:solidFill>
              </a:rPr>
              <a:t>nd</a:t>
            </a:r>
            <a:r>
              <a:rPr lang="en-US" sz="1600" kern="0" dirty="0" smtClean="0">
                <a:solidFill>
                  <a:srgbClr val="030305"/>
                </a:solidFill>
              </a:rPr>
              <a:t> </a:t>
            </a:r>
            <a:r>
              <a:rPr lang="en-US" sz="1600" kern="0" dirty="0">
                <a:solidFill>
                  <a:srgbClr val="030305"/>
                </a:solidFill>
              </a:rPr>
              <a:t>largest university reactor in US</a:t>
            </a:r>
            <a:r>
              <a:rPr lang="en-US" sz="1600" kern="0" dirty="0" smtClean="0">
                <a:solidFill>
                  <a:srgbClr val="030305"/>
                </a:solidFill>
              </a:rPr>
              <a:t>).  </a:t>
            </a:r>
            <a:endParaRPr lang="en-US" sz="1600" kern="0" dirty="0">
              <a:solidFill>
                <a:srgbClr val="030305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Clr>
                <a:srgbClr val="870000"/>
              </a:buClr>
              <a:buFont typeface="Wingdings" charset="2"/>
              <a:buChar char="Ø"/>
            </a:pPr>
            <a:r>
              <a:rPr lang="en-US" sz="1600" kern="0" dirty="0">
                <a:solidFill>
                  <a:srgbClr val="030305"/>
                </a:solidFill>
              </a:rPr>
              <a:t>Compact core with power density similar to a LWR. </a:t>
            </a:r>
            <a:r>
              <a:rPr lang="en-US" sz="1600" i="1" kern="0" dirty="0">
                <a:solidFill>
                  <a:srgbClr val="870000"/>
                </a:solidFill>
              </a:rPr>
              <a:t>Operates </a:t>
            </a:r>
            <a:r>
              <a:rPr lang="en-US" sz="1600" i="1" kern="0" dirty="0" smtClean="0">
                <a:solidFill>
                  <a:srgbClr val="870000"/>
                </a:solidFill>
              </a:rPr>
              <a:t>24/7, 10-week cycles </a:t>
            </a:r>
          </a:p>
          <a:p>
            <a:pPr>
              <a:lnSpc>
                <a:spcPct val="100000"/>
              </a:lnSpc>
              <a:spcBef>
                <a:spcPts val="300"/>
              </a:spcBef>
              <a:buClr>
                <a:srgbClr val="870000"/>
              </a:buClr>
              <a:buFont typeface="Wingdings" charset="2"/>
              <a:buChar char="Ø"/>
            </a:pPr>
            <a:r>
              <a:rPr lang="en-US" sz="1600" kern="0" dirty="0" smtClean="0">
                <a:solidFill>
                  <a:srgbClr val="030305"/>
                </a:solidFill>
              </a:rPr>
              <a:t>Tank-type</a:t>
            </a:r>
            <a:r>
              <a:rPr lang="en-US" sz="1600" kern="0" dirty="0">
                <a:solidFill>
                  <a:srgbClr val="030305"/>
                </a:solidFill>
              </a:rPr>
              <a:t>, light water </a:t>
            </a:r>
            <a:r>
              <a:rPr lang="en-US" sz="1600" kern="0" dirty="0" smtClean="0">
                <a:solidFill>
                  <a:srgbClr val="030305"/>
                </a:solidFill>
              </a:rPr>
              <a:t>cooled and moderated</a:t>
            </a:r>
            <a:r>
              <a:rPr lang="en-US" sz="1600" kern="0" dirty="0">
                <a:solidFill>
                  <a:srgbClr val="030305"/>
                </a:solidFill>
              </a:rPr>
              <a:t>, </a:t>
            </a:r>
            <a:r>
              <a:rPr lang="en-US" sz="1600" kern="0" dirty="0" smtClean="0">
                <a:solidFill>
                  <a:srgbClr val="030305"/>
                </a:solidFill>
              </a:rPr>
              <a:t>D</a:t>
            </a:r>
            <a:r>
              <a:rPr lang="en-US" sz="1600" kern="0" baseline="-25000" dirty="0" smtClean="0">
                <a:solidFill>
                  <a:srgbClr val="030305"/>
                </a:solidFill>
              </a:rPr>
              <a:t>2</a:t>
            </a:r>
            <a:r>
              <a:rPr lang="en-US" sz="1600" kern="0" dirty="0" smtClean="0">
                <a:solidFill>
                  <a:srgbClr val="030305"/>
                </a:solidFill>
              </a:rPr>
              <a:t>O </a:t>
            </a:r>
            <a:r>
              <a:rPr lang="en-US" sz="1600" kern="0" dirty="0">
                <a:solidFill>
                  <a:srgbClr val="030305"/>
                </a:solidFill>
              </a:rPr>
              <a:t>and graphite </a:t>
            </a:r>
            <a:r>
              <a:rPr lang="en-US" sz="1600" kern="0" dirty="0" smtClean="0">
                <a:solidFill>
                  <a:srgbClr val="030305"/>
                </a:solidFill>
              </a:rPr>
              <a:t>reflector. </a:t>
            </a:r>
          </a:p>
          <a:p>
            <a:pPr>
              <a:lnSpc>
                <a:spcPct val="100000"/>
              </a:lnSpc>
              <a:spcBef>
                <a:spcPts val="300"/>
              </a:spcBef>
              <a:buClr>
                <a:srgbClr val="870000"/>
              </a:buClr>
              <a:buFont typeface="Wingdings" charset="2"/>
              <a:buChar char="Ø"/>
            </a:pPr>
            <a:r>
              <a:rPr lang="en-US" sz="1600" kern="0" dirty="0">
                <a:solidFill>
                  <a:srgbClr val="030305"/>
                </a:solidFill>
              </a:rPr>
              <a:t>Excellent track record in in-pile irradiation experiments including LWR loop, fuel, high-temperature </a:t>
            </a:r>
            <a:r>
              <a:rPr lang="en-US" sz="1600" kern="0" dirty="0" smtClean="0">
                <a:solidFill>
                  <a:srgbClr val="030305"/>
                </a:solidFill>
              </a:rPr>
              <a:t>materials, and advanced instrumentations.  </a:t>
            </a:r>
            <a:endParaRPr lang="en-US" sz="1600" kern="0" dirty="0">
              <a:solidFill>
                <a:srgbClr val="030305"/>
              </a:solidFill>
            </a:endParaRPr>
          </a:p>
        </p:txBody>
      </p:sp>
      <p:pic>
        <p:nvPicPr>
          <p:cNvPr id="8" name="Picture 2" descr="C:\Users\David Carpenter\Documents\NRL\Documents\Core_Phot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3" t="15412" r="26905" b="15301"/>
          <a:stretch/>
        </p:blipFill>
        <p:spPr bwMode="auto">
          <a:xfrm>
            <a:off x="6343650" y="3829050"/>
            <a:ext cx="2571750" cy="23998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MidsizeCP-MITR-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9"/>
          <a:stretch/>
        </p:blipFill>
        <p:spPr>
          <a:xfrm>
            <a:off x="400050" y="3829050"/>
            <a:ext cx="2914650" cy="2383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0" descr="CP-MITR-0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3829050"/>
            <a:ext cx="3122604" cy="2343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A05-9728-4B07-895E-EE4E5718768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5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HYFI </a:t>
            </a:r>
            <a:r>
              <a:rPr lang="en-US" dirty="0" err="1" smtClean="0"/>
              <a:t>Rodlet</a:t>
            </a:r>
            <a:r>
              <a:rPr lang="en-US" dirty="0" smtClean="0"/>
              <a:t> Assembly</a:t>
            </a:r>
            <a:endParaRPr lang="en-US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285752" y="1151553"/>
            <a:ext cx="8458198" cy="1763097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870000"/>
              </a:buClr>
              <a:buFont typeface="Wingdings" charset="2"/>
              <a:buChar char="Ø"/>
            </a:pPr>
            <a:r>
              <a:rPr lang="en-US" sz="2000" dirty="0" smtClean="0">
                <a:latin typeface="+mn-lt"/>
              </a:rPr>
              <a:t>Fuel pellets produced at UCB (Kurt </a:t>
            </a:r>
            <a:r>
              <a:rPr lang="en-US" sz="2000" dirty="0" err="1" smtClean="0">
                <a:latin typeface="+mn-lt"/>
              </a:rPr>
              <a:t>Terrani</a:t>
            </a:r>
            <a:r>
              <a:rPr lang="en-US" sz="2000" dirty="0" smtClean="0">
                <a:latin typeface="+mn-lt"/>
              </a:rPr>
              <a:t>, Don </a:t>
            </a:r>
            <a:r>
              <a:rPr lang="en-US" sz="2000" dirty="0" err="1" smtClean="0">
                <a:latin typeface="+mn-lt"/>
              </a:rPr>
              <a:t>Olander</a:t>
            </a:r>
            <a:r>
              <a:rPr lang="en-US" sz="2000" dirty="0" smtClean="0">
                <a:latin typeface="+mn-lt"/>
              </a:rPr>
              <a:t>) from TRIGA fuel supplied by INL</a:t>
            </a:r>
          </a:p>
          <a:p>
            <a:pPr>
              <a:buClr>
                <a:srgbClr val="870000"/>
              </a:buClr>
              <a:buFont typeface="Wingdings" charset="2"/>
              <a:buChar char="Ø"/>
            </a:pPr>
            <a:r>
              <a:rPr lang="en-US" sz="2000" dirty="0" smtClean="0">
                <a:latin typeface="+mn-lt"/>
              </a:rPr>
              <a:t>Pellets loaded into pre-oxidized </a:t>
            </a:r>
            <a:r>
              <a:rPr lang="en-US" sz="2000" dirty="0" err="1" smtClean="0">
                <a:latin typeface="+mn-lt"/>
              </a:rPr>
              <a:t>zircaloy</a:t>
            </a:r>
            <a:r>
              <a:rPr lang="en-US" sz="2000" dirty="0" smtClean="0">
                <a:latin typeface="+mn-lt"/>
              </a:rPr>
              <a:t> rods at UCB and back-filled with LBE</a:t>
            </a:r>
          </a:p>
          <a:p>
            <a:pPr>
              <a:buClr>
                <a:srgbClr val="870000"/>
              </a:buClr>
              <a:buFont typeface="Wingdings" charset="2"/>
              <a:buChar char="Ø"/>
            </a:pPr>
            <a:r>
              <a:rPr lang="en-US" sz="2000" dirty="0" smtClean="0">
                <a:latin typeface="+mn-lt"/>
              </a:rPr>
              <a:t>Fuel centerline and cladding surface thermocouples installed at MIT</a:t>
            </a:r>
          </a:p>
          <a:p>
            <a:pPr>
              <a:buClr>
                <a:srgbClr val="870000"/>
              </a:buClr>
              <a:buFont typeface="Wingdings" charset="2"/>
              <a:buChar char="Ø"/>
            </a:pPr>
            <a:r>
              <a:rPr lang="en-US" sz="2000" dirty="0" smtClean="0">
                <a:latin typeface="+mn-lt"/>
              </a:rPr>
              <a:t>Measure fuel rod </a:t>
            </a:r>
            <a:r>
              <a:rPr lang="en-US" sz="2000" u="sng" dirty="0" smtClean="0">
                <a:latin typeface="+mn-lt"/>
              </a:rPr>
              <a:t>temperatures</a:t>
            </a:r>
            <a:r>
              <a:rPr lang="en-US" sz="2000" dirty="0" smtClean="0">
                <a:latin typeface="+mn-lt"/>
              </a:rPr>
              <a:t> and calculate </a:t>
            </a:r>
            <a:r>
              <a:rPr lang="en-US" sz="2000" u="sng" dirty="0" smtClean="0">
                <a:latin typeface="+mn-lt"/>
              </a:rPr>
              <a:t>thermal conductivity </a:t>
            </a:r>
            <a:r>
              <a:rPr lang="en-US" sz="2000" dirty="0" smtClean="0">
                <a:latin typeface="+mn-lt"/>
              </a:rPr>
              <a:t>in real-time</a:t>
            </a:r>
          </a:p>
          <a:p>
            <a:pPr lvl="1">
              <a:buNone/>
            </a:pPr>
            <a:endParaRPr lang="en-US" dirty="0"/>
          </a:p>
          <a:p>
            <a:pPr lvl="1">
              <a:buNone/>
            </a:pPr>
            <a:endParaRPr lang="en-US" dirty="0"/>
          </a:p>
        </p:txBody>
      </p:sp>
      <p:pic>
        <p:nvPicPr>
          <p:cNvPr id="6" name="Picture 11" descr="H:\UCB Fuel\Photos\2011-02-24\Photo-to-send\Rod3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732192" y="3868758"/>
            <a:ext cx="2923963" cy="1472947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188" y="3143250"/>
            <a:ext cx="4138722" cy="2873483"/>
          </a:xfrm>
          <a:prstGeom prst="rect">
            <a:avLst/>
          </a:prstGeom>
        </p:spPr>
      </p:pic>
      <p:pic>
        <p:nvPicPr>
          <p:cNvPr id="43008" name="Picture 4300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2800350"/>
            <a:ext cx="2480322" cy="34663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48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Fluoride Salt Irradiation and PIE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1" y="1151552"/>
            <a:ext cx="3145411" cy="509015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Crucial to reviving and expanding the technology base from the ORNL Molten Salt Reactor Experiment (MSRE) </a:t>
            </a:r>
          </a:p>
          <a:p>
            <a:r>
              <a:rPr lang="en-US" dirty="0"/>
              <a:t>Joint project with the Chinese Academy of Sciences</a:t>
            </a:r>
          </a:p>
          <a:p>
            <a:r>
              <a:rPr lang="en-US" dirty="0"/>
              <a:t>Activation products (e.g. tritium, </a:t>
            </a:r>
            <a:r>
              <a:rPr lang="en-US" baseline="30000" dirty="0"/>
              <a:t>16</a:t>
            </a:r>
            <a:r>
              <a:rPr lang="en-US" dirty="0"/>
              <a:t>N, </a:t>
            </a:r>
            <a:r>
              <a:rPr lang="en-US" baseline="30000" dirty="0"/>
              <a:t>19</a:t>
            </a:r>
            <a:r>
              <a:rPr lang="en-US" dirty="0"/>
              <a:t>O)</a:t>
            </a:r>
          </a:p>
          <a:p>
            <a:r>
              <a:rPr lang="en-US" dirty="0"/>
              <a:t>Radiolysis products and chemistry changes  (fluorine, hydrogen chemistry)</a:t>
            </a:r>
          </a:p>
          <a:p>
            <a:r>
              <a:rPr lang="en-US" dirty="0"/>
              <a:t>Irradiation-enhanced corrosion</a:t>
            </a:r>
          </a:p>
        </p:txBody>
      </p:sp>
      <p:pic>
        <p:nvPicPr>
          <p:cNvPr id="4" name="Picture 2" descr="C:\Users\David Carpenter\Documents\NRL\Documents\Core_Photo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6706104" y="1681887"/>
            <a:ext cx="2625875" cy="1750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4797" y="1151552"/>
            <a:ext cx="1772658" cy="26589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1162" y="3924634"/>
            <a:ext cx="1969509" cy="23170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34" b="5802"/>
          <a:stretch/>
        </p:blipFill>
        <p:spPr bwMode="auto">
          <a:xfrm>
            <a:off x="5511315" y="3810541"/>
            <a:ext cx="3346935" cy="22985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3958" y="3143063"/>
            <a:ext cx="1701647" cy="13349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5308" y="1309749"/>
            <a:ext cx="1700587" cy="16291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07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Three </a:t>
            </a:r>
            <a:r>
              <a:rPr lang="en-US" dirty="0"/>
              <a:t>Flibe Irradiations Completed at </a:t>
            </a:r>
            <a:r>
              <a:rPr lang="en-US" dirty="0" smtClean="0"/>
              <a:t>NRL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09A05-9728-4B07-895E-EE4E57187684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257801" y="1151553"/>
            <a:ext cx="3600450" cy="281084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1900" dirty="0" smtClean="0"/>
              <a:t>2 fluoride </a:t>
            </a:r>
            <a:r>
              <a:rPr lang="en-US" sz="1900" dirty="0"/>
              <a:t>redox potentials </a:t>
            </a:r>
            <a:endParaRPr lang="en-US" sz="1900" dirty="0" smtClean="0"/>
          </a:p>
          <a:p>
            <a:pPr>
              <a:lnSpc>
                <a:spcPct val="100000"/>
              </a:lnSpc>
            </a:pPr>
            <a:r>
              <a:rPr lang="en-US" sz="1900" dirty="0" smtClean="0"/>
              <a:t>Added </a:t>
            </a:r>
            <a:r>
              <a:rPr lang="en-US" sz="1900" dirty="0"/>
              <a:t>graphite and C/C coupons</a:t>
            </a:r>
          </a:p>
          <a:p>
            <a:pPr>
              <a:lnSpc>
                <a:spcPct val="100000"/>
              </a:lnSpc>
            </a:pPr>
            <a:r>
              <a:rPr lang="en-US" sz="1900" dirty="0"/>
              <a:t>Tritium and salt interaction with fuel compact graphite </a:t>
            </a:r>
          </a:p>
          <a:p>
            <a:pPr>
              <a:lnSpc>
                <a:spcPct val="100000"/>
              </a:lnSpc>
            </a:pPr>
            <a:r>
              <a:rPr lang="en-US" sz="1900" dirty="0"/>
              <a:t>Cracking performance of TRISO particles</a:t>
            </a:r>
          </a:p>
          <a:p>
            <a:pPr>
              <a:lnSpc>
                <a:spcPct val="100000"/>
              </a:lnSpc>
            </a:pPr>
            <a:r>
              <a:rPr lang="en-US" sz="1900" dirty="0"/>
              <a:t>300 hours at 700°C</a:t>
            </a:r>
          </a:p>
        </p:txBody>
      </p:sp>
      <p:pic>
        <p:nvPicPr>
          <p:cNvPr id="5" name="Content Placeholder 4" descr="IMG_4851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096" y="1099359"/>
            <a:ext cx="3468887" cy="2259962"/>
          </a:xfrm>
          <a:prstGeom prst="rect">
            <a:avLst/>
          </a:prstGeom>
        </p:spPr>
      </p:pic>
      <p:pic>
        <p:nvPicPr>
          <p:cNvPr id="6" name="Picture 5" descr="C:\Users\David Carpenter\Documents\NRL\Projects\FHR\Photos\FS-2 Parts\Hardware\IMG_5643a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7010" y="4000500"/>
            <a:ext cx="3233940" cy="220941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ontent Placeholder 1"/>
          <p:cNvSpPr txBox="1">
            <a:spLocks/>
          </p:cNvSpPr>
          <p:nvPr/>
        </p:nvSpPr>
        <p:spPr>
          <a:xfrm>
            <a:off x="303214" y="3457878"/>
            <a:ext cx="3849686" cy="2834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A31F3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31F34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—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31F3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900" dirty="0">
                <a:solidFill>
                  <a:prstClr val="black"/>
                </a:solidFill>
              </a:rPr>
              <a:t>First in-core irradiation of MSRE flibe in 60 years</a:t>
            </a:r>
          </a:p>
          <a:p>
            <a:pPr>
              <a:lnSpc>
                <a:spcPct val="100000"/>
              </a:lnSpc>
            </a:pPr>
            <a:r>
              <a:rPr lang="en-US" sz="1900" dirty="0" smtClean="0">
                <a:solidFill>
                  <a:prstClr val="black"/>
                </a:solidFill>
              </a:rPr>
              <a:t>1000 </a:t>
            </a:r>
            <a:r>
              <a:rPr lang="en-US" sz="1900" dirty="0">
                <a:solidFill>
                  <a:prstClr val="black"/>
                </a:solidFill>
              </a:rPr>
              <a:t>hours at 700°C</a:t>
            </a:r>
          </a:p>
          <a:p>
            <a:pPr>
              <a:lnSpc>
                <a:spcPct val="100000"/>
              </a:lnSpc>
            </a:pPr>
            <a:r>
              <a:rPr lang="en-US" sz="1900" dirty="0">
                <a:solidFill>
                  <a:prstClr val="black"/>
                </a:solidFill>
              </a:rPr>
              <a:t>TRISO, Hastelloy, SS316, and SiC corrosion specimens</a:t>
            </a:r>
          </a:p>
          <a:p>
            <a:pPr>
              <a:lnSpc>
                <a:spcPct val="100000"/>
              </a:lnSpc>
            </a:pPr>
            <a:r>
              <a:rPr lang="en-US" sz="1900" dirty="0">
                <a:solidFill>
                  <a:prstClr val="black"/>
                </a:solidFill>
              </a:rPr>
              <a:t>Flibe is 99.995% </a:t>
            </a:r>
            <a:r>
              <a:rPr lang="en-US" sz="1900" baseline="30000" dirty="0">
                <a:solidFill>
                  <a:prstClr val="black"/>
                </a:solidFill>
              </a:rPr>
              <a:t>7</a:t>
            </a:r>
            <a:r>
              <a:rPr lang="en-US" sz="1900" dirty="0">
                <a:solidFill>
                  <a:prstClr val="black"/>
                </a:solidFill>
              </a:rPr>
              <a:t>Li; still substantial tritium release</a:t>
            </a: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3007725" y="1261417"/>
            <a:ext cx="967258" cy="44511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rgbClr val="A31F3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FS-1</a:t>
            </a: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7783692" y="4184034"/>
            <a:ext cx="967258" cy="44511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rgbClr val="A31F3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FS-2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4152901" y="1213659"/>
            <a:ext cx="1006900" cy="495815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55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Fluoride Salt Irradiation </a:t>
            </a:r>
            <a:r>
              <a:rPr lang="en-US" dirty="0" smtClean="0"/>
              <a:t>#3 (FS-3)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28850" y="1151553"/>
            <a:ext cx="6629400" cy="2648628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Large matrix of graphite and C/C specimens (95)</a:t>
            </a:r>
          </a:p>
          <a:p>
            <a:r>
              <a:rPr lang="en-US" dirty="0" smtClean="0"/>
              <a:t>Applying lessons learned</a:t>
            </a:r>
          </a:p>
          <a:p>
            <a:pPr lvl="1"/>
            <a:r>
              <a:rPr lang="en-US" dirty="0" smtClean="0"/>
              <a:t>More fluoride capture options/protect instrumentation</a:t>
            </a:r>
          </a:p>
          <a:p>
            <a:pPr lvl="1"/>
            <a:r>
              <a:rPr lang="en-US" dirty="0" smtClean="0"/>
              <a:t>Electrical guard heating</a:t>
            </a:r>
          </a:p>
          <a:p>
            <a:pPr lvl="1"/>
            <a:r>
              <a:rPr lang="en-US" dirty="0" smtClean="0"/>
              <a:t>Hydrogen injection system</a:t>
            </a:r>
          </a:p>
          <a:p>
            <a:r>
              <a:rPr lang="en-US" dirty="0"/>
              <a:t>MSRE enriched flibe cleaned at UW-Madison, analyzed at MIT via NAA</a:t>
            </a:r>
          </a:p>
          <a:p>
            <a:r>
              <a:rPr lang="en-US" dirty="0"/>
              <a:t>Flibe and specimens loaded into graphite crucibles at UW</a:t>
            </a:r>
          </a:p>
          <a:p>
            <a:r>
              <a:rPr lang="en-US" dirty="0"/>
              <a:t>Dried in furnace at MIT, then assembled into nickel capsule under </a:t>
            </a:r>
            <a:r>
              <a:rPr lang="en-US" dirty="0" smtClean="0"/>
              <a:t>helium</a:t>
            </a:r>
            <a:endParaRPr lang="en-US" dirty="0"/>
          </a:p>
        </p:txBody>
      </p:sp>
      <p:pic>
        <p:nvPicPr>
          <p:cNvPr id="5" name="Picture 4" descr="C:\Users\David Carpenter\Documents\NRL\Projects\FHR\Drawings\FS-3\Capsule Assembly Rev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945" y="1136856"/>
            <a:ext cx="1699683" cy="5035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151" y="3419161"/>
            <a:ext cx="3684744" cy="27530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116" y="3422655"/>
            <a:ext cx="2641080" cy="274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8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FS-3 Irradiation Results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85751" y="1151552"/>
            <a:ext cx="8572499" cy="2232351"/>
          </a:xfrm>
        </p:spPr>
        <p:txBody>
          <a:bodyPr>
            <a:normAutofit fontScale="70000" lnSpcReduction="20000"/>
          </a:bodyPr>
          <a:lstStyle/>
          <a:p>
            <a:r>
              <a:rPr lang="en-US" sz="2400" dirty="0" smtClean="0"/>
              <a:t>Experiment operated in core for 960 hours </a:t>
            </a:r>
            <a:r>
              <a:rPr lang="en-US" sz="2000" dirty="0" smtClean="0"/>
              <a:t>at 700°C – 100% nuclear heating</a:t>
            </a:r>
          </a:p>
          <a:p>
            <a:r>
              <a:rPr lang="en-US" sz="2400" dirty="0" smtClean="0"/>
              <a:t>Average </a:t>
            </a:r>
            <a:r>
              <a:rPr lang="en-US" sz="2400" dirty="0"/>
              <a:t>reactor power 5.5 MW</a:t>
            </a:r>
          </a:p>
          <a:p>
            <a:r>
              <a:rPr lang="en-US" sz="2400" dirty="0"/>
              <a:t>Collected tritium from primary and secondary encapsulations</a:t>
            </a:r>
          </a:p>
          <a:p>
            <a:r>
              <a:rPr lang="en-US" sz="2400" dirty="0"/>
              <a:t>Successfully recovered from early unrelated reactor scram and ~1 hour </a:t>
            </a:r>
            <a:r>
              <a:rPr lang="en-US" sz="2400" dirty="0" smtClean="0"/>
              <a:t>shutdown</a:t>
            </a:r>
          </a:p>
          <a:p>
            <a:r>
              <a:rPr lang="en-US" sz="2400" dirty="0"/>
              <a:t>&gt;90% tritium release to cover gas</a:t>
            </a:r>
          </a:p>
          <a:p>
            <a:pPr lvl="1"/>
            <a:r>
              <a:rPr lang="en-US" sz="2000" dirty="0"/>
              <a:t>&gt;99% insoluble at capture</a:t>
            </a:r>
          </a:p>
          <a:p>
            <a:pPr lvl="1"/>
            <a:r>
              <a:rPr lang="en-US" sz="2000" dirty="0"/>
              <a:t>2/3 release from capsule gas </a:t>
            </a:r>
            <a:r>
              <a:rPr lang="en-US" sz="2000" dirty="0" smtClean="0"/>
              <a:t>stream</a:t>
            </a:r>
            <a:endParaRPr lang="en-US" sz="2000" dirty="0"/>
          </a:p>
          <a:p>
            <a:endParaRPr lang="en-US" sz="2400" dirty="0"/>
          </a:p>
          <a:p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" y="3469484"/>
            <a:ext cx="3777216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0" y="2628899"/>
            <a:ext cx="3657600" cy="352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0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Fluoride Salt Tritium Permeation (FS-4)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150" y="1151553"/>
            <a:ext cx="5943599" cy="2107153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900" dirty="0"/>
              <a:t>Use MITR thermal neutron </a:t>
            </a:r>
            <a:r>
              <a:rPr lang="en-US" sz="2900" dirty="0" smtClean="0"/>
              <a:t>beam (3GV) </a:t>
            </a:r>
            <a:r>
              <a:rPr lang="en-US" sz="2900" dirty="0"/>
              <a:t>to continuously generate tritium in </a:t>
            </a:r>
            <a:r>
              <a:rPr lang="en-US" sz="2900" dirty="0" err="1"/>
              <a:t>flibe</a:t>
            </a:r>
            <a:r>
              <a:rPr lang="en-US" sz="2900" dirty="0"/>
              <a:t> </a:t>
            </a:r>
            <a:r>
              <a:rPr lang="en-US" sz="2900" dirty="0" smtClean="0"/>
              <a:t>salt at 600-700C</a:t>
            </a:r>
            <a:endParaRPr lang="en-US" sz="2900" dirty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900" dirty="0"/>
              <a:t>Vertical position for improved access, flux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900" dirty="0"/>
              <a:t>Electrical heating complemented with nuclear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900" dirty="0" smtClean="0"/>
              <a:t>Investigate </a:t>
            </a:r>
            <a:r>
              <a:rPr lang="en-US" sz="2900" b="1" dirty="0"/>
              <a:t>steady-state</a:t>
            </a:r>
            <a:r>
              <a:rPr lang="en-US" sz="2900" dirty="0"/>
              <a:t> tritium diffusion through metals, barrier coatings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900" dirty="0"/>
              <a:t>Salt contact on inside surface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409120" y="3566139"/>
            <a:ext cx="1102241" cy="2000250"/>
            <a:chOff x="7413109" y="2857500"/>
            <a:chExt cx="1102241" cy="2000250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7413109" y="2857500"/>
              <a:ext cx="1102241" cy="0"/>
            </a:xfrm>
            <a:prstGeom prst="straightConnector1">
              <a:avLst/>
            </a:prstGeom>
            <a:ln w="50800" cmpd="dbl">
              <a:solidFill>
                <a:schemeClr val="accent5">
                  <a:lumMod val="7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>
              <a:off x="7413109" y="3143250"/>
              <a:ext cx="1102241" cy="0"/>
            </a:xfrm>
            <a:prstGeom prst="straightConnector1">
              <a:avLst/>
            </a:prstGeom>
            <a:ln w="50800" cmpd="dbl">
              <a:solidFill>
                <a:schemeClr val="accent5">
                  <a:lumMod val="7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7413109" y="3714750"/>
              <a:ext cx="1102241" cy="0"/>
            </a:xfrm>
            <a:prstGeom prst="straightConnector1">
              <a:avLst/>
            </a:prstGeom>
            <a:ln w="50800" cmpd="dbl">
              <a:solidFill>
                <a:schemeClr val="accent5">
                  <a:lumMod val="7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>
              <a:off x="7413109" y="3429000"/>
              <a:ext cx="1102241" cy="0"/>
            </a:xfrm>
            <a:prstGeom prst="straightConnector1">
              <a:avLst/>
            </a:prstGeom>
            <a:ln w="50800" cmpd="dbl">
              <a:solidFill>
                <a:schemeClr val="accent5">
                  <a:lumMod val="7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7413109" y="4000500"/>
              <a:ext cx="1102241" cy="0"/>
            </a:xfrm>
            <a:prstGeom prst="straightConnector1">
              <a:avLst/>
            </a:prstGeom>
            <a:ln w="50800" cmpd="dbl">
              <a:solidFill>
                <a:schemeClr val="accent5">
                  <a:lumMod val="7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7413109" y="4286250"/>
              <a:ext cx="1102241" cy="0"/>
            </a:xfrm>
            <a:prstGeom prst="straightConnector1">
              <a:avLst/>
            </a:prstGeom>
            <a:ln w="50800" cmpd="dbl">
              <a:solidFill>
                <a:schemeClr val="accent5">
                  <a:lumMod val="7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7413109" y="4857750"/>
              <a:ext cx="1102241" cy="0"/>
            </a:xfrm>
            <a:prstGeom prst="straightConnector1">
              <a:avLst/>
            </a:prstGeom>
            <a:ln w="50800" cmpd="dbl">
              <a:solidFill>
                <a:schemeClr val="accent5">
                  <a:lumMod val="7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7413109" y="4572000"/>
              <a:ext cx="1102241" cy="0"/>
            </a:xfrm>
            <a:prstGeom prst="straightConnector1">
              <a:avLst/>
            </a:prstGeom>
            <a:ln w="50800" cmpd="dbl">
              <a:solidFill>
                <a:schemeClr val="accent5">
                  <a:lumMod val="7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7086600" y="2448520"/>
            <a:ext cx="19164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smtClean="0">
                <a:solidFill>
                  <a:srgbClr val="2F5597"/>
                </a:solidFill>
              </a:rPr>
              <a:t>Thermal neutrons</a:t>
            </a:r>
          </a:p>
          <a:p>
            <a:pPr algn="ctr"/>
            <a:r>
              <a:rPr lang="en-US" i="1" dirty="0" smtClean="0">
                <a:solidFill>
                  <a:srgbClr val="2F5597"/>
                </a:solidFill>
              </a:rPr>
              <a:t>45 cm tall</a:t>
            </a:r>
          </a:p>
          <a:p>
            <a:pPr algn="ctr"/>
            <a:r>
              <a:rPr lang="en-US" i="1" dirty="0" smtClean="0">
                <a:solidFill>
                  <a:srgbClr val="2F5597"/>
                </a:solidFill>
              </a:rPr>
              <a:t>~1x10</a:t>
            </a:r>
            <a:r>
              <a:rPr lang="en-US" i="1" baseline="30000" dirty="0" smtClean="0">
                <a:solidFill>
                  <a:srgbClr val="2F5597"/>
                </a:solidFill>
              </a:rPr>
              <a:t>13</a:t>
            </a:r>
            <a:r>
              <a:rPr lang="en-US" i="1" dirty="0" smtClean="0">
                <a:solidFill>
                  <a:srgbClr val="2F5597"/>
                </a:solidFill>
              </a:rPr>
              <a:t> n/cm</a:t>
            </a:r>
            <a:r>
              <a:rPr lang="en-US" i="1" baseline="30000" dirty="0" smtClean="0">
                <a:solidFill>
                  <a:srgbClr val="2F5597"/>
                </a:solidFill>
              </a:rPr>
              <a:t>2</a:t>
            </a:r>
            <a:r>
              <a:rPr lang="en-US" i="1" dirty="0" smtClean="0">
                <a:solidFill>
                  <a:srgbClr val="2F5597"/>
                </a:solidFill>
              </a:rPr>
              <a:t>-s</a:t>
            </a:r>
            <a:endParaRPr lang="en-US" i="1" dirty="0">
              <a:solidFill>
                <a:srgbClr val="2F5597"/>
              </a:solidFill>
            </a:endParaRPr>
          </a:p>
        </p:txBody>
      </p:sp>
      <p:pic>
        <p:nvPicPr>
          <p:cNvPr id="15" name="Picture 14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5653" y="1151552"/>
            <a:ext cx="1402397" cy="48291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950" y="3258706"/>
            <a:ext cx="4057650" cy="29008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5470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86050" y="1129769"/>
            <a:ext cx="6229349" cy="210599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External tube furnace allows tritium diffusion testing in the absence of neutron or gamma irradiation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Quartz </a:t>
            </a:r>
            <a:r>
              <a:rPr lang="en-US" dirty="0"/>
              <a:t>barrier prevents tritium release at high temperature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Multiple </a:t>
            </a:r>
            <a:r>
              <a:rPr lang="en-US" dirty="0"/>
              <a:t>test sections can be quickly installed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600" dirty="0"/>
              <a:t>Bare 316SS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600" dirty="0"/>
              <a:t>Alumina coated (with intermediate coatings) 316SS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739" y="1133237"/>
            <a:ext cx="2343150" cy="17581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271566" y="3421946"/>
            <a:ext cx="4643334" cy="27502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indent="-228600">
              <a:buClr>
                <a:srgbClr val="A31F34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Three days of operation at low power </a:t>
            </a:r>
          </a:p>
          <a:p>
            <a:pPr marL="685800" lvl="1" indent="-228600">
              <a:buClr>
                <a:srgbClr val="A31F34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100-200kW with natural flibe produces sufficient tritium</a:t>
            </a:r>
          </a:p>
          <a:p>
            <a:pPr marL="685800" lvl="1" indent="-228600">
              <a:buClr>
                <a:srgbClr val="A31F34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620°C flibe temperature</a:t>
            </a:r>
          </a:p>
          <a:p>
            <a:pPr marL="685800" lvl="1" indent="-228600">
              <a:buClr>
                <a:srgbClr val="A31F34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He/H2 purge gas in four independent flow systems</a:t>
            </a:r>
          </a:p>
          <a:p>
            <a:pPr marL="228600" indent="-228600">
              <a:buClr>
                <a:srgbClr val="A31F34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Order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magnitude reduction in tritium permeation with “first-effort” alumina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coating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7117" y="3257550"/>
            <a:ext cx="2141133" cy="13268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258" y="4659346"/>
            <a:ext cx="2093992" cy="15700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2050" y="3886200"/>
            <a:ext cx="1581418" cy="19584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69359" y="265853"/>
            <a:ext cx="7674491" cy="70569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rgbClr val="A31F3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Fluoride Salt Tritium Permeation (FS-4)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51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284" y="4152195"/>
            <a:ext cx="3337560" cy="1974850"/>
          </a:xfrm>
          <a:prstGeom prst="rect">
            <a:avLst/>
          </a:prstGeom>
          <a:noFill/>
        </p:spPr>
      </p:pic>
      <p:sp>
        <p:nvSpPr>
          <p:cNvPr id="5222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350" y="1405311"/>
            <a:ext cx="4909725" cy="472173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5751" y="237893"/>
            <a:ext cx="7600949" cy="705697"/>
          </a:xfrm>
        </p:spPr>
        <p:txBody>
          <a:bodyPr/>
          <a:lstStyle/>
          <a:p>
            <a:r>
              <a:rPr lang="en-US" dirty="0" smtClean="0"/>
              <a:t>TREAT – INL Transient Test Reactor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85751" y="1151552"/>
            <a:ext cx="4629149" cy="3000643"/>
          </a:xfrm>
        </p:spPr>
        <p:txBody>
          <a:bodyPr>
            <a:normAutofit fontScale="70000" lnSpcReduction="20000"/>
          </a:bodyPr>
          <a:lstStyle/>
          <a:p>
            <a:pPr marL="341313" indent="-341313">
              <a:lnSpc>
                <a:spcPct val="120000"/>
              </a:lnSpc>
              <a:spcBef>
                <a:spcPts val="600"/>
              </a:spcBef>
              <a:buClr>
                <a:srgbClr val="A72035"/>
              </a:buClr>
              <a:buSzPct val="100000"/>
              <a:tabLst>
                <a:tab pos="914400" algn="l"/>
              </a:tabLst>
              <a:defRPr/>
            </a:pPr>
            <a:r>
              <a:rPr lang="en-US" altLang="zh-CN" dirty="0"/>
              <a:t>A graphite-moderated, graphite-reflected, </a:t>
            </a:r>
            <a:r>
              <a:rPr lang="en-US" altLang="zh-CN" dirty="0" smtClean="0"/>
              <a:t>air-cooled </a:t>
            </a:r>
            <a:r>
              <a:rPr lang="en-US" altLang="zh-CN" dirty="0"/>
              <a:t>reactor</a:t>
            </a:r>
          </a:p>
          <a:p>
            <a:pPr marL="798513" lvl="1" indent="-341313">
              <a:lnSpc>
                <a:spcPct val="120000"/>
              </a:lnSpc>
              <a:spcBef>
                <a:spcPts val="600"/>
              </a:spcBef>
              <a:buClr>
                <a:srgbClr val="A72035"/>
              </a:buClr>
              <a:buSzPct val="100000"/>
              <a:tabLst>
                <a:tab pos="914400" algn="l"/>
              </a:tabLst>
              <a:defRPr/>
            </a:pPr>
            <a:r>
              <a:rPr lang="en-US" altLang="zh-CN" dirty="0" smtClean="0"/>
              <a:t>Steady-state operation up to 100 kW</a:t>
            </a:r>
          </a:p>
          <a:p>
            <a:pPr marL="798513" lvl="1" indent="-341313">
              <a:lnSpc>
                <a:spcPct val="120000"/>
              </a:lnSpc>
              <a:spcBef>
                <a:spcPts val="600"/>
              </a:spcBef>
              <a:buClr>
                <a:srgbClr val="A72035"/>
              </a:buClr>
              <a:buSzPct val="100000"/>
              <a:tabLst>
                <a:tab pos="914400" algn="l"/>
              </a:tabLst>
              <a:defRPr/>
            </a:pPr>
            <a:r>
              <a:rPr lang="en-US" altLang="zh-CN" dirty="0" smtClean="0"/>
              <a:t>Pulsed operation up to </a:t>
            </a:r>
            <a:r>
              <a:rPr lang="en-US" altLang="zh-CN" b="1" dirty="0" smtClean="0"/>
              <a:t>18,000 MW</a:t>
            </a:r>
          </a:p>
          <a:p>
            <a:pPr marL="341313" indent="-341313">
              <a:lnSpc>
                <a:spcPct val="120000"/>
              </a:lnSpc>
              <a:spcBef>
                <a:spcPts val="600"/>
              </a:spcBef>
              <a:buClr>
                <a:srgbClr val="A72035"/>
              </a:buClr>
              <a:buSzPct val="100000"/>
              <a:tabLst>
                <a:tab pos="914400" algn="l"/>
              </a:tabLst>
              <a:defRPr/>
            </a:pPr>
            <a:r>
              <a:rPr lang="en-US" altLang="zh-CN" dirty="0" smtClean="0"/>
              <a:t>Fueled </a:t>
            </a:r>
            <a:r>
              <a:rPr lang="en-US" altLang="zh-CN" dirty="0"/>
              <a:t>with 93.1% enriched UO</a:t>
            </a:r>
            <a:r>
              <a:rPr lang="en-US" altLang="zh-CN" baseline="-25000" dirty="0"/>
              <a:t>2</a:t>
            </a:r>
            <a:r>
              <a:rPr lang="en-US" altLang="zh-CN" dirty="0"/>
              <a:t> particles finely dispersed in graphite </a:t>
            </a:r>
            <a:endParaRPr lang="en-US" altLang="zh-CN" dirty="0" smtClean="0"/>
          </a:p>
          <a:p>
            <a:pPr marL="341313" indent="-341313">
              <a:lnSpc>
                <a:spcPct val="120000"/>
              </a:lnSpc>
              <a:spcBef>
                <a:spcPts val="600"/>
              </a:spcBef>
              <a:buClr>
                <a:srgbClr val="A72035"/>
              </a:buClr>
              <a:buSzPct val="100000"/>
              <a:tabLst>
                <a:tab pos="914400" algn="l"/>
              </a:tabLst>
              <a:defRPr/>
            </a:pPr>
            <a:r>
              <a:rPr lang="en-US" altLang="zh-CN" dirty="0" smtClean="0"/>
              <a:t>TREAT </a:t>
            </a:r>
            <a:r>
              <a:rPr lang="en-US" altLang="zh-CN" dirty="0"/>
              <a:t>core </a:t>
            </a:r>
            <a:r>
              <a:rPr lang="en-US" altLang="zh-CN" dirty="0" smtClean="0"/>
              <a:t>has maximum </a:t>
            </a:r>
            <a:r>
              <a:rPr lang="en-US" altLang="zh-CN" dirty="0"/>
              <a:t>of 361 fuel assemblies (19 x 19</a:t>
            </a:r>
            <a:r>
              <a:rPr lang="en-US" altLang="zh-CN" dirty="0" smtClean="0"/>
              <a:t>)</a:t>
            </a:r>
            <a:endParaRPr lang="en-US" altLang="zh-CN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00850" y="6372491"/>
            <a:ext cx="2057400" cy="365125"/>
          </a:xfrm>
        </p:spPr>
        <p:txBody>
          <a:bodyPr/>
          <a:lstStyle/>
          <a:p>
            <a:fld id="{D923605F-E2CF-4C0A-9312-DC8F245A0BC7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27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11281" y="1174563"/>
            <a:ext cx="4766022" cy="38546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91004" y="238125"/>
            <a:ext cx="7673975" cy="704850"/>
          </a:xfrm>
        </p:spPr>
        <p:txBody>
          <a:bodyPr/>
          <a:lstStyle/>
          <a:p>
            <a:r>
              <a:rPr lang="en-US" dirty="0" smtClean="0"/>
              <a:t>TREAT IRP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476764" y="1257300"/>
            <a:ext cx="4323836" cy="382309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Collaboration with Oregon State University, University of Michigan, and INL on </a:t>
            </a:r>
            <a:r>
              <a:rPr lang="en-US" b="1" dirty="0" smtClean="0"/>
              <a:t>instrumentation and benchmarking </a:t>
            </a:r>
            <a:r>
              <a:rPr lang="en-US" dirty="0" smtClean="0"/>
              <a:t>in support of the </a:t>
            </a:r>
            <a:r>
              <a:rPr lang="en-US" b="1" dirty="0" smtClean="0"/>
              <a:t>TREAT restart</a:t>
            </a:r>
            <a:endParaRPr lang="en-US" dirty="0" smtClean="0"/>
          </a:p>
          <a:p>
            <a:r>
              <a:rPr lang="en-US" dirty="0" smtClean="0"/>
              <a:t>Irradiations </a:t>
            </a:r>
            <a:r>
              <a:rPr lang="en-US" dirty="0"/>
              <a:t>in the </a:t>
            </a:r>
            <a:r>
              <a:rPr lang="en-US" dirty="0" smtClean="0"/>
              <a:t>MITR test </a:t>
            </a:r>
            <a:r>
              <a:rPr lang="en-US" dirty="0"/>
              <a:t>sensors and produce data to support code benchmarking</a:t>
            </a:r>
          </a:p>
          <a:p>
            <a:pPr lvl="1"/>
            <a:r>
              <a:rPr lang="en-US" dirty="0"/>
              <a:t>TREAT steady-state equivalent &lt;100 kW</a:t>
            </a:r>
          </a:p>
          <a:p>
            <a:pPr lvl="1"/>
            <a:r>
              <a:rPr lang="en-US" dirty="0"/>
              <a:t>Positive and negative reactivity insertion </a:t>
            </a:r>
            <a:r>
              <a:rPr lang="en-US" dirty="0" smtClean="0"/>
              <a:t>transients</a:t>
            </a:r>
            <a:endParaRPr lang="en-US" dirty="0"/>
          </a:p>
          <a:p>
            <a:r>
              <a:rPr lang="en-US" dirty="0" smtClean="0"/>
              <a:t>Follow-on irradiation with identical setup in TREAT (M8CAL test position)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94" t="4355" r="3800" b="10591"/>
          <a:stretch/>
        </p:blipFill>
        <p:spPr>
          <a:xfrm>
            <a:off x="1371600" y="5169087"/>
            <a:ext cx="3028950" cy="1028701"/>
          </a:xfrm>
          <a:prstGeom prst="rect">
            <a:avLst/>
          </a:prstGeom>
        </p:spPr>
      </p:pic>
      <p:sp>
        <p:nvSpPr>
          <p:cNvPr id="14" name="Content Placeholder 3"/>
          <p:cNvSpPr txBox="1">
            <a:spLocks/>
          </p:cNvSpPr>
          <p:nvPr/>
        </p:nvSpPr>
        <p:spPr>
          <a:xfrm>
            <a:off x="5143500" y="5354129"/>
            <a:ext cx="1143000" cy="3488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A31F3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—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600" dirty="0" smtClean="0">
                <a:latin typeface="+mn-lt"/>
              </a:rPr>
              <a:t>MPFD</a:t>
            </a:r>
            <a:endParaRPr lang="en-US" sz="1200" dirty="0">
              <a:latin typeface="+mn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4206" y="4877542"/>
            <a:ext cx="1950580" cy="13020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5185635" y="1174563"/>
            <a:ext cx="3786915" cy="3683187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284163" indent="-284163">
              <a:spcBef>
                <a:spcPts val="600"/>
              </a:spcBef>
            </a:pPr>
            <a:r>
              <a:rPr lang="en-US" dirty="0"/>
              <a:t>Fission wire </a:t>
            </a:r>
          </a:p>
          <a:p>
            <a:pPr marL="741363" lvl="1" indent="-284163">
              <a:spcBef>
                <a:spcPts val="600"/>
              </a:spcBef>
            </a:pPr>
            <a:r>
              <a:rPr lang="en-US" sz="1600" i="1" dirty="0"/>
              <a:t>Natural </a:t>
            </a:r>
            <a:r>
              <a:rPr lang="en-US" sz="1600" i="1" dirty="0" smtClean="0"/>
              <a:t>uranium, U/Cd</a:t>
            </a:r>
            <a:endParaRPr lang="en-US" sz="1600" i="1" dirty="0"/>
          </a:p>
          <a:p>
            <a:pPr marL="284163" indent="-284163">
              <a:spcBef>
                <a:spcPts val="600"/>
              </a:spcBef>
            </a:pPr>
            <a:r>
              <a:rPr lang="en-US" dirty="0"/>
              <a:t>Activation wires/foils</a:t>
            </a:r>
          </a:p>
          <a:p>
            <a:pPr marL="741363" lvl="1" indent="-284163">
              <a:spcBef>
                <a:spcPts val="600"/>
              </a:spcBef>
            </a:pPr>
            <a:r>
              <a:rPr lang="en-US" sz="1600" i="1" dirty="0" smtClean="0"/>
              <a:t>Al-Co, Fe, Fe-Ni-Cr, </a:t>
            </a:r>
            <a:r>
              <a:rPr lang="en-US" sz="1600" i="1" dirty="0" err="1" smtClean="0"/>
              <a:t>Nb</a:t>
            </a:r>
            <a:r>
              <a:rPr lang="en-US" sz="1600" i="1" dirty="0" smtClean="0"/>
              <a:t>, </a:t>
            </a:r>
            <a:r>
              <a:rPr lang="en-US" sz="1600" i="1" dirty="0" err="1" smtClean="0"/>
              <a:t>Ti</a:t>
            </a:r>
            <a:r>
              <a:rPr lang="en-US" sz="1600" i="1" dirty="0" smtClean="0"/>
              <a:t>, Cu-Au</a:t>
            </a:r>
            <a:endParaRPr lang="en-US" sz="1600" i="1" dirty="0"/>
          </a:p>
          <a:p>
            <a:pPr marL="284163" indent="-284163">
              <a:spcBef>
                <a:spcPts val="600"/>
              </a:spcBef>
            </a:pPr>
            <a:r>
              <a:rPr lang="en-US" dirty="0"/>
              <a:t>Self-Powered Detectors</a:t>
            </a:r>
          </a:p>
          <a:p>
            <a:pPr marL="741363" lvl="1" indent="-284163">
              <a:spcBef>
                <a:spcPts val="600"/>
              </a:spcBef>
            </a:pPr>
            <a:r>
              <a:rPr lang="en-US" sz="1600" i="1" dirty="0"/>
              <a:t>Gamma (platinum</a:t>
            </a:r>
            <a:r>
              <a:rPr lang="en-US" sz="1600" i="1" dirty="0" smtClean="0"/>
              <a:t>), Neutron </a:t>
            </a:r>
            <a:r>
              <a:rPr lang="en-US" sz="1600" i="1" dirty="0"/>
              <a:t>(vanadium)</a:t>
            </a:r>
          </a:p>
          <a:p>
            <a:pPr marL="284163" indent="-284163">
              <a:spcBef>
                <a:spcPts val="600"/>
              </a:spcBef>
            </a:pPr>
            <a:r>
              <a:rPr lang="en-US" dirty="0"/>
              <a:t>Miniature Fission Chambers</a:t>
            </a:r>
          </a:p>
          <a:p>
            <a:pPr marL="741363" lvl="1" indent="-284163">
              <a:spcBef>
                <a:spcPts val="600"/>
              </a:spcBef>
            </a:pPr>
            <a:r>
              <a:rPr lang="en-US" sz="1600" i="1" dirty="0"/>
              <a:t>Enriched uranium in metal rods</a:t>
            </a:r>
          </a:p>
          <a:p>
            <a:pPr marL="284163" indent="-284163">
              <a:spcBef>
                <a:spcPts val="600"/>
              </a:spcBef>
            </a:pPr>
            <a:r>
              <a:rPr lang="en-US" dirty="0"/>
              <a:t>Micro-Pocket Fission Detectors</a:t>
            </a:r>
          </a:p>
          <a:p>
            <a:pPr marL="741363" lvl="1" indent="-284163">
              <a:spcBef>
                <a:spcPts val="600"/>
              </a:spcBef>
            </a:pPr>
            <a:r>
              <a:rPr lang="en-US" sz="1600" i="1" dirty="0"/>
              <a:t>Uranium and thorium in a metal </a:t>
            </a:r>
            <a:r>
              <a:rPr lang="en-US" sz="1600" i="1" dirty="0" smtClean="0"/>
              <a:t>rod</a:t>
            </a:r>
            <a:endParaRPr lang="en-US" sz="1600" i="1" dirty="0"/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594963" y="5509011"/>
            <a:ext cx="1143000" cy="3488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A31F3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—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600" dirty="0" smtClean="0">
                <a:latin typeface="+mn-lt"/>
              </a:rPr>
              <a:t>Mini FC</a:t>
            </a:r>
            <a:endParaRPr lang="en-US" sz="12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0" y="4659868"/>
            <a:ext cx="54243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First university-led experiment completed in June 2018.  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7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Shipment to INL-TREAT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557" y="1371600"/>
            <a:ext cx="3865143" cy="4342857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649707" y="5922307"/>
            <a:ext cx="3750843" cy="255870"/>
          </a:xfrm>
          <a:prstGeom prst="roundRect">
            <a:avLst>
              <a:gd name="adj" fmla="val 4855"/>
            </a:avLst>
          </a:prstGeom>
          <a:solidFill>
            <a:schemeClr val="accent4">
              <a:lumMod val="20000"/>
              <a:lumOff val="80000"/>
              <a:alpha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" algn="ctr">
              <a:spcBef>
                <a:spcPts val="600"/>
              </a:spcBef>
              <a:buClr>
                <a:srgbClr val="870000"/>
              </a:buClr>
              <a:buSzPct val="80000"/>
              <a:tabLst>
                <a:tab pos="914400" algn="l"/>
              </a:tabLst>
            </a:pPr>
            <a:r>
              <a:rPr lang="en-US" altLang="zh-CN" sz="1200" b="1" kern="0" dirty="0" smtClean="0">
                <a:solidFill>
                  <a:srgbClr val="002060"/>
                </a:solidFill>
                <a:ea typeface="SimSun" pitchFamily="2" charset="-122"/>
              </a:rPr>
              <a:t>Irradiated Experiment Test Assembly (from MIT to INL)</a:t>
            </a:r>
            <a:endParaRPr lang="en-US" altLang="zh-CN" sz="1200" b="1" kern="0" dirty="0">
              <a:solidFill>
                <a:srgbClr val="002060"/>
              </a:solidFill>
              <a:ea typeface="SimSun" pitchFamily="2" charset="-122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278" y="1366371"/>
            <a:ext cx="3657143" cy="24380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100" y="3943350"/>
            <a:ext cx="2742857" cy="1828572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6743700" y="2286000"/>
            <a:ext cx="571501" cy="1771650"/>
          </a:xfrm>
          <a:prstGeom prst="straightConnector1">
            <a:avLst/>
          </a:prstGeom>
          <a:ln w="444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4800600" y="5922307"/>
            <a:ext cx="4057649" cy="255870"/>
          </a:xfrm>
          <a:prstGeom prst="roundRect">
            <a:avLst>
              <a:gd name="adj" fmla="val 4855"/>
            </a:avLst>
          </a:prstGeom>
          <a:solidFill>
            <a:schemeClr val="accent4">
              <a:lumMod val="20000"/>
              <a:lumOff val="80000"/>
              <a:alpha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" algn="ctr">
              <a:spcBef>
                <a:spcPts val="600"/>
              </a:spcBef>
              <a:buClr>
                <a:srgbClr val="870000"/>
              </a:buClr>
              <a:buSzPct val="80000"/>
              <a:tabLst>
                <a:tab pos="914400" algn="l"/>
              </a:tabLst>
            </a:pPr>
            <a:r>
              <a:rPr lang="en-US" altLang="zh-CN" sz="1200" b="1" kern="0" dirty="0" smtClean="0">
                <a:solidFill>
                  <a:srgbClr val="002060"/>
                </a:solidFill>
                <a:ea typeface="SimSun" pitchFamily="2" charset="-122"/>
              </a:rPr>
              <a:t>Irradiated Activation Wires (from TREAT to INL Counting Lab)</a:t>
            </a:r>
            <a:endParaRPr lang="en-US" altLang="zh-CN" sz="1200" b="1" kern="0" dirty="0">
              <a:solidFill>
                <a:srgbClr val="002060"/>
              </a:solidFill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859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David Carpenter\Documents\NRL\Presentations\R3G-202-5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7" t="5199" r="7076" b="8436"/>
          <a:stretch/>
        </p:blipFill>
        <p:spPr bwMode="auto">
          <a:xfrm>
            <a:off x="571500" y="1062285"/>
            <a:ext cx="3483429" cy="516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MITR Cross-Section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395" y="1097984"/>
            <a:ext cx="3371850" cy="520819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80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342900" y="5293657"/>
            <a:ext cx="4057136" cy="255870"/>
          </a:xfrm>
          <a:prstGeom prst="roundRect">
            <a:avLst>
              <a:gd name="adj" fmla="val 4855"/>
            </a:avLst>
          </a:prstGeom>
          <a:solidFill>
            <a:schemeClr val="accent4">
              <a:lumMod val="20000"/>
              <a:lumOff val="80000"/>
              <a:alpha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" algn="ctr">
              <a:spcBef>
                <a:spcPts val="600"/>
              </a:spcBef>
              <a:buClr>
                <a:srgbClr val="870000"/>
              </a:buClr>
              <a:buSzPct val="80000"/>
              <a:tabLst>
                <a:tab pos="914400" algn="l"/>
              </a:tabLst>
            </a:pPr>
            <a:r>
              <a:rPr lang="en-US" altLang="zh-CN" sz="1200" b="1" kern="0" dirty="0" smtClean="0">
                <a:solidFill>
                  <a:srgbClr val="002060"/>
                </a:solidFill>
                <a:ea typeface="SimSun" pitchFamily="2" charset="-122"/>
              </a:rPr>
              <a:t>Loading Instrumentation Assembly into TREAT M8CAL Core</a:t>
            </a:r>
            <a:endParaRPr lang="en-US" altLang="zh-CN" sz="1200" b="1" kern="0" dirty="0">
              <a:solidFill>
                <a:srgbClr val="002060"/>
              </a:solidFill>
              <a:ea typeface="SimSun" pitchFamily="2" charset="-122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029031" y="5757434"/>
            <a:ext cx="1676410" cy="255870"/>
          </a:xfrm>
          <a:prstGeom prst="roundRect">
            <a:avLst>
              <a:gd name="adj" fmla="val 4855"/>
            </a:avLst>
          </a:prstGeom>
          <a:solidFill>
            <a:schemeClr val="accent4">
              <a:lumMod val="20000"/>
              <a:lumOff val="80000"/>
              <a:alpha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" algn="ctr">
              <a:spcBef>
                <a:spcPts val="600"/>
              </a:spcBef>
              <a:buClr>
                <a:srgbClr val="870000"/>
              </a:buClr>
              <a:buSzPct val="80000"/>
              <a:tabLst>
                <a:tab pos="914400" algn="l"/>
              </a:tabLst>
            </a:pPr>
            <a:r>
              <a:rPr lang="en-US" altLang="zh-CN" sz="1200" b="1" kern="0" dirty="0" smtClean="0">
                <a:solidFill>
                  <a:srgbClr val="002060"/>
                </a:solidFill>
                <a:ea typeface="SimSun" pitchFamily="2" charset="-122"/>
              </a:rPr>
              <a:t>Experiment Top View</a:t>
            </a:r>
            <a:endParaRPr lang="en-US" altLang="zh-CN" sz="1200" b="1" kern="0" dirty="0">
              <a:solidFill>
                <a:srgbClr val="002060"/>
              </a:solidFill>
              <a:ea typeface="SimSun" pitchFamily="2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2000250"/>
            <a:ext cx="4114286" cy="308228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665" y="1177564"/>
            <a:ext cx="2569143" cy="219428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0654" y="3086100"/>
            <a:ext cx="1584825" cy="237723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380" y="4000500"/>
            <a:ext cx="2285714" cy="1634286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143500" y="3494047"/>
            <a:ext cx="1276350" cy="255870"/>
          </a:xfrm>
          <a:prstGeom prst="roundRect">
            <a:avLst>
              <a:gd name="adj" fmla="val 4855"/>
            </a:avLst>
          </a:prstGeom>
          <a:solidFill>
            <a:schemeClr val="accent4">
              <a:lumMod val="20000"/>
              <a:lumOff val="80000"/>
              <a:alpha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" algn="ctr">
              <a:spcBef>
                <a:spcPts val="600"/>
              </a:spcBef>
              <a:buClr>
                <a:srgbClr val="870000"/>
              </a:buClr>
              <a:buSzPct val="80000"/>
              <a:tabLst>
                <a:tab pos="914400" algn="l"/>
              </a:tabLst>
            </a:pPr>
            <a:r>
              <a:rPr lang="en-US" altLang="zh-CN" sz="1200" b="1" kern="0" dirty="0" smtClean="0">
                <a:solidFill>
                  <a:srgbClr val="002060"/>
                </a:solidFill>
                <a:ea typeface="SimSun" pitchFamily="2" charset="-122"/>
              </a:rPr>
              <a:t>Arranging Cables</a:t>
            </a:r>
            <a:endParaRPr lang="en-US" altLang="zh-CN" sz="1200" b="1" kern="0" dirty="0">
              <a:solidFill>
                <a:srgbClr val="002060"/>
              </a:solidFill>
              <a:ea typeface="SimSun" pitchFamily="2" charset="-122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350115" y="5666053"/>
            <a:ext cx="1485901" cy="255870"/>
          </a:xfrm>
          <a:prstGeom prst="roundRect">
            <a:avLst>
              <a:gd name="adj" fmla="val 4855"/>
            </a:avLst>
          </a:prstGeom>
          <a:solidFill>
            <a:schemeClr val="accent4">
              <a:lumMod val="20000"/>
              <a:lumOff val="80000"/>
              <a:alpha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" algn="ctr">
              <a:spcBef>
                <a:spcPts val="600"/>
              </a:spcBef>
              <a:buClr>
                <a:srgbClr val="870000"/>
              </a:buClr>
              <a:buSzPct val="80000"/>
              <a:tabLst>
                <a:tab pos="914400" algn="l"/>
              </a:tabLst>
            </a:pPr>
            <a:r>
              <a:rPr lang="en-US" altLang="zh-CN" sz="1200" b="1" kern="0" dirty="0" smtClean="0">
                <a:solidFill>
                  <a:srgbClr val="002060"/>
                </a:solidFill>
                <a:ea typeface="SimSun" pitchFamily="2" charset="-122"/>
              </a:rPr>
              <a:t>Complete Shielding</a:t>
            </a:r>
            <a:endParaRPr lang="en-US" altLang="zh-CN" sz="1200" b="1" kern="0" dirty="0">
              <a:solidFill>
                <a:srgbClr val="002060"/>
              </a:solidFill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816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Acquisitions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1561586" y="5034333"/>
            <a:ext cx="1714500" cy="255870"/>
          </a:xfrm>
          <a:prstGeom prst="roundRect">
            <a:avLst>
              <a:gd name="adj" fmla="val 4855"/>
            </a:avLst>
          </a:prstGeom>
          <a:solidFill>
            <a:schemeClr val="accent4">
              <a:lumMod val="20000"/>
              <a:lumOff val="80000"/>
              <a:alpha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" algn="ctr">
              <a:spcBef>
                <a:spcPts val="600"/>
              </a:spcBef>
              <a:buClr>
                <a:srgbClr val="870000"/>
              </a:buClr>
              <a:buSzPct val="80000"/>
              <a:tabLst>
                <a:tab pos="914400" algn="l"/>
              </a:tabLst>
            </a:pPr>
            <a:r>
              <a:rPr lang="en-US" altLang="zh-CN" sz="1200" b="1" kern="0" dirty="0" smtClean="0">
                <a:solidFill>
                  <a:srgbClr val="002060"/>
                </a:solidFill>
                <a:ea typeface="SimSun" pitchFamily="2" charset="-122"/>
              </a:rPr>
              <a:t>Inside Reactor Building</a:t>
            </a:r>
            <a:endParaRPr lang="en-US" altLang="zh-CN" sz="1200" b="1" kern="0" dirty="0">
              <a:solidFill>
                <a:srgbClr val="002060"/>
              </a:solidFill>
              <a:ea typeface="SimSun" pitchFamily="2" charset="-122"/>
            </a:endParaRPr>
          </a:p>
        </p:txBody>
      </p:sp>
      <p:pic>
        <p:nvPicPr>
          <p:cNvPr id="4098" name="Picture 2" descr="2018-06-14 09.25.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36" y="2017289"/>
            <a:ext cx="4038600" cy="271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G_18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21575"/>
            <a:ext cx="3733800" cy="270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5762625" y="5034333"/>
            <a:ext cx="1657350" cy="255870"/>
          </a:xfrm>
          <a:prstGeom prst="roundRect">
            <a:avLst>
              <a:gd name="adj" fmla="val 4855"/>
            </a:avLst>
          </a:prstGeom>
          <a:solidFill>
            <a:schemeClr val="accent4">
              <a:lumMod val="20000"/>
              <a:lumOff val="80000"/>
              <a:alpha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" algn="ctr">
              <a:spcBef>
                <a:spcPts val="600"/>
              </a:spcBef>
              <a:buClr>
                <a:srgbClr val="870000"/>
              </a:buClr>
              <a:buSzPct val="80000"/>
              <a:tabLst>
                <a:tab pos="914400" algn="l"/>
              </a:tabLst>
            </a:pPr>
            <a:r>
              <a:rPr lang="en-US" altLang="zh-CN" sz="1200" b="1" kern="0" dirty="0" smtClean="0">
                <a:solidFill>
                  <a:srgbClr val="002060"/>
                </a:solidFill>
                <a:ea typeface="SimSun" pitchFamily="2" charset="-122"/>
              </a:rPr>
              <a:t>Outside Control Room</a:t>
            </a:r>
            <a:endParaRPr lang="en-US" altLang="zh-CN" sz="1200" b="1" kern="0" dirty="0">
              <a:solidFill>
                <a:srgbClr val="002060"/>
              </a:solidFill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6281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Activation Wires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857250" y="5916330"/>
            <a:ext cx="1828800" cy="255870"/>
          </a:xfrm>
          <a:prstGeom prst="roundRect">
            <a:avLst>
              <a:gd name="adj" fmla="val 4855"/>
            </a:avLst>
          </a:prstGeom>
          <a:solidFill>
            <a:schemeClr val="accent4">
              <a:lumMod val="20000"/>
              <a:lumOff val="80000"/>
              <a:alpha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" algn="ctr">
              <a:spcBef>
                <a:spcPts val="600"/>
              </a:spcBef>
              <a:buClr>
                <a:srgbClr val="870000"/>
              </a:buClr>
              <a:buSzPct val="80000"/>
              <a:tabLst>
                <a:tab pos="914400" algn="l"/>
              </a:tabLst>
            </a:pPr>
            <a:r>
              <a:rPr lang="en-US" altLang="zh-CN" sz="1200" b="1" kern="0" dirty="0" smtClean="0">
                <a:solidFill>
                  <a:srgbClr val="002060"/>
                </a:solidFill>
                <a:ea typeface="SimSun" pitchFamily="2" charset="-122"/>
              </a:rPr>
              <a:t>Pulling Out Wire Capsule</a:t>
            </a:r>
            <a:endParaRPr lang="en-US" altLang="zh-CN" sz="1200" b="1" kern="0" dirty="0">
              <a:solidFill>
                <a:srgbClr val="002060"/>
              </a:solidFill>
              <a:ea typeface="SimSun" pitchFamily="2" charset="-122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772150" y="5916330"/>
            <a:ext cx="2914650" cy="255870"/>
          </a:xfrm>
          <a:prstGeom prst="roundRect">
            <a:avLst>
              <a:gd name="adj" fmla="val 4855"/>
            </a:avLst>
          </a:prstGeom>
          <a:solidFill>
            <a:schemeClr val="accent4">
              <a:lumMod val="20000"/>
              <a:lumOff val="80000"/>
              <a:alpha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" algn="ctr">
              <a:spcBef>
                <a:spcPts val="600"/>
              </a:spcBef>
              <a:buClr>
                <a:srgbClr val="870000"/>
              </a:buClr>
              <a:buSzPct val="80000"/>
              <a:tabLst>
                <a:tab pos="914400" algn="l"/>
              </a:tabLst>
            </a:pPr>
            <a:r>
              <a:rPr lang="en-US" altLang="zh-CN" sz="1200" b="1" kern="0" dirty="0" smtClean="0">
                <a:solidFill>
                  <a:srgbClr val="002060"/>
                </a:solidFill>
                <a:ea typeface="SimSun" pitchFamily="2" charset="-122"/>
              </a:rPr>
              <a:t>Opening up Capsule and Retrieving Wires</a:t>
            </a:r>
            <a:endParaRPr lang="en-US" altLang="zh-CN" sz="1200" b="1" kern="0" dirty="0">
              <a:solidFill>
                <a:srgbClr val="002060"/>
              </a:solidFill>
              <a:ea typeface="SimSun" pitchFamily="2" charset="-122"/>
            </a:endParaRPr>
          </a:p>
        </p:txBody>
      </p:sp>
      <p:pic>
        <p:nvPicPr>
          <p:cNvPr id="5124" name="Picture 4" descr="IMG_18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2667000"/>
            <a:ext cx="214122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G_19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382" y="2667000"/>
            <a:ext cx="214122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G_19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475" y="1489710"/>
            <a:ext cx="3048000" cy="193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G_19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475" y="3684270"/>
            <a:ext cx="3048000" cy="203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IMG_200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10000"/>
          <a:stretch/>
        </p:blipFill>
        <p:spPr bwMode="auto">
          <a:xfrm>
            <a:off x="3540718" y="1200150"/>
            <a:ext cx="1729884" cy="114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3225298" y="5916330"/>
            <a:ext cx="1828800" cy="255870"/>
          </a:xfrm>
          <a:prstGeom prst="roundRect">
            <a:avLst>
              <a:gd name="adj" fmla="val 4855"/>
            </a:avLst>
          </a:prstGeom>
          <a:solidFill>
            <a:schemeClr val="accent4">
              <a:lumMod val="20000"/>
              <a:lumOff val="80000"/>
              <a:alpha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" algn="ctr">
              <a:spcBef>
                <a:spcPts val="600"/>
              </a:spcBef>
              <a:buClr>
                <a:srgbClr val="870000"/>
              </a:buClr>
              <a:buSzPct val="80000"/>
              <a:tabLst>
                <a:tab pos="914400" algn="l"/>
              </a:tabLst>
            </a:pPr>
            <a:r>
              <a:rPr lang="en-US" altLang="zh-CN" sz="1200" b="1" kern="0" dirty="0" smtClean="0">
                <a:solidFill>
                  <a:srgbClr val="002060"/>
                </a:solidFill>
                <a:ea typeface="SimSun" pitchFamily="2" charset="-122"/>
              </a:rPr>
              <a:t>Retrieving Wire Capsule</a:t>
            </a:r>
            <a:endParaRPr lang="en-US" altLang="zh-CN" sz="1200" b="1" kern="0" dirty="0">
              <a:solidFill>
                <a:srgbClr val="002060"/>
              </a:solidFill>
              <a:ea typeface="SimSun" pitchFamily="2" charset="-122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5314950" y="1714500"/>
            <a:ext cx="1714500" cy="685800"/>
          </a:xfrm>
          <a:prstGeom prst="straightConnector1">
            <a:avLst/>
          </a:prstGeom>
          <a:ln w="444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2603570" y="1714500"/>
            <a:ext cx="719712" cy="255870"/>
          </a:xfrm>
          <a:prstGeom prst="roundRect">
            <a:avLst>
              <a:gd name="adj" fmla="val 4855"/>
            </a:avLst>
          </a:prstGeom>
          <a:solidFill>
            <a:schemeClr val="accent4">
              <a:lumMod val="20000"/>
              <a:lumOff val="80000"/>
              <a:alpha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" algn="ctr">
              <a:spcBef>
                <a:spcPts val="600"/>
              </a:spcBef>
              <a:buClr>
                <a:srgbClr val="870000"/>
              </a:buClr>
              <a:buSzPct val="80000"/>
              <a:tabLst>
                <a:tab pos="914400" algn="l"/>
              </a:tabLst>
            </a:pPr>
            <a:r>
              <a:rPr lang="en-US" altLang="zh-CN" sz="1200" b="1" kern="0" dirty="0" smtClean="0">
                <a:solidFill>
                  <a:srgbClr val="002060"/>
                </a:solidFill>
                <a:ea typeface="SimSun" pitchFamily="2" charset="-122"/>
              </a:rPr>
              <a:t>Wires</a:t>
            </a:r>
            <a:endParaRPr lang="en-US" altLang="zh-CN" sz="1200" b="1" kern="0" dirty="0">
              <a:solidFill>
                <a:srgbClr val="002060"/>
              </a:solidFill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25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 Experiment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7170" name="Picture 2" descr="IMG_18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26" y="1257300"/>
            <a:ext cx="6118247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49" y="3028950"/>
            <a:ext cx="4706733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9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85750" y="3086100"/>
            <a:ext cx="8629650" cy="971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rgbClr val="A31F3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600" dirty="0" smtClean="0"/>
              <a:t>FHR/MSR Development and </a:t>
            </a:r>
          </a:p>
          <a:p>
            <a:pPr algn="ctr"/>
            <a:r>
              <a:rPr lang="en-US" sz="3600" dirty="0" smtClean="0"/>
              <a:t>Integrated Experiments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3248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4649" y="1151552"/>
            <a:ext cx="8655051" cy="530639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dirty="0" smtClean="0"/>
              <a:t>MIT-UCB-UW concept: Fluoride Salt-Cooled High-Temperature Reactor (FHR)</a:t>
            </a:r>
          </a:p>
          <a:p>
            <a:pPr lvl="1">
              <a:lnSpc>
                <a:spcPct val="100000"/>
              </a:lnSpc>
            </a:pPr>
            <a:r>
              <a:rPr lang="en-US" sz="1800" dirty="0" smtClean="0"/>
              <a:t>2 DOE-funded IRPs (3-years each) $12.5M</a:t>
            </a:r>
          </a:p>
          <a:p>
            <a:pPr>
              <a:lnSpc>
                <a:spcPct val="100000"/>
              </a:lnSpc>
            </a:pPr>
            <a:r>
              <a:rPr lang="en-US" sz="1800" dirty="0" smtClean="0"/>
              <a:t>Simultaneous IRP led by Georgia Tech on FHR technology and licensing ($5M)</a:t>
            </a:r>
          </a:p>
          <a:p>
            <a:pPr>
              <a:lnSpc>
                <a:spcPct val="100000"/>
              </a:lnSpc>
            </a:pPr>
            <a:r>
              <a:rPr lang="en-US" sz="1800" dirty="0" smtClean="0"/>
              <a:t>ORNL (</a:t>
            </a:r>
            <a:r>
              <a:rPr lang="en-US" sz="1800" dirty="0" err="1" smtClean="0"/>
              <a:t>SmAHTR</a:t>
            </a:r>
            <a:r>
              <a:rPr lang="en-US" sz="1800" dirty="0" smtClean="0"/>
              <a:t>)</a:t>
            </a:r>
          </a:p>
          <a:p>
            <a:pPr>
              <a:lnSpc>
                <a:spcPct val="100000"/>
              </a:lnSpc>
            </a:pPr>
            <a:r>
              <a:rPr lang="en-US" sz="1800" dirty="0" smtClean="0"/>
              <a:t>Chinese Academy of Sciences / SINAP TMSR Program</a:t>
            </a:r>
          </a:p>
          <a:p>
            <a:pPr lvl="1">
              <a:lnSpc>
                <a:spcPct val="100000"/>
              </a:lnSpc>
            </a:pPr>
            <a:r>
              <a:rPr lang="en-US" sz="1800" dirty="0" smtClean="0"/>
              <a:t>$400M R&amp;D investment with aggressive schedule</a:t>
            </a:r>
          </a:p>
          <a:p>
            <a:pPr lvl="1">
              <a:lnSpc>
                <a:spcPct val="100000"/>
              </a:lnSpc>
            </a:pPr>
            <a:r>
              <a:rPr lang="en-US" sz="1800" dirty="0" smtClean="0"/>
              <a:t>Fixed and liquid fuel designs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Collaboration with MIT started in Oct 2015 ($2.1M)</a:t>
            </a:r>
            <a:endParaRPr lang="en-US" sz="1800" dirty="0" smtClean="0"/>
          </a:p>
          <a:p>
            <a:pPr>
              <a:lnSpc>
                <a:spcPct val="100000"/>
              </a:lnSpc>
            </a:pPr>
            <a:r>
              <a:rPr lang="en-US" sz="1800" dirty="0" smtClean="0">
                <a:solidFill>
                  <a:srgbClr val="0000FF"/>
                </a:solidFill>
              </a:rPr>
              <a:t>Commercial Interests</a:t>
            </a:r>
          </a:p>
          <a:p>
            <a:pPr lvl="1">
              <a:lnSpc>
                <a:spcPct val="100000"/>
              </a:lnSpc>
            </a:pPr>
            <a:r>
              <a:rPr lang="en-US" sz="1800" dirty="0" err="1" smtClean="0">
                <a:solidFill>
                  <a:srgbClr val="0000FF"/>
                </a:solidFill>
              </a:rPr>
              <a:t>TerraPower</a:t>
            </a:r>
            <a:endParaRPr lang="en-US" sz="1800" dirty="0">
              <a:solidFill>
                <a:srgbClr val="0000FF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sz="1800" dirty="0" smtClean="0">
                <a:solidFill>
                  <a:srgbClr val="0000FF"/>
                </a:solidFill>
              </a:rPr>
              <a:t>Terrestrial Energy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solidFill>
                  <a:srgbClr val="0000FF"/>
                </a:solidFill>
              </a:rPr>
              <a:t>Elysium Energy</a:t>
            </a:r>
            <a:endParaRPr lang="en-US" sz="1800" dirty="0" smtClean="0">
              <a:solidFill>
                <a:srgbClr val="0000FF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sz="1800" dirty="0">
                <a:solidFill>
                  <a:srgbClr val="0000FF"/>
                </a:solidFill>
              </a:rPr>
              <a:t>Kairos Power</a:t>
            </a:r>
          </a:p>
          <a:p>
            <a:pPr>
              <a:lnSpc>
                <a:spcPct val="100000"/>
              </a:lnSpc>
            </a:pPr>
            <a:r>
              <a:rPr lang="en-US" sz="1800" dirty="0" smtClean="0"/>
              <a:t>Fusion – ARC (liquid blankets)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Recent Interest in Molten Salt Reactors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A05-9728-4B07-895E-EE4E5718768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3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:\Users\Chlwang\Desktop\pasive heat rejection of MSR\TFHR文章及计算\FIg2.t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79"/>
          <a:stretch/>
        </p:blipFill>
        <p:spPr bwMode="auto">
          <a:xfrm>
            <a:off x="3070136" y="1251685"/>
            <a:ext cx="2464391" cy="20628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85750" y="285750"/>
            <a:ext cx="7543800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993333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>
                <a:latin typeface="Arial"/>
              </a:rPr>
              <a:t>10 </a:t>
            </a:r>
            <a:r>
              <a:rPr lang="en-US" kern="0" dirty="0" err="1" smtClean="0">
                <a:latin typeface="Arial"/>
              </a:rPr>
              <a:t>MWth</a:t>
            </a:r>
            <a:r>
              <a:rPr lang="en-US" kern="0" dirty="0" smtClean="0">
                <a:latin typeface="Arial"/>
              </a:rPr>
              <a:t> Transportable FHR (TFHR)</a:t>
            </a:r>
            <a:endParaRPr lang="en-US" kern="0" baseline="-25000" dirty="0" smtClean="0">
              <a:latin typeface="Arial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78" y="3884523"/>
            <a:ext cx="2647188" cy="214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2" y="1181966"/>
            <a:ext cx="2623414" cy="2634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3079794" y="3837157"/>
            <a:ext cx="2724910" cy="2418902"/>
          </a:xfrm>
          <a:prstGeom prst="roundRect">
            <a:avLst>
              <a:gd name="adj" fmla="val 10811"/>
            </a:avLst>
          </a:prstGeom>
          <a:solidFill>
            <a:schemeClr val="accent4">
              <a:lumMod val="20000"/>
              <a:lumOff val="80000"/>
              <a:alpha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975" algn="ctr">
              <a:spcBef>
                <a:spcPts val="600"/>
              </a:spcBef>
              <a:spcAft>
                <a:spcPts val="300"/>
              </a:spcAft>
              <a:buClr>
                <a:srgbClr val="870000"/>
              </a:buClr>
              <a:buSzPct val="80000"/>
              <a:tabLst>
                <a:tab pos="914400" algn="l"/>
              </a:tabLst>
            </a:pPr>
            <a:r>
              <a:rPr lang="en-US" altLang="zh-CN" sz="1400" b="1" u="sng" kern="0" dirty="0" smtClean="0">
                <a:solidFill>
                  <a:srgbClr val="002060"/>
                </a:solidFill>
                <a:ea typeface="SimSun" pitchFamily="2" charset="-122"/>
              </a:rPr>
              <a:t>Design Features</a:t>
            </a:r>
          </a:p>
          <a:p>
            <a:pPr marL="182880" indent="-285750">
              <a:spcBef>
                <a:spcPts val="100"/>
              </a:spcBef>
              <a:buClr>
                <a:srgbClr val="870000"/>
              </a:buClr>
              <a:buSzPct val="80000"/>
              <a:buFont typeface="Wingdings" charset="2"/>
              <a:buChar char="Ø"/>
              <a:tabLst>
                <a:tab pos="227013" algn="l"/>
                <a:tab pos="914400" algn="l"/>
              </a:tabLst>
            </a:pPr>
            <a:r>
              <a:rPr lang="en-US" altLang="zh-CN" sz="1200" b="1" kern="0" dirty="0" smtClean="0">
                <a:solidFill>
                  <a:srgbClr val="002060"/>
                </a:solidFill>
                <a:ea typeface="SimSun" pitchFamily="2" charset="-122"/>
              </a:rPr>
              <a:t>10 MWth with ~ 5-yr fuel cycle</a:t>
            </a:r>
          </a:p>
          <a:p>
            <a:pPr marL="182880" indent="-285750">
              <a:spcBef>
                <a:spcPts val="100"/>
              </a:spcBef>
              <a:buClr>
                <a:srgbClr val="870000"/>
              </a:buClr>
              <a:buSzPct val="80000"/>
              <a:buFont typeface="Wingdings" charset="2"/>
              <a:buChar char="Ø"/>
              <a:tabLst>
                <a:tab pos="227013" algn="l"/>
                <a:tab pos="914400" algn="l"/>
              </a:tabLst>
            </a:pPr>
            <a:r>
              <a:rPr lang="en-US" altLang="zh-CN" sz="1200" b="1" kern="0" dirty="0">
                <a:solidFill>
                  <a:srgbClr val="002060"/>
                </a:solidFill>
                <a:ea typeface="SimSun" pitchFamily="2" charset="-122"/>
              </a:rPr>
              <a:t>Compact core ~ 2-m diameter </a:t>
            </a:r>
            <a:endParaRPr lang="en-US" altLang="zh-CN" sz="1200" b="1" kern="0" dirty="0" smtClean="0">
              <a:solidFill>
                <a:srgbClr val="002060"/>
              </a:solidFill>
              <a:ea typeface="SimSun" pitchFamily="2" charset="-122"/>
            </a:endParaRPr>
          </a:p>
          <a:p>
            <a:pPr marL="182880" indent="-285750">
              <a:spcBef>
                <a:spcPts val="100"/>
              </a:spcBef>
              <a:buClr>
                <a:srgbClr val="870000"/>
              </a:buClr>
              <a:buSzPct val="80000"/>
              <a:buFont typeface="Wingdings" charset="2"/>
              <a:buChar char="Ø"/>
              <a:tabLst>
                <a:tab pos="227013" algn="l"/>
                <a:tab pos="914400" algn="l"/>
              </a:tabLst>
            </a:pPr>
            <a:r>
              <a:rPr lang="en-US" altLang="zh-CN" sz="1200" b="1" kern="0" dirty="0" smtClean="0">
                <a:solidFill>
                  <a:srgbClr val="002060"/>
                </a:solidFill>
                <a:ea typeface="SimSun" pitchFamily="2" charset="-122"/>
              </a:rPr>
              <a:t>Tranportable by air, rail or truck</a:t>
            </a:r>
          </a:p>
          <a:p>
            <a:pPr marL="182880" indent="-285750">
              <a:spcBef>
                <a:spcPts val="100"/>
              </a:spcBef>
              <a:buClr>
                <a:srgbClr val="870000"/>
              </a:buClr>
              <a:buSzPct val="80000"/>
              <a:buFont typeface="Wingdings" charset="2"/>
              <a:buChar char="Ø"/>
              <a:tabLst>
                <a:tab pos="227013" algn="l"/>
                <a:tab pos="914400" algn="l"/>
              </a:tabLst>
            </a:pPr>
            <a:r>
              <a:rPr lang="en-US" altLang="zh-CN" sz="1200" b="1" kern="0" dirty="0">
                <a:solidFill>
                  <a:srgbClr val="002060"/>
                </a:solidFill>
                <a:ea typeface="SimSun" pitchFamily="2" charset="-122"/>
              </a:rPr>
              <a:t>Flibe salt coolant 600-700 °C</a:t>
            </a:r>
          </a:p>
          <a:p>
            <a:pPr marL="182880" indent="-285750">
              <a:spcBef>
                <a:spcPts val="100"/>
              </a:spcBef>
              <a:buClr>
                <a:srgbClr val="870000"/>
              </a:buClr>
              <a:buSzPct val="80000"/>
              <a:buFont typeface="Wingdings" charset="2"/>
              <a:buChar char="Ø"/>
              <a:tabLst>
                <a:tab pos="227013" algn="l"/>
                <a:tab pos="914400" algn="l"/>
              </a:tabLst>
            </a:pPr>
            <a:r>
              <a:rPr lang="en-US" altLang="zh-CN" sz="1200" b="1" kern="0" dirty="0" smtClean="0">
                <a:solidFill>
                  <a:srgbClr val="002060"/>
                </a:solidFill>
                <a:ea typeface="SimSun" pitchFamily="2" charset="-122"/>
              </a:rPr>
              <a:t>High efficiency air Brayton cycle</a:t>
            </a:r>
          </a:p>
          <a:p>
            <a:pPr marL="182880" indent="-285750">
              <a:spcBef>
                <a:spcPts val="100"/>
              </a:spcBef>
              <a:buClr>
                <a:srgbClr val="870000"/>
              </a:buClr>
              <a:buSzPct val="80000"/>
              <a:buFont typeface="Wingdings" charset="2"/>
              <a:buChar char="Ø"/>
              <a:tabLst>
                <a:tab pos="227013" algn="l"/>
                <a:tab pos="914400" algn="l"/>
              </a:tabLst>
            </a:pPr>
            <a:r>
              <a:rPr lang="en-US" altLang="zh-CN" sz="1200" b="1" kern="0" dirty="0" smtClean="0">
                <a:solidFill>
                  <a:srgbClr val="002060"/>
                </a:solidFill>
                <a:ea typeface="SimSun" pitchFamily="2" charset="-122"/>
              </a:rPr>
              <a:t>18 prismatic fuel assemblies</a:t>
            </a:r>
          </a:p>
          <a:p>
            <a:pPr marL="182880" indent="-285750">
              <a:spcBef>
                <a:spcPts val="100"/>
              </a:spcBef>
              <a:buClr>
                <a:srgbClr val="870000"/>
              </a:buClr>
              <a:buSzPct val="80000"/>
              <a:buFont typeface="Wingdings" charset="2"/>
              <a:buChar char="Ø"/>
              <a:tabLst>
                <a:tab pos="227013" algn="l"/>
                <a:tab pos="914400" algn="l"/>
              </a:tabLst>
            </a:pPr>
            <a:r>
              <a:rPr lang="en-US" altLang="zh-CN" sz="1200" b="1" kern="0" dirty="0" smtClean="0">
                <a:solidFill>
                  <a:srgbClr val="002060"/>
                </a:solidFill>
                <a:ea typeface="SimSun" pitchFamily="2" charset="-122"/>
              </a:rPr>
              <a:t>6 control rods and 12 safety rods</a:t>
            </a:r>
          </a:p>
          <a:p>
            <a:pPr marL="182880" indent="-285750">
              <a:spcBef>
                <a:spcPts val="100"/>
              </a:spcBef>
              <a:buClr>
                <a:srgbClr val="870000"/>
              </a:buClr>
              <a:buSzPct val="80000"/>
              <a:buFont typeface="Wingdings" charset="2"/>
              <a:buChar char="Ø"/>
              <a:tabLst>
                <a:tab pos="227013" algn="l"/>
                <a:tab pos="914400" algn="l"/>
              </a:tabLst>
            </a:pPr>
            <a:r>
              <a:rPr lang="en-US" altLang="zh-CN" sz="1200" b="1" kern="0" dirty="0" smtClean="0">
                <a:solidFill>
                  <a:srgbClr val="002060"/>
                </a:solidFill>
                <a:ea typeface="SimSun" pitchFamily="2" charset="-122"/>
              </a:rPr>
              <a:t>Center coolant down-comer</a:t>
            </a:r>
            <a:r>
              <a:rPr lang="en-US" altLang="zh-CN" sz="1200" b="1" kern="0" dirty="0">
                <a:solidFill>
                  <a:srgbClr val="002060"/>
                </a:solidFill>
                <a:ea typeface="SimSun" pitchFamily="2" charset="-122"/>
              </a:rPr>
              <a:t/>
            </a:r>
            <a:br>
              <a:rPr lang="en-US" altLang="zh-CN" sz="1200" b="1" kern="0" dirty="0">
                <a:solidFill>
                  <a:srgbClr val="002060"/>
                </a:solidFill>
                <a:ea typeface="SimSun" pitchFamily="2" charset="-122"/>
              </a:rPr>
            </a:br>
            <a:r>
              <a:rPr lang="en-US" altLang="zh-CN" sz="1200" b="1" kern="0" dirty="0" smtClean="0">
                <a:solidFill>
                  <a:srgbClr val="002060"/>
                </a:solidFill>
                <a:ea typeface="SimSun" pitchFamily="2" charset="-122"/>
              </a:rPr>
              <a:t/>
            </a:r>
            <a:br>
              <a:rPr lang="en-US" altLang="zh-CN" sz="1200" b="1" kern="0" dirty="0" smtClean="0">
                <a:solidFill>
                  <a:srgbClr val="002060"/>
                </a:solidFill>
                <a:ea typeface="SimSun" pitchFamily="2" charset="-122"/>
              </a:rPr>
            </a:br>
            <a:r>
              <a:rPr lang="en-US" altLang="zh-CN" sz="1200" b="1" kern="0" dirty="0" smtClean="0">
                <a:solidFill>
                  <a:srgbClr val="002060"/>
                </a:solidFill>
                <a:ea typeface="SimSun" pitchFamily="2" charset="-122"/>
              </a:rPr>
              <a:t/>
            </a:r>
            <a:br>
              <a:rPr lang="en-US" altLang="zh-CN" sz="1200" b="1" kern="0" dirty="0" smtClean="0">
                <a:solidFill>
                  <a:srgbClr val="002060"/>
                </a:solidFill>
                <a:ea typeface="SimSun" pitchFamily="2" charset="-122"/>
              </a:rPr>
            </a:br>
            <a:endParaRPr lang="en-US" altLang="zh-CN" sz="1200" b="1" kern="0" dirty="0">
              <a:solidFill>
                <a:srgbClr val="002060"/>
              </a:solidFill>
              <a:ea typeface="SimSun" pitchFamily="2" charset="-122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15840" y="6041368"/>
            <a:ext cx="1759738" cy="246221"/>
            <a:chOff x="847909" y="6028756"/>
            <a:chExt cx="1759738" cy="246221"/>
          </a:xfrm>
        </p:grpSpPr>
        <p:grpSp>
          <p:nvGrpSpPr>
            <p:cNvPr id="12" name="Group 11"/>
            <p:cNvGrpSpPr/>
            <p:nvPr/>
          </p:nvGrpSpPr>
          <p:grpSpPr>
            <a:xfrm>
              <a:off x="847909" y="6035021"/>
              <a:ext cx="1759738" cy="212257"/>
              <a:chOff x="5224463" y="4948525"/>
              <a:chExt cx="2722562" cy="273278"/>
            </a:xfrm>
          </p:grpSpPr>
          <p:cxnSp>
            <p:nvCxnSpPr>
              <p:cNvPr id="14" name="Straight Arrow Connector 10"/>
              <p:cNvCxnSpPr>
                <a:cxnSpLocks noChangeShapeType="1"/>
              </p:cNvCxnSpPr>
              <p:nvPr/>
            </p:nvCxnSpPr>
            <p:spPr bwMode="auto">
              <a:xfrm>
                <a:off x="5224463" y="5099412"/>
                <a:ext cx="2722562" cy="0"/>
              </a:xfrm>
              <a:prstGeom prst="straightConnector1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5" name="Straight Connector 12"/>
              <p:cNvCxnSpPr>
                <a:cxnSpLocks noChangeShapeType="1"/>
              </p:cNvCxnSpPr>
              <p:nvPr/>
            </p:nvCxnSpPr>
            <p:spPr bwMode="auto">
              <a:xfrm>
                <a:off x="5224463" y="4948526"/>
                <a:ext cx="0" cy="273277"/>
              </a:xfrm>
              <a:prstGeom prst="line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6" name="Straight Connector 14"/>
              <p:cNvCxnSpPr>
                <a:cxnSpLocks noChangeShapeType="1"/>
              </p:cNvCxnSpPr>
              <p:nvPr/>
            </p:nvCxnSpPr>
            <p:spPr bwMode="auto">
              <a:xfrm>
                <a:off x="7947025" y="4948525"/>
                <a:ext cx="0" cy="273277"/>
              </a:xfrm>
              <a:prstGeom prst="line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sp>
          <p:nvSpPr>
            <p:cNvPr id="17" name="TextBox 16"/>
            <p:cNvSpPr txBox="1"/>
            <p:nvPr/>
          </p:nvSpPr>
          <p:spPr bwMode="auto">
            <a:xfrm>
              <a:off x="1362651" y="6028756"/>
              <a:ext cx="67345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ts val="1200"/>
                </a:lnSpc>
                <a:defRPr/>
              </a:pPr>
              <a:r>
                <a:rPr lang="en-US" sz="1200" b="1" dirty="0"/>
                <a:t>200 cm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6236" y="3890829"/>
            <a:ext cx="3056382" cy="2304288"/>
          </a:xfrm>
          <a:prstGeom prst="rect">
            <a:avLst/>
          </a:prstGeom>
        </p:spPr>
      </p:pic>
      <p:pic>
        <p:nvPicPr>
          <p:cNvPr id="23" name="Picture 13" descr="E:\TFHR FULL CORE-nonuniform power distribution -block gap improvement - mass flow\TFHRFULLCORE_BLOCKGAP_Outlet temp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0" b="3694"/>
          <a:stretch>
            <a:fillRect/>
          </a:stretch>
        </p:blipFill>
        <p:spPr bwMode="auto">
          <a:xfrm>
            <a:off x="5496259" y="1369770"/>
            <a:ext cx="3431753" cy="190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 bwMode="auto">
          <a:xfrm>
            <a:off x="2628900" y="3429000"/>
            <a:ext cx="3182508" cy="2513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200" b="1" dirty="0"/>
              <a:t>Prismatic assembly with TRISO fuel particles</a:t>
            </a:r>
          </a:p>
        </p:txBody>
      </p:sp>
      <p:sp>
        <p:nvSpPr>
          <p:cNvPr id="29" name="TextBox 28"/>
          <p:cNvSpPr txBox="1"/>
          <p:nvPr/>
        </p:nvSpPr>
        <p:spPr bwMode="auto">
          <a:xfrm>
            <a:off x="5829300" y="3410437"/>
            <a:ext cx="3086100" cy="2513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200" b="1" dirty="0"/>
              <a:t>Full 3-dimensional CFD modeling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13162" y="3771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381590" y="5655247"/>
            <a:ext cx="2279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kern="0" dirty="0">
                <a:solidFill>
                  <a:srgbClr val="870000"/>
                </a:solidFill>
                <a:ea typeface="SimSun" pitchFamily="2" charset="-122"/>
              </a:rPr>
              <a:t>&gt; 10-year </a:t>
            </a:r>
            <a:r>
              <a:rPr lang="en-US" sz="1600" b="1" kern="0" dirty="0" smtClean="0">
                <a:solidFill>
                  <a:srgbClr val="870000"/>
                </a:solidFill>
                <a:ea typeface="SimSun" pitchFamily="2" charset="-122"/>
              </a:rPr>
              <a:t>fuel cycle optimization in progress</a:t>
            </a:r>
            <a:endParaRPr lang="en-US" sz="1600" b="1" kern="0" dirty="0">
              <a:solidFill>
                <a:srgbClr val="870000"/>
              </a:solidFill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600395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28600" y="114300"/>
            <a:ext cx="88011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993333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US" kern="0" dirty="0" smtClean="0">
                <a:latin typeface="Arial"/>
              </a:rPr>
              <a:t>TFHR Demonstration</a:t>
            </a:r>
          </a:p>
          <a:p>
            <a:pPr>
              <a:lnSpc>
                <a:spcPct val="100000"/>
              </a:lnSpc>
              <a:defRPr/>
            </a:pPr>
            <a:r>
              <a:rPr lang="en-US" sz="2400" kern="0" dirty="0" smtClean="0">
                <a:solidFill>
                  <a:srgbClr val="800000"/>
                </a:solidFill>
                <a:latin typeface="Arial"/>
              </a:rPr>
              <a:t>- A </a:t>
            </a:r>
            <a:r>
              <a:rPr lang="en-US" sz="2400" i="1" kern="0" dirty="0" smtClean="0">
                <a:solidFill>
                  <a:srgbClr val="800000"/>
                </a:solidFill>
                <a:latin typeface="Arial"/>
              </a:rPr>
              <a:t>Novel MITR-Driven Subcritical Facility</a:t>
            </a:r>
            <a:endParaRPr lang="en-US" sz="2400" i="1" kern="0" baseline="-25000" dirty="0">
              <a:solidFill>
                <a:srgbClr val="800000"/>
              </a:solidFill>
              <a:latin typeface="Aria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09720" y="1085850"/>
            <a:ext cx="4199220" cy="2743200"/>
            <a:chOff x="352236" y="1168227"/>
            <a:chExt cx="4199220" cy="2743200"/>
          </a:xfrm>
        </p:grpSpPr>
        <p:grpSp>
          <p:nvGrpSpPr>
            <p:cNvPr id="41" name="Group 40"/>
            <p:cNvGrpSpPr/>
            <p:nvPr/>
          </p:nvGrpSpPr>
          <p:grpSpPr>
            <a:xfrm>
              <a:off x="352236" y="1168227"/>
              <a:ext cx="4199220" cy="2743200"/>
              <a:chOff x="352236" y="1353493"/>
              <a:chExt cx="4199220" cy="274320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96304" y="1603309"/>
                <a:ext cx="2355152" cy="2402205"/>
              </a:xfrm>
              <a:prstGeom prst="rect">
                <a:avLst/>
              </a:prstGeom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236" y="1353493"/>
                <a:ext cx="2407920" cy="2743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Box 7"/>
              <p:cNvSpPr txBox="1"/>
              <p:nvPr/>
            </p:nvSpPr>
            <p:spPr bwMode="auto">
              <a:xfrm>
                <a:off x="1285692" y="2928638"/>
                <a:ext cx="91061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1200" b="1" dirty="0">
                    <a:solidFill>
                      <a:schemeClr val="bg2"/>
                    </a:solidFill>
                  </a:rPr>
                  <a:t>D</a:t>
                </a:r>
                <a:r>
                  <a:rPr lang="en-US" sz="1200" b="1" baseline="-25000" dirty="0">
                    <a:solidFill>
                      <a:schemeClr val="bg2"/>
                    </a:solidFill>
                  </a:rPr>
                  <a:t>2</a:t>
                </a:r>
                <a:r>
                  <a:rPr lang="en-US" sz="1200" b="1" dirty="0">
                    <a:solidFill>
                      <a:schemeClr val="bg2"/>
                    </a:solidFill>
                  </a:rPr>
                  <a:t>O Reflector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 bwMode="auto">
              <a:xfrm>
                <a:off x="2057470" y="2561897"/>
                <a:ext cx="87058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1200" b="1" dirty="0"/>
                  <a:t>Gas </a:t>
                </a:r>
                <a:endParaRPr lang="en-US" sz="1200" b="1" dirty="0" smtClean="0"/>
              </a:p>
              <a:p>
                <a:pPr algn="ctr">
                  <a:defRPr/>
                </a:pPr>
                <a:r>
                  <a:rPr lang="en-US" sz="1200" b="1" dirty="0" smtClean="0"/>
                  <a:t>Window</a:t>
                </a:r>
                <a:endParaRPr lang="en-US" sz="1200" b="1" dirty="0"/>
              </a:p>
            </p:txBody>
          </p:sp>
          <p:sp>
            <p:nvSpPr>
              <p:cNvPr id="14" name="TextBox 13"/>
              <p:cNvSpPr txBox="1"/>
              <p:nvPr/>
            </p:nvSpPr>
            <p:spPr bwMode="auto">
              <a:xfrm>
                <a:off x="3186800" y="3557764"/>
                <a:ext cx="87058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1200" b="1" dirty="0" smtClean="0">
                    <a:solidFill>
                      <a:schemeClr val="bg2"/>
                    </a:solidFill>
                  </a:rPr>
                  <a:t>Graphite Reflector</a:t>
                </a:r>
                <a:endParaRPr lang="en-US" sz="12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 bwMode="auto">
              <a:xfrm>
                <a:off x="3136690" y="2062116"/>
                <a:ext cx="87058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1200" b="1" dirty="0" smtClean="0">
                    <a:solidFill>
                      <a:schemeClr val="bg2"/>
                    </a:solidFill>
                  </a:rPr>
                  <a:t>Plenum</a:t>
                </a:r>
                <a:endParaRPr lang="en-US" sz="1200" b="1" dirty="0">
                  <a:solidFill>
                    <a:schemeClr val="bg2"/>
                  </a:solidFill>
                </a:endParaRPr>
              </a:p>
            </p:txBody>
          </p:sp>
          <p:grpSp>
            <p:nvGrpSpPr>
              <p:cNvPr id="28" name="Group 27"/>
              <p:cNvGrpSpPr/>
              <p:nvPr/>
            </p:nvGrpSpPr>
            <p:grpSpPr>
              <a:xfrm>
                <a:off x="3034697" y="1878427"/>
                <a:ext cx="1059144" cy="137160"/>
                <a:chOff x="3011022" y="3744630"/>
                <a:chExt cx="1059144" cy="137160"/>
              </a:xfrm>
            </p:grpSpPr>
            <p:cxnSp>
              <p:nvCxnSpPr>
                <p:cNvPr id="23" name="Straight Arrow Connector 22"/>
                <p:cNvCxnSpPr/>
                <p:nvPr/>
              </p:nvCxnSpPr>
              <p:spPr>
                <a:xfrm>
                  <a:off x="3022974" y="3817098"/>
                  <a:ext cx="1033272" cy="0"/>
                </a:xfrm>
                <a:prstGeom prst="straightConnector1">
                  <a:avLst/>
                </a:prstGeom>
                <a:ln w="19050">
                  <a:solidFill>
                    <a:schemeClr val="bg2"/>
                  </a:solidFill>
                  <a:headEnd type="triangle" w="lg" len="sm"/>
                  <a:tailEnd type="triangle" w="lg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3011022" y="3744630"/>
                  <a:ext cx="0" cy="137160"/>
                </a:xfrm>
                <a:prstGeom prst="line">
                  <a:avLst/>
                </a:prstGeom>
                <a:ln w="1905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>
                  <a:off x="4070166" y="3744630"/>
                  <a:ext cx="0" cy="137160"/>
                </a:xfrm>
                <a:prstGeom prst="line">
                  <a:avLst/>
                </a:prstGeom>
                <a:ln w="1905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" name="TextBox 28"/>
              <p:cNvSpPr txBox="1"/>
              <p:nvPr/>
            </p:nvSpPr>
            <p:spPr bwMode="auto">
              <a:xfrm>
                <a:off x="3245748" y="1691671"/>
                <a:ext cx="659343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1200" b="1" dirty="0" smtClean="0">
                    <a:solidFill>
                      <a:schemeClr val="bg1"/>
                    </a:solidFill>
                  </a:rPr>
                  <a:t>72 cm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3" name="Group 32"/>
              <p:cNvGrpSpPr/>
              <p:nvPr/>
            </p:nvGrpSpPr>
            <p:grpSpPr>
              <a:xfrm rot="5400000">
                <a:off x="3780502" y="2733340"/>
                <a:ext cx="845370" cy="141050"/>
                <a:chOff x="3022974" y="3744630"/>
                <a:chExt cx="845370" cy="141050"/>
              </a:xfrm>
            </p:grpSpPr>
            <p:cxnSp>
              <p:nvCxnSpPr>
                <p:cNvPr id="35" name="Straight Arrow Connector 34"/>
                <p:cNvCxnSpPr/>
                <p:nvPr/>
              </p:nvCxnSpPr>
              <p:spPr>
                <a:xfrm rot="16200000">
                  <a:off x="3447071" y="3405620"/>
                  <a:ext cx="0" cy="822960"/>
                </a:xfrm>
                <a:prstGeom prst="straightConnector1">
                  <a:avLst/>
                </a:prstGeom>
                <a:ln w="19050">
                  <a:solidFill>
                    <a:schemeClr val="bg2"/>
                  </a:solidFill>
                  <a:headEnd type="triangle" w="lg" len="sm"/>
                  <a:tailEnd type="triangle" w="lg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3022974" y="3744630"/>
                  <a:ext cx="0" cy="137160"/>
                </a:xfrm>
                <a:prstGeom prst="line">
                  <a:avLst/>
                </a:prstGeom>
                <a:ln w="1905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>
                  <a:off x="3868344" y="3748520"/>
                  <a:ext cx="0" cy="137160"/>
                </a:xfrm>
                <a:prstGeom prst="line">
                  <a:avLst/>
                </a:prstGeom>
                <a:ln w="1905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TextBox 33"/>
              <p:cNvSpPr txBox="1"/>
              <p:nvPr/>
            </p:nvSpPr>
            <p:spPr bwMode="auto">
              <a:xfrm rot="5400000">
                <a:off x="3994388" y="2691300"/>
                <a:ext cx="659343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1200" b="1" dirty="0" smtClean="0">
                    <a:solidFill>
                      <a:schemeClr val="bg1"/>
                    </a:solidFill>
                  </a:rPr>
                  <a:t>60 </a:t>
                </a:r>
                <a:r>
                  <a:rPr lang="en-US" sz="1200" b="1" dirty="0" smtClean="0">
                    <a:solidFill>
                      <a:schemeClr val="bg2"/>
                    </a:solidFill>
                  </a:rPr>
                  <a:t>cm</a:t>
                </a:r>
                <a:endParaRPr lang="en-US" sz="1200" b="1" dirty="0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 bwMode="auto">
            <a:xfrm>
              <a:off x="3144983" y="2413700"/>
              <a:ext cx="845337" cy="46166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Subcritical TFHR Core</a:t>
              </a:r>
              <a:endPara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 bwMode="auto">
            <a:xfrm>
              <a:off x="994914" y="1830321"/>
              <a:ext cx="609103" cy="46166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MITR</a:t>
              </a:r>
              <a:br>
                <a:rPr lang="en-US" sz="1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</a:br>
              <a:r>
                <a:rPr lang="en-US" sz="1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Core</a:t>
              </a:r>
              <a:endPara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412266" y="3955962"/>
            <a:ext cx="4449592" cy="2237481"/>
          </a:xfrm>
          <a:prstGeom prst="roundRect">
            <a:avLst>
              <a:gd name="adj" fmla="val 8117"/>
            </a:avLst>
          </a:prstGeom>
          <a:solidFill>
            <a:schemeClr val="accent4">
              <a:lumMod val="20000"/>
              <a:lumOff val="80000"/>
              <a:alpha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880" indent="-171450">
              <a:spcBef>
                <a:spcPts val="300"/>
              </a:spcBef>
              <a:buClr>
                <a:srgbClr val="870000"/>
              </a:buClr>
              <a:buSzPct val="80000"/>
              <a:buFont typeface="Wingdings" charset="2"/>
              <a:buChar char="Ø"/>
              <a:tabLst>
                <a:tab pos="914400" algn="l"/>
              </a:tabLst>
            </a:pPr>
            <a:r>
              <a:rPr lang="en-US" altLang="zh-CN" sz="1200" b="1" kern="0" dirty="0" smtClean="0">
                <a:solidFill>
                  <a:srgbClr val="002060"/>
                </a:solidFill>
                <a:ea typeface="SimSun" pitchFamily="2" charset="-122"/>
              </a:rPr>
              <a:t>An </a:t>
            </a:r>
            <a:r>
              <a:rPr lang="en-US" altLang="zh-CN" sz="1200" b="1" kern="0" dirty="0">
                <a:solidFill>
                  <a:srgbClr val="002060"/>
                </a:solidFill>
                <a:ea typeface="SimSun" pitchFamily="2" charset="-122"/>
              </a:rPr>
              <a:t>MIT Reactor Driven Subcritical </a:t>
            </a:r>
            <a:r>
              <a:rPr lang="en-US" altLang="zh-CN" sz="1200" b="1" kern="0" dirty="0" smtClean="0">
                <a:solidFill>
                  <a:srgbClr val="002060"/>
                </a:solidFill>
                <a:ea typeface="SimSun" pitchFamily="2" charset="-122"/>
              </a:rPr>
              <a:t>Facility </a:t>
            </a:r>
            <a:r>
              <a:rPr lang="en-US" altLang="zh-CN" sz="1200" b="1" kern="0" dirty="0">
                <a:solidFill>
                  <a:srgbClr val="002060"/>
                </a:solidFill>
                <a:ea typeface="SimSun" pitchFamily="2" charset="-122"/>
              </a:rPr>
              <a:t>is designed to </a:t>
            </a:r>
            <a:r>
              <a:rPr lang="en-US" altLang="zh-CN" sz="1200" b="1" kern="0" dirty="0" smtClean="0">
                <a:solidFill>
                  <a:srgbClr val="002060"/>
                </a:solidFill>
                <a:ea typeface="SimSun" pitchFamily="2" charset="-122"/>
              </a:rPr>
              <a:t>demonstrate Transportable </a:t>
            </a:r>
            <a:r>
              <a:rPr lang="en-US" altLang="zh-CN" sz="1200" b="1" kern="0" dirty="0">
                <a:solidFill>
                  <a:srgbClr val="002060"/>
                </a:solidFill>
                <a:ea typeface="SimSun" pitchFamily="2" charset="-122"/>
              </a:rPr>
              <a:t>Fluoride-salt-cooled High-temperature Reactor </a:t>
            </a:r>
            <a:r>
              <a:rPr lang="en-US" altLang="zh-CN" sz="1200" b="1" kern="0" dirty="0" smtClean="0">
                <a:solidFill>
                  <a:srgbClr val="002060"/>
                </a:solidFill>
                <a:ea typeface="SimSun" pitchFamily="2" charset="-122"/>
              </a:rPr>
              <a:t>(TFHR).</a:t>
            </a:r>
          </a:p>
          <a:p>
            <a:pPr marL="182880" indent="-171450">
              <a:spcBef>
                <a:spcPts val="300"/>
              </a:spcBef>
              <a:buClr>
                <a:srgbClr val="870000"/>
              </a:buClr>
              <a:buSzPct val="80000"/>
              <a:buFont typeface="Wingdings" charset="2"/>
              <a:buChar char="Ø"/>
              <a:tabLst>
                <a:tab pos="914400" algn="l"/>
              </a:tabLst>
            </a:pPr>
            <a:r>
              <a:rPr lang="en-US" altLang="zh-CN" sz="1200" b="1" kern="0" dirty="0" smtClean="0">
                <a:solidFill>
                  <a:srgbClr val="002060"/>
                </a:solidFill>
                <a:ea typeface="SimSun" pitchFamily="2" charset="-122"/>
              </a:rPr>
              <a:t>A </a:t>
            </a:r>
            <a:r>
              <a:rPr lang="en-US" altLang="zh-CN" sz="1200" b="1" kern="0" dirty="0">
                <a:solidFill>
                  <a:srgbClr val="002060"/>
                </a:solidFill>
                <a:ea typeface="SimSun" pitchFamily="2" charset="-122"/>
              </a:rPr>
              <a:t>subcritical system with </a:t>
            </a:r>
            <a:r>
              <a:rPr lang="en-US" altLang="zh-CN" sz="1200" b="1" kern="0" dirty="0" err="1" smtClean="0">
                <a:solidFill>
                  <a:srgbClr val="002060"/>
                </a:solidFill>
                <a:ea typeface="SimSun" pitchFamily="2" charset="-122"/>
              </a:rPr>
              <a:t>k</a:t>
            </a:r>
            <a:r>
              <a:rPr lang="en-US" altLang="zh-CN" sz="1200" b="1" kern="0" baseline="-25000" dirty="0" err="1" smtClean="0">
                <a:solidFill>
                  <a:srgbClr val="002060"/>
                </a:solidFill>
                <a:ea typeface="SimSun" pitchFamily="2" charset="-122"/>
              </a:rPr>
              <a:t>src</a:t>
            </a:r>
            <a:r>
              <a:rPr lang="en-US" altLang="zh-CN" sz="1200" b="1" kern="0" dirty="0" smtClean="0">
                <a:solidFill>
                  <a:srgbClr val="002060"/>
                </a:solidFill>
                <a:ea typeface="SimSun" pitchFamily="2" charset="-122"/>
              </a:rPr>
              <a:t> </a:t>
            </a:r>
            <a:r>
              <a:rPr lang="en-US" altLang="zh-CN" sz="1200" b="1" kern="0" dirty="0">
                <a:solidFill>
                  <a:srgbClr val="002060"/>
                </a:solidFill>
                <a:ea typeface="SimSun" pitchFamily="2" charset="-122"/>
              </a:rPr>
              <a:t>of </a:t>
            </a:r>
            <a:r>
              <a:rPr lang="en-US" altLang="zh-CN" sz="1200" b="1" kern="0" dirty="0" smtClean="0">
                <a:solidFill>
                  <a:srgbClr val="870000"/>
                </a:solidFill>
                <a:ea typeface="SimSun" pitchFamily="2" charset="-122"/>
              </a:rPr>
              <a:t>0.98</a:t>
            </a:r>
            <a:r>
              <a:rPr lang="en-US" altLang="zh-CN" sz="1200" b="1" kern="0" dirty="0" smtClean="0">
                <a:solidFill>
                  <a:srgbClr val="002060"/>
                </a:solidFill>
                <a:ea typeface="SimSun" pitchFamily="2" charset="-122"/>
              </a:rPr>
              <a:t> is </a:t>
            </a:r>
            <a:r>
              <a:rPr lang="en-US" altLang="zh-CN" sz="1200" b="1" kern="0" dirty="0">
                <a:solidFill>
                  <a:srgbClr val="002060"/>
                </a:solidFill>
                <a:ea typeface="SimSun" pitchFamily="2" charset="-122"/>
              </a:rPr>
              <a:t>expected to generate </a:t>
            </a:r>
            <a:r>
              <a:rPr lang="en-US" altLang="zh-CN" sz="1200" b="1" kern="0" dirty="0" smtClean="0">
                <a:solidFill>
                  <a:srgbClr val="002060"/>
                </a:solidFill>
                <a:ea typeface="SimSun" pitchFamily="2" charset="-122"/>
              </a:rPr>
              <a:t/>
            </a:r>
            <a:br>
              <a:rPr lang="en-US" altLang="zh-CN" sz="1200" b="1" kern="0" dirty="0" smtClean="0">
                <a:solidFill>
                  <a:srgbClr val="002060"/>
                </a:solidFill>
                <a:ea typeface="SimSun" pitchFamily="2" charset="-122"/>
              </a:rPr>
            </a:br>
            <a:r>
              <a:rPr lang="en-US" altLang="zh-CN" sz="1200" b="1" kern="0" dirty="0" smtClean="0">
                <a:solidFill>
                  <a:srgbClr val="870000"/>
                </a:solidFill>
                <a:ea typeface="SimSun" pitchFamily="2" charset="-122"/>
              </a:rPr>
              <a:t>1 </a:t>
            </a:r>
            <a:r>
              <a:rPr lang="en-US" altLang="zh-CN" sz="1200" b="1" kern="0" dirty="0">
                <a:solidFill>
                  <a:srgbClr val="870000"/>
                </a:solidFill>
                <a:ea typeface="SimSun" pitchFamily="2" charset="-122"/>
              </a:rPr>
              <a:t>MW </a:t>
            </a:r>
            <a:r>
              <a:rPr lang="en-US" altLang="zh-CN" sz="1200" b="1" kern="0" dirty="0">
                <a:solidFill>
                  <a:srgbClr val="002060"/>
                </a:solidFill>
                <a:ea typeface="SimSun" pitchFamily="2" charset="-122"/>
              </a:rPr>
              <a:t>thermal power ~ </a:t>
            </a:r>
            <a:r>
              <a:rPr lang="en-US" altLang="zh-CN" sz="1200" b="1" kern="0" dirty="0" smtClean="0">
                <a:solidFill>
                  <a:srgbClr val="002060"/>
                </a:solidFill>
                <a:ea typeface="SimSun" pitchFamily="2" charset="-122"/>
              </a:rPr>
              <a:t>60</a:t>
            </a:r>
            <a:r>
              <a:rPr lang="en-US" altLang="zh-CN" sz="1200" b="1" kern="0" dirty="0">
                <a:solidFill>
                  <a:srgbClr val="002060"/>
                </a:solidFill>
                <a:ea typeface="SimSun" pitchFamily="2" charset="-122"/>
              </a:rPr>
              <a:t>% average power density.</a:t>
            </a:r>
          </a:p>
          <a:p>
            <a:pPr marL="182880" indent="-171450">
              <a:spcBef>
                <a:spcPts val="300"/>
              </a:spcBef>
              <a:buClr>
                <a:srgbClr val="870000"/>
              </a:buClr>
              <a:buSzPct val="80000"/>
              <a:buFont typeface="Wingdings" charset="2"/>
              <a:buChar char="Ø"/>
              <a:tabLst>
                <a:tab pos="914400" algn="l"/>
              </a:tabLst>
            </a:pPr>
            <a:r>
              <a:rPr lang="en-US" altLang="zh-CN" sz="1200" b="1" kern="0" dirty="0">
                <a:solidFill>
                  <a:srgbClr val="002060"/>
                </a:solidFill>
                <a:ea typeface="SimSun" pitchFamily="2" charset="-122"/>
              </a:rPr>
              <a:t>Licensed as an MITR </a:t>
            </a:r>
            <a:r>
              <a:rPr lang="en-US" altLang="zh-CN" sz="1200" b="1" i="1" kern="0" dirty="0">
                <a:solidFill>
                  <a:srgbClr val="800000"/>
                </a:solidFill>
                <a:ea typeface="SimSun" pitchFamily="2" charset="-122"/>
              </a:rPr>
              <a:t>experimental facility</a:t>
            </a:r>
            <a:r>
              <a:rPr lang="en-US" altLang="zh-CN" sz="1200" b="1" kern="0" dirty="0">
                <a:solidFill>
                  <a:srgbClr val="002060"/>
                </a:solidFill>
                <a:ea typeface="SimSun" pitchFamily="2" charset="-122"/>
              </a:rPr>
              <a:t>, not as a new reactor.  </a:t>
            </a:r>
          </a:p>
          <a:p>
            <a:pPr marL="182880" indent="-171450">
              <a:spcBef>
                <a:spcPts val="300"/>
              </a:spcBef>
              <a:buClr>
                <a:srgbClr val="870000"/>
              </a:buClr>
              <a:buSzPct val="80000"/>
              <a:buFont typeface="Wingdings" charset="2"/>
              <a:buChar char="Ø"/>
              <a:tabLst>
                <a:tab pos="914400" algn="l"/>
              </a:tabLst>
            </a:pPr>
            <a:r>
              <a:rPr lang="en-US" altLang="zh-CN" sz="1200" b="1" kern="0" dirty="0">
                <a:solidFill>
                  <a:srgbClr val="002060"/>
                </a:solidFill>
                <a:ea typeface="SimSun" pitchFamily="2" charset="-122"/>
              </a:rPr>
              <a:t>A cost-effective integrated experiment facility suitable for code validation, operation, maintenance, instuments, and component testing. The novel concept reduces risks for licensing a full-scale demonstration reactor. 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743450" y="1057275"/>
            <a:ext cx="3818804" cy="2771775"/>
            <a:chOff x="4743450" y="1057275"/>
            <a:chExt cx="3818804" cy="2771775"/>
          </a:xfrm>
        </p:grpSpPr>
        <p:grpSp>
          <p:nvGrpSpPr>
            <p:cNvPr id="30" name="Group 29"/>
            <p:cNvGrpSpPr/>
            <p:nvPr/>
          </p:nvGrpSpPr>
          <p:grpSpPr>
            <a:xfrm>
              <a:off x="4743450" y="1057275"/>
              <a:ext cx="3818804" cy="2771775"/>
              <a:chOff x="4652039" y="1127285"/>
              <a:chExt cx="3818804" cy="2771775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42018" y="1582700"/>
                <a:ext cx="2028825" cy="1878806"/>
              </a:xfrm>
              <a:prstGeom prst="rect">
                <a:avLst/>
              </a:prstGeom>
            </p:spPr>
          </p:pic>
          <p:pic>
            <p:nvPicPr>
              <p:cNvPr id="39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2039" y="1127285"/>
                <a:ext cx="2363153" cy="2771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" name="TextBox 42"/>
              <p:cNvSpPr txBox="1"/>
              <p:nvPr/>
            </p:nvSpPr>
            <p:spPr bwMode="auto">
              <a:xfrm>
                <a:off x="6067550" y="1347895"/>
                <a:ext cx="94764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1200" b="1" dirty="0"/>
                  <a:t>Graphite </a:t>
                </a:r>
                <a:r>
                  <a:rPr lang="en-US" sz="1200" b="1" dirty="0" smtClean="0"/>
                  <a:t/>
                </a:r>
                <a:br>
                  <a:rPr lang="en-US" sz="1200" b="1" dirty="0" smtClean="0"/>
                </a:br>
                <a:r>
                  <a:rPr lang="en-US" sz="1200" b="1" dirty="0" smtClean="0"/>
                  <a:t>&amp; </a:t>
                </a:r>
                <a:r>
                  <a:rPr lang="en-US" sz="1200" b="1" dirty="0"/>
                  <a:t>Concrete Shield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 bwMode="auto">
              <a:xfrm>
                <a:off x="5531000" y="2278070"/>
                <a:ext cx="1152525" cy="52322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400" b="1" dirty="0">
                    <a:solidFill>
                      <a:schemeClr val="bg2"/>
                    </a:solidFill>
                  </a:rPr>
                  <a:t>D</a:t>
                </a:r>
                <a:r>
                  <a:rPr lang="en-US" sz="1400" b="1" baseline="-25000" dirty="0">
                    <a:solidFill>
                      <a:schemeClr val="bg2"/>
                    </a:solidFill>
                  </a:rPr>
                  <a:t>2</a:t>
                </a:r>
                <a:r>
                  <a:rPr lang="en-US" sz="1400" b="1" dirty="0">
                    <a:solidFill>
                      <a:schemeClr val="bg2"/>
                    </a:solidFill>
                  </a:rPr>
                  <a:t>O Reflector</a:t>
                </a:r>
              </a:p>
            </p:txBody>
          </p:sp>
        </p:grpSp>
        <p:sp>
          <p:nvSpPr>
            <p:cNvPr id="47" name="TextBox 46"/>
            <p:cNvSpPr txBox="1"/>
            <p:nvPr/>
          </p:nvSpPr>
          <p:spPr bwMode="auto">
            <a:xfrm>
              <a:off x="7216273" y="1247343"/>
              <a:ext cx="1006625" cy="46166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Six FHR Fuel Block Design</a:t>
              </a:r>
              <a:endPara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>
              <a:off x="7658100" y="3327293"/>
              <a:ext cx="478543" cy="0"/>
            </a:xfrm>
            <a:prstGeom prst="straightConnector1">
              <a:avLst/>
            </a:prstGeom>
            <a:ln w="19050">
              <a:solidFill>
                <a:schemeClr val="bg2"/>
              </a:solidFill>
              <a:headEnd type="triangle" w="lg" len="sm"/>
              <a:tailEnd type="triangle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658100" y="3254825"/>
              <a:ext cx="0" cy="137160"/>
            </a:xfrm>
            <a:prstGeom prst="line">
              <a:avLst/>
            </a:prstGeom>
            <a:ln w="190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8134614" y="3261131"/>
              <a:ext cx="0" cy="137160"/>
            </a:xfrm>
            <a:prstGeom prst="line">
              <a:avLst/>
            </a:prstGeom>
            <a:ln w="190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 bwMode="auto">
            <a:xfrm>
              <a:off x="7563334" y="3078654"/>
              <a:ext cx="65934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200" b="1" dirty="0" smtClean="0">
                  <a:solidFill>
                    <a:schemeClr val="bg1"/>
                  </a:solidFill>
                </a:rPr>
                <a:t>36 cm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Hexagon 39"/>
            <p:cNvSpPr/>
            <p:nvPr/>
          </p:nvSpPr>
          <p:spPr>
            <a:xfrm rot="5400000">
              <a:off x="7079555" y="2666367"/>
              <a:ext cx="575054" cy="495734"/>
            </a:xfrm>
            <a:prstGeom prst="hexagon">
              <a:avLst/>
            </a:prstGeom>
            <a:solidFill>
              <a:schemeClr val="accent1">
                <a:alpha val="4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Hexagon 44"/>
            <p:cNvSpPr/>
            <p:nvPr/>
          </p:nvSpPr>
          <p:spPr>
            <a:xfrm rot="5400000">
              <a:off x="7585944" y="2674810"/>
              <a:ext cx="575054" cy="495734"/>
            </a:xfrm>
            <a:prstGeom prst="hexagon">
              <a:avLst/>
            </a:prstGeom>
            <a:solidFill>
              <a:schemeClr val="accent1">
                <a:alpha val="4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5400000">
              <a:off x="7838160" y="2223617"/>
              <a:ext cx="575054" cy="495734"/>
            </a:xfrm>
            <a:prstGeom prst="hexagon">
              <a:avLst/>
            </a:prstGeom>
            <a:solidFill>
              <a:schemeClr val="accent1">
                <a:alpha val="4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5400000">
              <a:off x="7335045" y="2217311"/>
              <a:ext cx="575054" cy="495734"/>
            </a:xfrm>
            <a:prstGeom prst="hexagon">
              <a:avLst/>
            </a:prstGeom>
            <a:solidFill>
              <a:schemeClr val="accent1">
                <a:alpha val="4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5400000">
              <a:off x="7075812" y="1765166"/>
              <a:ext cx="575054" cy="495734"/>
            </a:xfrm>
            <a:prstGeom prst="hexagon">
              <a:avLst/>
            </a:prstGeom>
            <a:solidFill>
              <a:schemeClr val="accent1">
                <a:alpha val="4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5400000">
              <a:off x="7581005" y="1771579"/>
              <a:ext cx="575054" cy="495734"/>
            </a:xfrm>
            <a:prstGeom prst="hexagon">
              <a:avLst/>
            </a:prstGeom>
            <a:solidFill>
              <a:schemeClr val="accent1">
                <a:alpha val="4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1326" y="3691630"/>
            <a:ext cx="3827818" cy="254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827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85750" y="321606"/>
            <a:ext cx="7486650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993333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>
                <a:latin typeface="Arial"/>
              </a:rPr>
              <a:t>Subcritical Facility Design</a:t>
            </a:r>
            <a:endParaRPr lang="en-US" kern="0" baseline="-25000" dirty="0" smtClean="0">
              <a:latin typeface="Arial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600700" y="3956927"/>
            <a:ext cx="3143250" cy="2208691"/>
          </a:xfrm>
          <a:prstGeom prst="roundRect">
            <a:avLst>
              <a:gd name="adj" fmla="val 6431"/>
            </a:avLst>
          </a:prstGeom>
          <a:solidFill>
            <a:schemeClr val="bg2">
              <a:alpha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7013" indent="-227013">
              <a:lnSpc>
                <a:spcPct val="120000"/>
              </a:lnSpc>
              <a:spcBef>
                <a:spcPts val="600"/>
              </a:spcBef>
              <a:buClr>
                <a:srgbClr val="870000"/>
              </a:buClr>
              <a:buSzPct val="80000"/>
              <a:buFont typeface="Wingdings" pitchFamily="2" charset="2"/>
              <a:buChar char="Ø"/>
              <a:tabLst>
                <a:tab pos="914400" algn="l"/>
              </a:tabLst>
              <a:defRPr/>
            </a:pPr>
            <a:r>
              <a:rPr lang="en-US" altLang="zh-CN" sz="1400" b="1" kern="0" dirty="0" smtClean="0">
                <a:solidFill>
                  <a:srgbClr val="A50021"/>
                </a:solidFill>
                <a:latin typeface="Arial Narrow" pitchFamily="34" charset="0"/>
                <a:ea typeface="SimSun" pitchFamily="2" charset="-122"/>
              </a:rPr>
              <a:t>The design is two absorber rods working as a group. The subcritical system contains two groups </a:t>
            </a:r>
            <a:br>
              <a:rPr lang="en-US" altLang="zh-CN" sz="1400" b="1" kern="0" dirty="0" smtClean="0">
                <a:solidFill>
                  <a:srgbClr val="A50021"/>
                </a:solidFill>
                <a:latin typeface="Arial Narrow" pitchFamily="34" charset="0"/>
                <a:ea typeface="SimSun" pitchFamily="2" charset="-122"/>
              </a:rPr>
            </a:br>
            <a:r>
              <a:rPr lang="en-US" altLang="zh-CN" sz="1400" b="1" kern="0" dirty="0" smtClean="0">
                <a:solidFill>
                  <a:srgbClr val="A50021"/>
                </a:solidFill>
                <a:latin typeface="Arial Narrow" pitchFamily="34" charset="0"/>
                <a:ea typeface="SimSun" pitchFamily="2" charset="-122"/>
              </a:rPr>
              <a:t>(4 absorber rods).</a:t>
            </a:r>
          </a:p>
          <a:p>
            <a:pPr marL="227013" indent="-227013">
              <a:lnSpc>
                <a:spcPct val="120000"/>
              </a:lnSpc>
              <a:spcBef>
                <a:spcPts val="600"/>
              </a:spcBef>
              <a:buClr>
                <a:srgbClr val="870000"/>
              </a:buClr>
              <a:buSzPct val="80000"/>
              <a:buFont typeface="Wingdings" pitchFamily="2" charset="2"/>
              <a:buChar char="Ø"/>
              <a:tabLst>
                <a:tab pos="914400" algn="l"/>
              </a:tabLst>
              <a:defRPr/>
            </a:pPr>
            <a:r>
              <a:rPr lang="en-US" altLang="zh-CN" sz="1400" b="1" kern="0" dirty="0" smtClean="0">
                <a:solidFill>
                  <a:srgbClr val="A50021"/>
                </a:solidFill>
                <a:latin typeface="Arial Narrow" pitchFamily="34" charset="0"/>
                <a:ea typeface="SimSun" pitchFamily="2" charset="-122"/>
              </a:rPr>
              <a:t>One </a:t>
            </a:r>
            <a:r>
              <a:rPr lang="en-US" altLang="zh-CN" sz="1400" b="1" kern="0" dirty="0">
                <a:solidFill>
                  <a:srgbClr val="A50021"/>
                </a:solidFill>
                <a:latin typeface="Arial Narrow" pitchFamily="34" charset="0"/>
                <a:ea typeface="SimSun" pitchFamily="2" charset="-122"/>
              </a:rPr>
              <a:t>absorber </a:t>
            </a:r>
            <a:r>
              <a:rPr lang="en-US" altLang="zh-CN" sz="1400" b="1" kern="0" dirty="0" smtClean="0">
                <a:solidFill>
                  <a:srgbClr val="A50021"/>
                </a:solidFill>
                <a:latin typeface="Arial Narrow" pitchFamily="34" charset="0"/>
                <a:ea typeface="SimSun" pitchFamily="2" charset="-122"/>
              </a:rPr>
              <a:t>rod group could reduce the system fission power by a factor of four. Another halve is achieved by inserting the additional group.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471673" y="3882627"/>
            <a:ext cx="2162223" cy="636131"/>
          </a:xfrm>
          <a:prstGeom prst="roundRect">
            <a:avLst>
              <a:gd name="adj" fmla="val 12052"/>
            </a:avLst>
          </a:prstGeom>
          <a:solidFill>
            <a:schemeClr val="accent4">
              <a:lumMod val="20000"/>
              <a:lumOff val="80000"/>
              <a:alpha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buClr>
                <a:srgbClr val="870000"/>
              </a:buClr>
              <a:buSzPct val="80000"/>
              <a:tabLst>
                <a:tab pos="914400" algn="l"/>
              </a:tabLst>
              <a:defRPr/>
            </a:pPr>
            <a:r>
              <a:rPr lang="en-US" altLang="zh-CN" sz="1400" b="1" kern="0" dirty="0" smtClean="0">
                <a:solidFill>
                  <a:srgbClr val="002060"/>
                </a:solidFill>
                <a:ea typeface="SimSun" pitchFamily="2" charset="-122"/>
              </a:rPr>
              <a:t>16 </a:t>
            </a:r>
            <a:r>
              <a:rPr lang="en-US" altLang="zh-CN" sz="1400" b="1" kern="0" dirty="0" err="1" smtClean="0">
                <a:solidFill>
                  <a:srgbClr val="002060"/>
                </a:solidFill>
                <a:ea typeface="SimSun" pitchFamily="2" charset="-122"/>
              </a:rPr>
              <a:t>wt</a:t>
            </a:r>
            <a:r>
              <a:rPr lang="en-US" altLang="zh-CN" sz="1400" b="1" kern="0" dirty="0" smtClean="0">
                <a:solidFill>
                  <a:srgbClr val="002060"/>
                </a:solidFill>
                <a:ea typeface="SimSun" pitchFamily="2" charset="-122"/>
              </a:rPr>
              <a:t>% </a:t>
            </a:r>
            <a:r>
              <a:rPr lang="en-US" altLang="zh-CN" sz="1400" b="1" kern="0" baseline="30000" dirty="0">
                <a:solidFill>
                  <a:srgbClr val="002060"/>
                </a:solidFill>
                <a:ea typeface="SimSun" pitchFamily="2" charset="-122"/>
              </a:rPr>
              <a:t>235</a:t>
            </a:r>
            <a:r>
              <a:rPr lang="en-US" altLang="zh-CN" sz="1400" b="1" kern="0" dirty="0" smtClean="0">
                <a:solidFill>
                  <a:srgbClr val="002060"/>
                </a:solidFill>
                <a:ea typeface="SimSun" pitchFamily="2" charset="-122"/>
              </a:rPr>
              <a:t>U Enrichment</a:t>
            </a:r>
          </a:p>
          <a:p>
            <a:pPr algn="ctr">
              <a:lnSpc>
                <a:spcPct val="120000"/>
              </a:lnSpc>
              <a:buClr>
                <a:srgbClr val="870000"/>
              </a:buClr>
              <a:buSzPct val="80000"/>
              <a:tabLst>
                <a:tab pos="914400" algn="l"/>
              </a:tabLst>
              <a:defRPr/>
            </a:pPr>
            <a:r>
              <a:rPr lang="en-US" altLang="zh-CN" sz="1400" b="1" kern="0" dirty="0" smtClean="0">
                <a:solidFill>
                  <a:srgbClr val="002060"/>
                </a:solidFill>
                <a:ea typeface="SimSun" pitchFamily="2" charset="-122"/>
              </a:rPr>
              <a:t>Fission Power Deposition </a:t>
            </a:r>
          </a:p>
        </p:txBody>
      </p:sp>
      <p:sp>
        <p:nvSpPr>
          <p:cNvPr id="55" name="TextBox 54"/>
          <p:cNvSpPr txBox="1"/>
          <p:nvPr/>
        </p:nvSpPr>
        <p:spPr bwMode="auto">
          <a:xfrm>
            <a:off x="471673" y="4548638"/>
            <a:ext cx="2162223" cy="166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3038" indent="-173038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</a:rPr>
              <a:t>No Rods (</a:t>
            </a:r>
            <a:r>
              <a:rPr lang="en-US" sz="1400" b="1" dirty="0" err="1" smtClean="0">
                <a:solidFill>
                  <a:schemeClr val="accent2">
                    <a:lumMod val="75000"/>
                  </a:schemeClr>
                </a:solidFill>
              </a:rPr>
              <a:t>k</a:t>
            </a:r>
            <a:r>
              <a:rPr lang="en-US" sz="1400" b="1" baseline="-25000" dirty="0" err="1" smtClean="0">
                <a:solidFill>
                  <a:schemeClr val="accent2">
                    <a:lumMod val="75000"/>
                  </a:schemeClr>
                </a:solidFill>
              </a:rPr>
              <a:t>src</a:t>
            </a: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</a:rPr>
              <a:t> = 0.98241) </a:t>
            </a: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</a:rPr>
              <a:t>Power = 1.44 MW</a:t>
            </a:r>
          </a:p>
          <a:p>
            <a:pPr marL="173038" indent="-173038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b="1" dirty="0" smtClean="0">
                <a:solidFill>
                  <a:schemeClr val="bg2">
                    <a:lumMod val="25000"/>
                  </a:schemeClr>
                </a:solidFill>
              </a:rPr>
              <a:t>+ 2 Rods (</a:t>
            </a:r>
            <a:r>
              <a:rPr lang="en-US" sz="1400" b="1" dirty="0" err="1" smtClean="0">
                <a:solidFill>
                  <a:schemeClr val="bg2">
                    <a:lumMod val="25000"/>
                  </a:schemeClr>
                </a:solidFill>
              </a:rPr>
              <a:t>k</a:t>
            </a:r>
            <a:r>
              <a:rPr lang="en-US" sz="1400" b="1" baseline="-25000" dirty="0" err="1" smtClean="0">
                <a:solidFill>
                  <a:schemeClr val="bg2">
                    <a:lumMod val="25000"/>
                  </a:schemeClr>
                </a:solidFill>
              </a:rPr>
              <a:t>src</a:t>
            </a:r>
            <a:r>
              <a:rPr lang="en-US" sz="14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</a:rPr>
              <a:t>= </a:t>
            </a:r>
            <a:r>
              <a:rPr lang="en-US" sz="1400" b="1" dirty="0" smtClean="0">
                <a:solidFill>
                  <a:schemeClr val="bg2">
                    <a:lumMod val="25000"/>
                  </a:schemeClr>
                </a:solidFill>
              </a:rPr>
              <a:t>0.90131)</a:t>
            </a:r>
            <a:br>
              <a:rPr lang="en-US" sz="14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1400" b="1" dirty="0" smtClean="0">
                <a:solidFill>
                  <a:schemeClr val="bg2">
                    <a:lumMod val="25000"/>
                  </a:schemeClr>
                </a:solidFill>
              </a:rPr>
              <a:t>Power 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</a:rPr>
              <a:t>= </a:t>
            </a:r>
            <a:r>
              <a:rPr lang="en-US" sz="1400" b="1" dirty="0" smtClean="0">
                <a:solidFill>
                  <a:schemeClr val="bg2">
                    <a:lumMod val="25000"/>
                  </a:schemeClr>
                </a:solidFill>
              </a:rPr>
              <a:t>0.37 MW</a:t>
            </a:r>
          </a:p>
          <a:p>
            <a:pPr marL="173038" indent="-173038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b="1" dirty="0" smtClean="0">
                <a:solidFill>
                  <a:srgbClr val="C00000"/>
                </a:solidFill>
              </a:rPr>
              <a:t>+ 2 Rods (</a:t>
            </a:r>
            <a:r>
              <a:rPr lang="en-US" sz="1400" b="1" dirty="0" err="1" smtClean="0">
                <a:solidFill>
                  <a:srgbClr val="C00000"/>
                </a:solidFill>
              </a:rPr>
              <a:t>k</a:t>
            </a:r>
            <a:r>
              <a:rPr lang="en-US" sz="1400" b="1" baseline="-25000" dirty="0" err="1" smtClean="0">
                <a:solidFill>
                  <a:srgbClr val="C00000"/>
                </a:solidFill>
              </a:rPr>
              <a:t>src</a:t>
            </a:r>
            <a:r>
              <a:rPr lang="en-US" sz="1400" b="1" dirty="0" smtClean="0">
                <a:solidFill>
                  <a:srgbClr val="C00000"/>
                </a:solidFill>
              </a:rPr>
              <a:t> </a:t>
            </a:r>
            <a:r>
              <a:rPr lang="en-US" sz="1400" b="1" dirty="0">
                <a:solidFill>
                  <a:srgbClr val="C00000"/>
                </a:solidFill>
              </a:rPr>
              <a:t>= </a:t>
            </a:r>
            <a:r>
              <a:rPr lang="en-US" sz="1400" b="1" dirty="0" smtClean="0">
                <a:solidFill>
                  <a:srgbClr val="C00000"/>
                </a:solidFill>
              </a:rPr>
              <a:t>0.79607)</a:t>
            </a:r>
            <a:br>
              <a:rPr lang="en-US" sz="1400" b="1" dirty="0" smtClean="0">
                <a:solidFill>
                  <a:srgbClr val="C00000"/>
                </a:solidFill>
              </a:rPr>
            </a:br>
            <a:r>
              <a:rPr lang="en-US" sz="1400" b="1" dirty="0" smtClean="0">
                <a:solidFill>
                  <a:srgbClr val="C00000"/>
                </a:solidFill>
              </a:rPr>
              <a:t>Power </a:t>
            </a:r>
            <a:r>
              <a:rPr lang="en-US" sz="1400" b="1" dirty="0">
                <a:solidFill>
                  <a:srgbClr val="C00000"/>
                </a:solidFill>
              </a:rPr>
              <a:t>= </a:t>
            </a:r>
            <a:r>
              <a:rPr lang="en-US" sz="1400" b="1" dirty="0" smtClean="0">
                <a:solidFill>
                  <a:srgbClr val="C00000"/>
                </a:solidFill>
              </a:rPr>
              <a:t>0.20 MW</a:t>
            </a:r>
            <a:endParaRPr lang="en-US" sz="1400" b="1" dirty="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863" y="3886200"/>
            <a:ext cx="2552253" cy="23501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140871"/>
            <a:ext cx="7200900" cy="25304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97009" y="1277843"/>
            <a:ext cx="1085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/>
              <a:t>Not to scale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34137524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1085851"/>
            <a:ext cx="4286250" cy="3004168"/>
          </a:xfrm>
          <a:prstGeom prst="rect">
            <a:avLst/>
          </a:prstGeom>
        </p:spPr>
      </p:pic>
      <p:sp>
        <p:nvSpPr>
          <p:cNvPr id="57" name="Rectangle 2"/>
          <p:cNvSpPr txBox="1">
            <a:spLocks noChangeArrowheads="1"/>
          </p:cNvSpPr>
          <p:nvPr/>
        </p:nvSpPr>
        <p:spPr bwMode="auto">
          <a:xfrm>
            <a:off x="171450" y="285750"/>
            <a:ext cx="7543800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993333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>
                <a:latin typeface="Arial"/>
              </a:rPr>
              <a:t>Pre-conceptual design of TFHR-SE</a:t>
            </a:r>
            <a:endParaRPr lang="en-US" kern="0" baseline="-25000" dirty="0" smtClean="0">
              <a:latin typeface="Arial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628650" y="4171950"/>
            <a:ext cx="8001000" cy="2114550"/>
          </a:xfrm>
          <a:prstGeom prst="roundRect">
            <a:avLst>
              <a:gd name="adj" fmla="val 8117"/>
            </a:avLst>
          </a:prstGeom>
          <a:solidFill>
            <a:schemeClr val="accent4">
              <a:lumMod val="20000"/>
              <a:lumOff val="80000"/>
              <a:alpha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880" indent="-171450">
              <a:spcBef>
                <a:spcPts val="300"/>
              </a:spcBef>
              <a:buClr>
                <a:srgbClr val="870000"/>
              </a:buClr>
              <a:buSzPct val="80000"/>
              <a:buFont typeface="Wingdings" charset="2"/>
              <a:buChar char="Ø"/>
              <a:tabLst>
                <a:tab pos="914400" algn="l"/>
              </a:tabLst>
            </a:pPr>
            <a:endParaRPr lang="en-US" altLang="zh-CN" sz="1400" b="1" kern="0" dirty="0" smtClean="0">
              <a:solidFill>
                <a:srgbClr val="002060"/>
              </a:solidFill>
              <a:ea typeface="SimSun" pitchFamily="2" charset="-122"/>
            </a:endParaRPr>
          </a:p>
          <a:p>
            <a:pPr marL="182880" indent="-171450">
              <a:spcBef>
                <a:spcPts val="300"/>
              </a:spcBef>
              <a:buClr>
                <a:srgbClr val="870000"/>
              </a:buClr>
              <a:buSzPct val="80000"/>
              <a:buFont typeface="Wingdings" charset="2"/>
              <a:buChar char="Ø"/>
              <a:tabLst>
                <a:tab pos="914400" algn="l"/>
              </a:tabLst>
            </a:pPr>
            <a:r>
              <a:rPr lang="en-US" altLang="zh-CN" sz="1400" b="1" kern="0" dirty="0" smtClean="0">
                <a:solidFill>
                  <a:srgbClr val="002060"/>
                </a:solidFill>
                <a:ea typeface="SimSun" pitchFamily="2" charset="-122"/>
              </a:rPr>
              <a:t>Subcritical Experiment (SE) provides a cost-effective, low risk, accelerated pathway to prototype or commercial demonstration of TFHR.  </a:t>
            </a:r>
          </a:p>
          <a:p>
            <a:pPr marL="182880" indent="-171450">
              <a:spcBef>
                <a:spcPts val="300"/>
              </a:spcBef>
              <a:buClr>
                <a:srgbClr val="870000"/>
              </a:buClr>
              <a:buSzPct val="80000"/>
              <a:buFont typeface="Wingdings" charset="2"/>
              <a:buChar char="Ø"/>
              <a:tabLst>
                <a:tab pos="914400" algn="l"/>
              </a:tabLst>
            </a:pPr>
            <a:r>
              <a:rPr lang="en-US" altLang="zh-CN" sz="1400" b="1" kern="0" dirty="0" smtClean="0">
                <a:solidFill>
                  <a:srgbClr val="002060"/>
                </a:solidFill>
                <a:ea typeface="SimSun" pitchFamily="2" charset="-122"/>
              </a:rPr>
              <a:t>Pre-conceptual design completed,  next step is engineering design ~$2M</a:t>
            </a:r>
            <a:endParaRPr lang="en-US" altLang="zh-CN" sz="1400" b="1" kern="0" dirty="0">
              <a:solidFill>
                <a:srgbClr val="002060"/>
              </a:solidFill>
              <a:ea typeface="SimSun" pitchFamily="2" charset="-122"/>
            </a:endParaRPr>
          </a:p>
          <a:p>
            <a:pPr marL="182880" indent="-171450">
              <a:spcBef>
                <a:spcPts val="300"/>
              </a:spcBef>
              <a:buClr>
                <a:srgbClr val="870000"/>
              </a:buClr>
              <a:buSzPct val="80000"/>
              <a:buFont typeface="Wingdings" charset="2"/>
              <a:buChar char="Ø"/>
              <a:tabLst>
                <a:tab pos="914400" algn="l"/>
              </a:tabLst>
            </a:pPr>
            <a:r>
              <a:rPr lang="en-US" altLang="zh-CN" sz="1400" b="1" kern="0" dirty="0" smtClean="0">
                <a:solidFill>
                  <a:srgbClr val="002060"/>
                </a:solidFill>
                <a:ea typeface="SimSun" pitchFamily="2" charset="-122"/>
              </a:rPr>
              <a:t>Construction cost ~$10M-$20M if fuel and </a:t>
            </a:r>
            <a:r>
              <a:rPr lang="en-US" altLang="zh-CN" sz="1400" b="1" kern="0" dirty="0" err="1" smtClean="0">
                <a:solidFill>
                  <a:srgbClr val="002060"/>
                </a:solidFill>
                <a:ea typeface="SimSun" pitchFamily="2" charset="-122"/>
              </a:rPr>
              <a:t>flibe</a:t>
            </a:r>
            <a:r>
              <a:rPr lang="en-US" altLang="zh-CN" sz="1400" b="1" kern="0" dirty="0" smtClean="0">
                <a:solidFill>
                  <a:srgbClr val="002060"/>
                </a:solidFill>
                <a:ea typeface="SimSun" pitchFamily="2" charset="-122"/>
              </a:rPr>
              <a:t> salt provided by DOE, similar arrangement as the current DOE-NE university reactors program.  </a:t>
            </a:r>
          </a:p>
          <a:p>
            <a:pPr marL="182880" indent="-171450">
              <a:spcBef>
                <a:spcPts val="300"/>
              </a:spcBef>
              <a:buClr>
                <a:srgbClr val="870000"/>
              </a:buClr>
              <a:buSzPct val="80000"/>
              <a:buFont typeface="Wingdings" charset="2"/>
              <a:buChar char="Ø"/>
              <a:tabLst>
                <a:tab pos="914400" algn="l"/>
              </a:tabLst>
            </a:pPr>
            <a:r>
              <a:rPr lang="en-US" altLang="zh-CN" sz="1400" b="1" kern="0" dirty="0" smtClean="0">
                <a:solidFill>
                  <a:srgbClr val="002060"/>
                </a:solidFill>
                <a:ea typeface="SimSun" pitchFamily="2" charset="-122"/>
              </a:rPr>
              <a:t>Potential in-kind contributions from participating organizations, such as pumps, instrumentations, specialized materials etc.  </a:t>
            </a:r>
          </a:p>
          <a:p>
            <a:pPr marL="182880" indent="-171450">
              <a:spcBef>
                <a:spcPts val="300"/>
              </a:spcBef>
              <a:buClr>
                <a:srgbClr val="870000"/>
              </a:buClr>
              <a:buSzPct val="80000"/>
              <a:buFont typeface="Wingdings" charset="2"/>
              <a:buChar char="Ø"/>
              <a:tabLst>
                <a:tab pos="914400" algn="l"/>
              </a:tabLst>
            </a:pPr>
            <a:r>
              <a:rPr lang="en-US" altLang="zh-CN" sz="1400" b="1" kern="0" dirty="0" smtClean="0">
                <a:solidFill>
                  <a:srgbClr val="002060"/>
                </a:solidFill>
                <a:ea typeface="SimSun" pitchFamily="2" charset="-122"/>
              </a:rPr>
              <a:t>Research results obtained from SE will benefit other types of FHR developments.  </a:t>
            </a:r>
          </a:p>
          <a:p>
            <a:pPr marL="182880" indent="-171450">
              <a:spcBef>
                <a:spcPts val="300"/>
              </a:spcBef>
              <a:buClr>
                <a:srgbClr val="870000"/>
              </a:buClr>
              <a:buSzPct val="80000"/>
              <a:buFont typeface="Wingdings" charset="2"/>
              <a:buChar char="Ø"/>
              <a:tabLst>
                <a:tab pos="914400" algn="l"/>
              </a:tabLst>
            </a:pPr>
            <a:endParaRPr lang="en-US" altLang="zh-CN" sz="1400" b="1" kern="0" dirty="0">
              <a:solidFill>
                <a:srgbClr val="002060"/>
              </a:solidFill>
              <a:ea typeface="SimSun" pitchFamily="2" charset="-122"/>
            </a:endParaRPr>
          </a:p>
        </p:txBody>
      </p:sp>
      <p:pic>
        <p:nvPicPr>
          <p:cNvPr id="4" name="Picture 3" descr="subcritical facility vesse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1143000"/>
            <a:ext cx="4426927" cy="292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064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71462" y="447675"/>
            <a:ext cx="6675437" cy="504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3200" kern="0" dirty="0" smtClean="0">
                <a:latin typeface="Arial"/>
              </a:rPr>
              <a:t>Reactor Top View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851" y="1665472"/>
            <a:ext cx="4095045" cy="394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RxTop_Vi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" y="1665472"/>
            <a:ext cx="4387248" cy="388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79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85750" y="285750"/>
            <a:ext cx="7192309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993333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3200" kern="0" dirty="0" smtClean="0">
                <a:latin typeface="Arial"/>
              </a:rPr>
              <a:t>High-Impact Research Areas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14300" y="1028700"/>
            <a:ext cx="8801099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000" tIns="226800" rIns="162000"/>
          <a:lstStyle>
            <a:lvl1pPr marL="401638" indent="-342900">
              <a:tabLst>
                <a:tab pos="574675" algn="l"/>
              </a:tabLs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tabLst>
                <a:tab pos="574675" algn="l"/>
              </a:tabLs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tabLst>
                <a:tab pos="574675" algn="l"/>
              </a:tabLs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tabLst>
                <a:tab pos="574675" algn="l"/>
              </a:tabLs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tabLst>
                <a:tab pos="574675" algn="l"/>
              </a:tabLs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74675" algn="l"/>
              </a:tabLs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74675" algn="l"/>
              </a:tabLs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74675" algn="l"/>
              </a:tabLs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74675" algn="l"/>
              </a:tabLs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l" eaLnBrk="1" hangingPunct="1">
              <a:spcBef>
                <a:spcPts val="600"/>
              </a:spcBef>
              <a:buClr>
                <a:srgbClr val="870000"/>
              </a:buClr>
              <a:buSzPct val="80000"/>
              <a:buFont typeface="Wingdings" charset="0"/>
              <a:buChar char="Ø"/>
            </a:pPr>
            <a:r>
              <a:rPr lang="en-US" altLang="zh-CN" sz="1800" dirty="0" smtClean="0">
                <a:latin typeface="Arial"/>
                <a:ea typeface="SimSun" charset="0"/>
                <a:cs typeface="Arial"/>
              </a:rPr>
              <a:t>The MITR is an irreplaceable national asset. Its experimental capabilities and engineering expertise put it among the leading test reactors in the world, and it is uniquely located at a leading </a:t>
            </a:r>
            <a:r>
              <a:rPr lang="en-US" altLang="zh-CN" sz="1800" smtClean="0">
                <a:latin typeface="Arial"/>
                <a:ea typeface="SimSun" charset="0"/>
                <a:cs typeface="Arial"/>
              </a:rPr>
              <a:t>technical </a:t>
            </a:r>
            <a:r>
              <a:rPr lang="en-US" altLang="zh-CN" sz="1800" smtClean="0">
                <a:latin typeface="Arial"/>
                <a:ea typeface="SimSun" charset="0"/>
                <a:cs typeface="Arial"/>
              </a:rPr>
              <a:t>university</a:t>
            </a:r>
            <a:r>
              <a:rPr lang="en-US" altLang="zh-CN" sz="1800" dirty="0" smtClean="0">
                <a:latin typeface="Arial"/>
                <a:ea typeface="SimSun" charset="0"/>
                <a:cs typeface="Arial"/>
              </a:rPr>
              <a:t>.</a:t>
            </a:r>
          </a:p>
          <a:p>
            <a:pPr algn="l" eaLnBrk="1" hangingPunct="1">
              <a:spcBef>
                <a:spcPts val="600"/>
              </a:spcBef>
              <a:buClr>
                <a:srgbClr val="870000"/>
              </a:buClr>
              <a:buSzPct val="80000"/>
              <a:buFont typeface="Wingdings" charset="0"/>
              <a:buChar char="Ø"/>
            </a:pPr>
            <a:r>
              <a:rPr lang="en-US" altLang="zh-CN" sz="1800" dirty="0" smtClean="0">
                <a:latin typeface="Arial"/>
                <a:ea typeface="SimSun" charset="0"/>
                <a:cs typeface="Arial"/>
              </a:rPr>
              <a:t>MITR irradiations of accident tolerant fuel clad candidates, new fuel types, and advanced irradiation-hardened sensors for research and eventual power reactor application are critical to the development of these technologies </a:t>
            </a:r>
            <a:r>
              <a:rPr lang="en-US" altLang="zh-CN" sz="1800" i="1" dirty="0">
                <a:solidFill>
                  <a:srgbClr val="000090"/>
                </a:solidFill>
                <a:latin typeface="Arial"/>
                <a:ea typeface="SimSun" charset="0"/>
                <a:cs typeface="Arial"/>
              </a:rPr>
              <a:t>(fission)</a:t>
            </a:r>
          </a:p>
          <a:p>
            <a:pPr algn="l" eaLnBrk="1" hangingPunct="1">
              <a:spcBef>
                <a:spcPts val="600"/>
              </a:spcBef>
              <a:buClr>
                <a:srgbClr val="870000"/>
              </a:buClr>
              <a:buSzPct val="80000"/>
              <a:buFont typeface="Wingdings" charset="0"/>
              <a:buChar char="Ø"/>
            </a:pPr>
            <a:r>
              <a:rPr lang="en-US" altLang="zh-CN" sz="1800" dirty="0" smtClean="0">
                <a:latin typeface="Arial"/>
                <a:ea typeface="SimSun" charset="0"/>
                <a:cs typeface="Arial"/>
              </a:rPr>
              <a:t>MITR is poised to be the first reactor to use the new U-10Mo high density LEU fuel.   The HEU-to-LEU fuel conversion licensing process, start up experience, fuel performance and validation/benchmark data will directly support global nuclear non-proliferation goals.  </a:t>
            </a:r>
            <a:r>
              <a:rPr lang="en-US" altLang="zh-CN" sz="1800" i="1" dirty="0" smtClean="0">
                <a:solidFill>
                  <a:srgbClr val="000090"/>
                </a:solidFill>
                <a:latin typeface="Arial"/>
                <a:ea typeface="SimSun" charset="0"/>
                <a:cs typeface="Arial"/>
              </a:rPr>
              <a:t>(fission; nuclear security)</a:t>
            </a:r>
            <a:endParaRPr lang="de-DE" altLang="zh-CN" sz="1800" i="1" dirty="0">
              <a:solidFill>
                <a:srgbClr val="000090"/>
              </a:solidFill>
              <a:latin typeface="Arial"/>
              <a:ea typeface="SimSun" charset="0"/>
              <a:cs typeface="Arial"/>
            </a:endParaRPr>
          </a:p>
          <a:p>
            <a:pPr algn="l" eaLnBrk="1" hangingPunct="1">
              <a:spcBef>
                <a:spcPts val="600"/>
              </a:spcBef>
              <a:buClr>
                <a:srgbClr val="870000"/>
              </a:buClr>
              <a:buSzPct val="80000"/>
              <a:buFont typeface="Wingdings" charset="0"/>
              <a:buChar char="Ø"/>
            </a:pPr>
            <a:r>
              <a:rPr lang="en-US" altLang="zh-CN" sz="1800" dirty="0" smtClean="0">
                <a:latin typeface="Arial"/>
                <a:ea typeface="SimSun" charset="0"/>
                <a:cs typeface="Arial"/>
              </a:rPr>
              <a:t>MITR is the only reactor in the world that has performed flibe salt irradiation and handling since the MSRE.  Proposed subcritical facility will be a major research facility that offers DOE/industry/university opportunity to further advance FHR/MSR development.  Tritium generation in flibe may also support fusion blanket tritium production research </a:t>
            </a:r>
            <a:r>
              <a:rPr lang="en-US" altLang="zh-CN" sz="1800" i="1" dirty="0" smtClean="0">
                <a:solidFill>
                  <a:srgbClr val="000090"/>
                </a:solidFill>
                <a:latin typeface="Arial"/>
                <a:ea typeface="SimSun" charset="0"/>
                <a:cs typeface="Arial"/>
              </a:rPr>
              <a:t>(fission; fusion)</a:t>
            </a:r>
            <a:endParaRPr lang="en-US" altLang="zh-CN" sz="1800" i="1" dirty="0">
              <a:solidFill>
                <a:srgbClr val="000090"/>
              </a:solidFill>
              <a:latin typeface="Arial"/>
              <a:ea typeface="SimSun" charset="0"/>
              <a:cs typeface="Arial"/>
            </a:endParaRPr>
          </a:p>
          <a:p>
            <a:pPr algn="l" eaLnBrk="1" hangingPunct="1">
              <a:spcBef>
                <a:spcPts val="600"/>
              </a:spcBef>
              <a:buClr>
                <a:srgbClr val="870000"/>
              </a:buClr>
              <a:buSzPct val="80000"/>
              <a:buFont typeface="Wingdings" charset="0"/>
              <a:buChar char="Ø"/>
            </a:pPr>
            <a:r>
              <a:rPr lang="en-US" altLang="zh-CN" sz="1800" dirty="0" smtClean="0">
                <a:latin typeface="Arial"/>
                <a:ea typeface="SimSun" charset="0"/>
                <a:cs typeface="Arial"/>
              </a:rPr>
              <a:t>Applications of neutron optics and compact X-ray can demonstrate advanced nuclear materials characterization </a:t>
            </a:r>
            <a:r>
              <a:rPr lang="en-US" altLang="zh-CN" sz="1800" i="1" dirty="0" smtClean="0">
                <a:solidFill>
                  <a:srgbClr val="000090"/>
                </a:solidFill>
                <a:latin typeface="Arial"/>
                <a:ea typeface="SimSun" charset="0"/>
                <a:cs typeface="Arial"/>
              </a:rPr>
              <a:t>(fission; fusion) </a:t>
            </a:r>
            <a:endParaRPr lang="de-DE" altLang="zh-CN" sz="1800" i="1" dirty="0">
              <a:solidFill>
                <a:srgbClr val="000090"/>
              </a:solidFill>
              <a:latin typeface="Arial"/>
              <a:ea typeface="SimSun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07127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" t="-635" r="10709" b="3769"/>
          <a:stretch/>
        </p:blipFill>
        <p:spPr>
          <a:xfrm>
            <a:off x="-57150" y="-57150"/>
            <a:ext cx="9258300" cy="6972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00401" y="5600700"/>
            <a:ext cx="30860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A31F34"/>
                </a:solidFill>
              </a:rPr>
              <a:t>Thank You!</a:t>
            </a:r>
            <a:endParaRPr lang="en-US" sz="4400" dirty="0">
              <a:solidFill>
                <a:srgbClr val="A31F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56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85750" y="3086100"/>
            <a:ext cx="8572500" cy="704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rgbClr val="A31F3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 smtClean="0"/>
              <a:t>Low Enrichment Uranium Fuel Conversion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94340" y="342900"/>
            <a:ext cx="7192309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993333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3200" kern="0" dirty="0" smtClean="0">
                <a:latin typeface="Arial"/>
              </a:rPr>
              <a:t>LEU Fuel Conversion Objectives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77813" y="1028700"/>
            <a:ext cx="8580437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000" tIns="226800" rIns="162000"/>
          <a:lstStyle>
            <a:lvl1pPr marL="401638" indent="-342900">
              <a:tabLst>
                <a:tab pos="574675" algn="l"/>
              </a:tabLs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tabLst>
                <a:tab pos="574675" algn="l"/>
              </a:tabLs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tabLst>
                <a:tab pos="574675" algn="l"/>
              </a:tabLs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tabLst>
                <a:tab pos="574675" algn="l"/>
              </a:tabLs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tabLst>
                <a:tab pos="574675" algn="l"/>
              </a:tabLs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74675" algn="l"/>
              </a:tabLs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74675" algn="l"/>
              </a:tabLs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74675" algn="l"/>
              </a:tabLs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74675" algn="l"/>
              </a:tabLs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l" eaLnBrk="1" hangingPunct="1">
              <a:spcBef>
                <a:spcPts val="600"/>
              </a:spcBef>
              <a:buClr>
                <a:srgbClr val="870000"/>
              </a:buClr>
              <a:buSzPct val="80000"/>
              <a:buFont typeface="Wingdings" charset="0"/>
              <a:buChar char="Ø"/>
            </a:pPr>
            <a:r>
              <a:rPr lang="en-US" altLang="zh-CN" sz="2000">
                <a:latin typeface="Arial"/>
                <a:ea typeface="SimSun" charset="0"/>
                <a:cs typeface="Arial"/>
              </a:rPr>
              <a:t>Objectives are to convert to LEU (&lt;20% U-235) fuel by maintaining </a:t>
            </a:r>
            <a:r>
              <a:rPr lang="en-US" altLang="zh-CN" sz="2000" i="1">
                <a:solidFill>
                  <a:srgbClr val="870000"/>
                </a:solidFill>
                <a:latin typeface="Arial"/>
                <a:ea typeface="SimSun" charset="0"/>
                <a:cs typeface="Arial"/>
              </a:rPr>
              <a:t>core housing structure</a:t>
            </a:r>
            <a:r>
              <a:rPr lang="en-US" altLang="zh-CN" sz="2000">
                <a:latin typeface="Arial"/>
                <a:ea typeface="SimSun" charset="0"/>
                <a:cs typeface="Arial"/>
              </a:rPr>
              <a:t>, </a:t>
            </a:r>
            <a:r>
              <a:rPr lang="en-US" altLang="zh-CN" sz="2000" i="1">
                <a:solidFill>
                  <a:srgbClr val="870000"/>
                </a:solidFill>
                <a:latin typeface="Arial"/>
                <a:ea typeface="SimSun" charset="0"/>
                <a:cs typeface="Arial"/>
              </a:rPr>
              <a:t>fuel element outer geometry,</a:t>
            </a:r>
            <a:r>
              <a:rPr lang="en-US" altLang="zh-CN" sz="2000">
                <a:latin typeface="Arial"/>
                <a:ea typeface="SimSun" charset="0"/>
                <a:cs typeface="Arial"/>
              </a:rPr>
              <a:t> </a:t>
            </a:r>
            <a:r>
              <a:rPr lang="en-US" altLang="zh-CN" sz="2000" i="1">
                <a:solidFill>
                  <a:srgbClr val="870000"/>
                </a:solidFill>
                <a:latin typeface="Arial"/>
                <a:ea typeface="SimSun" charset="0"/>
                <a:cs typeface="Arial"/>
              </a:rPr>
              <a:t>neutron flux, and fuel cycle performance</a:t>
            </a:r>
            <a:r>
              <a:rPr lang="en-US" altLang="zh-CN" sz="2000" b="1" i="1">
                <a:solidFill>
                  <a:srgbClr val="870000"/>
                </a:solidFill>
                <a:latin typeface="Arial"/>
                <a:ea typeface="SimSun" charset="0"/>
                <a:cs typeface="Arial"/>
              </a:rPr>
              <a:t> </a:t>
            </a:r>
            <a:r>
              <a:rPr lang="en-US" altLang="zh-CN" sz="2000">
                <a:latin typeface="Arial"/>
                <a:ea typeface="SimSun" charset="0"/>
                <a:cs typeface="Arial"/>
              </a:rPr>
              <a:t>of the current 6 MW HEU core.  </a:t>
            </a:r>
            <a:endParaRPr lang="de-DE" altLang="zh-CN" sz="2000">
              <a:latin typeface="Arial"/>
              <a:ea typeface="SimSun" charset="0"/>
              <a:cs typeface="Arial"/>
            </a:endParaRPr>
          </a:p>
          <a:p>
            <a:pPr algn="l" eaLnBrk="1" hangingPunct="1">
              <a:spcBef>
                <a:spcPts val="600"/>
              </a:spcBef>
              <a:buClr>
                <a:srgbClr val="870000"/>
              </a:buClr>
              <a:buSzPct val="80000"/>
              <a:buFont typeface="Wingdings" charset="0"/>
              <a:buChar char="Ø"/>
            </a:pPr>
            <a:r>
              <a:rPr lang="en-US" altLang="zh-CN" sz="2000">
                <a:latin typeface="Arial"/>
                <a:ea typeface="SimSun" charset="0"/>
                <a:cs typeface="Arial"/>
              </a:rPr>
              <a:t>The fuel matrix, high-density monolithic U-10Mo, was selected for all U.S. High Performance Research Reactors (ATR, HFIR, NBSR, MURR, MITR).</a:t>
            </a:r>
          </a:p>
          <a:p>
            <a:pPr algn="l" eaLnBrk="1" hangingPunct="1">
              <a:spcBef>
                <a:spcPts val="600"/>
              </a:spcBef>
              <a:buClr>
                <a:srgbClr val="870000"/>
              </a:buClr>
              <a:buSzPct val="80000"/>
              <a:buFont typeface="Wingdings" charset="0"/>
              <a:buChar char="Ø"/>
            </a:pPr>
            <a:r>
              <a:rPr lang="en-US" altLang="zh-CN" sz="2000">
                <a:latin typeface="Arial"/>
                <a:ea typeface="SimSun" charset="0"/>
                <a:cs typeface="Arial"/>
              </a:rPr>
              <a:t>High-density U-10Mo LEU fuel is currently scheduled to be qualified by 2025, and available for MITR to be converted in 2027.   </a:t>
            </a:r>
          </a:p>
          <a:p>
            <a:pPr marL="58738" indent="0" algn="l" eaLnBrk="1" hangingPunct="1">
              <a:spcBef>
                <a:spcPts val="600"/>
              </a:spcBef>
              <a:buClr>
                <a:srgbClr val="870000"/>
              </a:buClr>
              <a:buSzPct val="80000"/>
            </a:pPr>
            <a:endParaRPr lang="de-DE" altLang="zh-CN" sz="2000">
              <a:latin typeface="Arial"/>
              <a:ea typeface="SimSun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7692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7150" y="228600"/>
            <a:ext cx="81153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993333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>
                <a:latin typeface="Arial"/>
              </a:rPr>
              <a:t>High Performance Research Reactors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3769340"/>
            <a:ext cx="2396775" cy="228834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50" y="1543050"/>
            <a:ext cx="2031168" cy="203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NISTcartoo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65133" y="1428750"/>
            <a:ext cx="183591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6" cstate="print"/>
          <a:srcRect t="16306"/>
          <a:stretch/>
        </p:blipFill>
        <p:spPr bwMode="auto">
          <a:xfrm>
            <a:off x="990600" y="3810000"/>
            <a:ext cx="2000818" cy="2404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07410" y="1143000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MITR, 22-27 Elements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78088" y="1116568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MURR,  8 Elements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639772" y="1059418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NBSR, 30 Elements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028950" y="4039969"/>
            <a:ext cx="1339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INL/ATR</a:t>
            </a:r>
            <a:br>
              <a:rPr lang="en-US" dirty="0" smtClean="0"/>
            </a:br>
            <a:r>
              <a:rPr lang="en-US" dirty="0" smtClean="0"/>
              <a:t>40 Elements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972300" y="3714750"/>
            <a:ext cx="13785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ORNL/HFIR</a:t>
            </a:r>
            <a:br>
              <a:rPr lang="en-US" dirty="0" smtClean="0"/>
            </a:br>
            <a:r>
              <a:rPr lang="en-US" dirty="0" smtClean="0"/>
              <a:t>Annular </a:t>
            </a:r>
          </a:p>
          <a:p>
            <a:r>
              <a:rPr lang="en-US" dirty="0" smtClean="0"/>
              <a:t>Element Pair</a:t>
            </a:r>
            <a:br>
              <a:rPr lang="en-US" dirty="0" smtClean="0"/>
            </a:br>
            <a:r>
              <a:rPr lang="en-US" dirty="0" smtClean="0"/>
              <a:t>(540 plates)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6" t="20028" r="33237" b="19679"/>
          <a:stretch/>
        </p:blipFill>
        <p:spPr>
          <a:xfrm>
            <a:off x="971550" y="1543050"/>
            <a:ext cx="2108002" cy="2169517"/>
          </a:xfrm>
          <a:prstGeom prst="rect">
            <a:avLst/>
          </a:prstGeom>
        </p:spPr>
      </p:pic>
      <p:pic>
        <p:nvPicPr>
          <p:cNvPr id="18" name="Picture 9" descr="C:\Users\hamilri\AppData\Local\Microsoft\Windows\Temporary Internet Files\Content.Outlook\9EM2P3CC\M3 logo final (2)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2" b="5632"/>
          <a:stretch/>
        </p:blipFill>
        <p:spPr bwMode="auto">
          <a:xfrm>
            <a:off x="7658100" y="5372100"/>
            <a:ext cx="1143000" cy="75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307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4649" y="1141551"/>
            <a:ext cx="8499301" cy="4630599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31 RTRs currently operating in the U.S., mostly &lt; 1 MW reactors on university campuses.</a:t>
            </a:r>
          </a:p>
          <a:p>
            <a:r>
              <a:rPr lang="en-US" sz="2000" dirty="0" smtClean="0"/>
              <a:t>High Performance Research Reactors have different missions: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800" dirty="0" smtClean="0"/>
              <a:t>ATR (DOE): Dedicated fuel and materials irradiation tests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800" dirty="0" smtClean="0"/>
              <a:t>HFIR (DOE): Isotope production, neutron scattering, some materials irradiation.  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800" dirty="0" smtClean="0"/>
              <a:t>NBSR (NRC): Neutron scattering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800" dirty="0" smtClean="0"/>
              <a:t>MURR (NRC): Radioisotopes and pharmaceuticals commercial production, NAA research.  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800" dirty="0" smtClean="0"/>
              <a:t>MITR (NRC): Advanced materials/sensors/fuel irradiation tests; neutron science, education/training/public outreach, commercial production of silicon doping.</a:t>
            </a:r>
          </a:p>
          <a:p>
            <a:pPr>
              <a:buFont typeface="Wingdings" charset="2"/>
              <a:buChar char="Ø"/>
            </a:pPr>
            <a:r>
              <a:rPr lang="en-US" sz="2000" dirty="0" smtClean="0"/>
              <a:t>Three high-power reactors are federal funded facilities (DOE, Department of Commerce/NIST); MURR is the largest commercial radiopharmaceutical production facility.  </a:t>
            </a:r>
          </a:p>
          <a:p>
            <a:pPr marL="800100" lvl="1" indent="-342900">
              <a:buFont typeface="+mj-lt"/>
              <a:buAutoNum type="arabicParenR"/>
            </a:pPr>
            <a:endParaRPr lang="en-US" sz="18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U.S. Research and Test Reactors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A05-9728-4B07-895E-EE4E5718768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2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L-Shape 38"/>
          <p:cNvSpPr/>
          <p:nvPr/>
        </p:nvSpPr>
        <p:spPr bwMode="auto">
          <a:xfrm flipH="1" flipV="1">
            <a:off x="0" y="-21665"/>
            <a:ext cx="9144000" cy="6879664"/>
          </a:xfrm>
          <a:prstGeom prst="corner">
            <a:avLst>
              <a:gd name="adj1" fmla="val 100000"/>
              <a:gd name="adj2" fmla="val 75461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Rectangle 19"/>
          <p:cNvSpPr txBox="1">
            <a:spLocks noChangeArrowheads="1"/>
          </p:cNvSpPr>
          <p:nvPr/>
        </p:nvSpPr>
        <p:spPr>
          <a:xfrm>
            <a:off x="228600" y="152400"/>
            <a:ext cx="8009203" cy="396875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en-US" sz="24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U.S</a:t>
            </a:r>
            <a:r>
              <a:rPr lang="en-US" sz="2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 High Performance Research </a:t>
            </a:r>
            <a:r>
              <a:rPr lang="en-US" sz="24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Reactor</a:t>
            </a:r>
          </a:p>
          <a:p>
            <a:pPr>
              <a:spcBef>
                <a:spcPts val="0"/>
              </a:spcBef>
              <a:defRPr/>
            </a:pPr>
            <a:r>
              <a:rPr lang="en-US" sz="24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Conversion </a:t>
            </a:r>
            <a:r>
              <a:rPr lang="en-US" sz="2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Program Pillars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90600" y="491292"/>
            <a:ext cx="8462047" cy="6020684"/>
            <a:chOff x="990600" y="491291"/>
            <a:chExt cx="8462047" cy="6020684"/>
          </a:xfrm>
        </p:grpSpPr>
        <p:pic>
          <p:nvPicPr>
            <p:cNvPr id="3074" name="Picture 2" descr="Z:\RERTR\Overview Presentations\2014-01-13 RTR Dept to NE division\INL 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8815" y="3277059"/>
              <a:ext cx="1031758" cy="699176"/>
            </a:xfrm>
            <a:prstGeom prst="rect">
              <a:avLst/>
            </a:prstGeom>
            <a:noFill/>
            <a:ln w="19050">
              <a:solidFill>
                <a:srgbClr val="A1C0DA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Z:\RERTR\Overview Presentations\2014-01-13 RTR Dept to NE division\pnnl logo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3231893"/>
              <a:ext cx="929595" cy="959106"/>
            </a:xfrm>
            <a:prstGeom prst="rect">
              <a:avLst/>
            </a:prstGeom>
            <a:noFill/>
            <a:ln w="19050">
              <a:solidFill>
                <a:srgbClr val="A1C0DA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990600" y="491291"/>
              <a:ext cx="8462047" cy="6020684"/>
              <a:chOff x="990600" y="491291"/>
              <a:chExt cx="8462047" cy="6020684"/>
            </a:xfrm>
          </p:grpSpPr>
          <p:sp>
            <p:nvSpPr>
              <p:cNvPr id="29" name="Curved Right Arrow 28"/>
              <p:cNvSpPr/>
              <p:nvPr/>
            </p:nvSpPr>
            <p:spPr bwMode="auto">
              <a:xfrm rot="5400000" flipH="1">
                <a:off x="4113841" y="3615417"/>
                <a:ext cx="993871" cy="4799246"/>
              </a:xfrm>
              <a:prstGeom prst="curvedRightArrow">
                <a:avLst>
                  <a:gd name="adj1" fmla="val 25000"/>
                  <a:gd name="adj2" fmla="val 50000"/>
                  <a:gd name="adj3" fmla="val 40171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Curved Right Arrow 31"/>
              <p:cNvSpPr/>
              <p:nvPr/>
            </p:nvSpPr>
            <p:spPr bwMode="auto">
              <a:xfrm rot="13216034" flipH="1">
                <a:off x="1433783" y="491291"/>
                <a:ext cx="1223850" cy="4250212"/>
              </a:xfrm>
              <a:prstGeom prst="curvedRightArrow">
                <a:avLst>
                  <a:gd name="adj1" fmla="val 25000"/>
                  <a:gd name="adj2" fmla="val 50000"/>
                  <a:gd name="adj3" fmla="val 40171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8197" name="Group 2"/>
              <p:cNvGrpSpPr>
                <a:grpSpLocks/>
              </p:cNvGrpSpPr>
              <p:nvPr/>
            </p:nvGrpSpPr>
            <p:grpSpPr bwMode="auto">
              <a:xfrm>
                <a:off x="990600" y="804868"/>
                <a:ext cx="8462047" cy="4971102"/>
                <a:chOff x="990600" y="956186"/>
                <a:chExt cx="8462047" cy="4972329"/>
              </a:xfrm>
            </p:grpSpPr>
            <p:sp>
              <p:nvSpPr>
                <p:cNvPr id="7" name="Curved Right Arrow 6"/>
                <p:cNvSpPr/>
                <p:nvPr/>
              </p:nvSpPr>
              <p:spPr>
                <a:xfrm rot="18890855" flipH="1">
                  <a:off x="6558927" y="475406"/>
                  <a:ext cx="1224152" cy="4563289"/>
                </a:xfrm>
                <a:prstGeom prst="curvedRightArrow">
                  <a:avLst>
                    <a:gd name="adj1" fmla="val 25000"/>
                    <a:gd name="adj2" fmla="val 50000"/>
                    <a:gd name="adj3" fmla="val 40171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8206" name="Group 8"/>
                <p:cNvGrpSpPr>
                  <a:grpSpLocks noChangeAspect="1"/>
                </p:cNvGrpSpPr>
                <p:nvPr/>
              </p:nvGrpSpPr>
              <p:grpSpPr bwMode="auto">
                <a:xfrm>
                  <a:off x="990600" y="956186"/>
                  <a:ext cx="7238999" cy="4972329"/>
                  <a:chOff x="555400" y="-1662871"/>
                  <a:chExt cx="7537574" cy="5177749"/>
                </a:xfrm>
              </p:grpSpPr>
              <p:sp>
                <p:nvSpPr>
                  <p:cNvPr id="14" name="Oval 13"/>
                  <p:cNvSpPr/>
                  <p:nvPr/>
                </p:nvSpPr>
                <p:spPr>
                  <a:xfrm>
                    <a:off x="555400" y="1821703"/>
                    <a:ext cx="1781909" cy="1693175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250" b="1" u="sng" dirty="0">
                      <a:latin typeface="Arial"/>
                      <a:ea typeface="ＭＳ 明朝"/>
                      <a:cs typeface="Arial"/>
                    </a:endParaRPr>
                  </a:p>
                </p:txBody>
              </p:sp>
              <p:sp>
                <p:nvSpPr>
                  <p:cNvPr id="15" name="Oval 14"/>
                  <p:cNvSpPr/>
                  <p:nvPr/>
                </p:nvSpPr>
                <p:spPr>
                  <a:xfrm>
                    <a:off x="3411745" y="911609"/>
                    <a:ext cx="1781909" cy="170144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CC9900"/>
                      </a:gs>
                      <a:gs pos="100000">
                        <a:srgbClr val="DC6706"/>
                      </a:gs>
                    </a:gsLst>
                  </a:gradFill>
                </p:spPr>
                <p:style>
                  <a:lnRef idx="1">
                    <a:schemeClr val="accent6"/>
                  </a:lnRef>
                  <a:fillRef idx="3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450" b="1" dirty="0">
                      <a:latin typeface="Arial"/>
                      <a:ea typeface="ＭＳ 明朝"/>
                      <a:cs typeface="Arial"/>
                    </a:endParaRPr>
                  </a:p>
                </p:txBody>
              </p:sp>
              <p:sp>
                <p:nvSpPr>
                  <p:cNvPr id="16" name="Oval 15"/>
                  <p:cNvSpPr/>
                  <p:nvPr/>
                </p:nvSpPr>
                <p:spPr>
                  <a:xfrm>
                    <a:off x="6311065" y="1705293"/>
                    <a:ext cx="1781909" cy="1691521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250" b="1" u="sng" dirty="0">
                      <a:latin typeface="Arial"/>
                      <a:ea typeface="ＭＳ 明朝"/>
                      <a:cs typeface="Arial"/>
                    </a:endParaRPr>
                  </a:p>
                </p:txBody>
              </p:sp>
              <p:sp>
                <p:nvSpPr>
                  <p:cNvPr id="19" name="Oval 18"/>
                  <p:cNvSpPr/>
                  <p:nvPr/>
                </p:nvSpPr>
                <p:spPr>
                  <a:xfrm>
                    <a:off x="3361328" y="-1662871"/>
                    <a:ext cx="1767032" cy="1701442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200" b="1" dirty="0">
                      <a:latin typeface="Arial"/>
                      <a:ea typeface="ＭＳ 明朝"/>
                      <a:cs typeface="Arial"/>
                    </a:endParaRPr>
                  </a:p>
                </p:txBody>
              </p:sp>
            </p:grpSp>
          </p:grpSp>
          <p:sp>
            <p:nvSpPr>
              <p:cNvPr id="4" name="Left-Right Arrow 3"/>
              <p:cNvSpPr/>
              <p:nvPr/>
            </p:nvSpPr>
            <p:spPr bwMode="auto">
              <a:xfrm rot="20463975">
                <a:off x="2555219" y="4090443"/>
                <a:ext cx="1197828" cy="708339"/>
              </a:xfrm>
              <a:prstGeom prst="leftRightArrow">
                <a:avLst>
                  <a:gd name="adj1" fmla="val 43520"/>
                  <a:gd name="adj2" fmla="val 28941"/>
                </a:avLst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lang="en-US" sz="1200" dirty="0">
                  <a:solidFill>
                    <a:srgbClr val="FFFFFF"/>
                  </a:solidFill>
                  <a:latin typeface="Arial"/>
                  <a:ea typeface="ＭＳ 明朝"/>
                  <a:cs typeface="Arial"/>
                </a:endParaRPr>
              </a:p>
            </p:txBody>
          </p:sp>
          <p:sp>
            <p:nvSpPr>
              <p:cNvPr id="41" name="Left-Right Arrow 40"/>
              <p:cNvSpPr/>
              <p:nvPr/>
            </p:nvSpPr>
            <p:spPr bwMode="auto">
              <a:xfrm rot="1200000">
                <a:off x="5419377" y="4054510"/>
                <a:ext cx="1185818" cy="708339"/>
              </a:xfrm>
              <a:prstGeom prst="leftRightArrow">
                <a:avLst>
                  <a:gd name="adj1" fmla="val 43520"/>
                  <a:gd name="adj2" fmla="val 28941"/>
                </a:avLst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lang="en-US" sz="1200" dirty="0">
                  <a:solidFill>
                    <a:srgbClr val="FFFFFF"/>
                  </a:solidFill>
                  <a:latin typeface="Arial"/>
                  <a:ea typeface="ＭＳ 明朝"/>
                  <a:cs typeface="Arial"/>
                </a:endParaRPr>
              </a:p>
            </p:txBody>
          </p:sp>
          <p:sp>
            <p:nvSpPr>
              <p:cNvPr id="42" name="Down Arrow 41"/>
              <p:cNvSpPr/>
              <p:nvPr/>
            </p:nvSpPr>
            <p:spPr bwMode="auto">
              <a:xfrm>
                <a:off x="4274097" y="3915035"/>
                <a:ext cx="630731" cy="428364"/>
              </a:xfrm>
              <a:prstGeom prst="downArrow">
                <a:avLst/>
              </a:prstGeom>
              <a:solidFill>
                <a:srgbClr val="FFFF00"/>
              </a:solidFill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lang="en-US" sz="1200" dirty="0">
                  <a:solidFill>
                    <a:srgbClr val="FFFFFF"/>
                  </a:solidFill>
                  <a:latin typeface="Arial"/>
                  <a:ea typeface="ＭＳ 明朝"/>
                  <a:cs typeface="Arial"/>
                </a:endParaRPr>
              </a:p>
            </p:txBody>
          </p:sp>
          <p:sp>
            <p:nvSpPr>
              <p:cNvPr id="43" name="Left-Right Arrow 42"/>
              <p:cNvSpPr/>
              <p:nvPr/>
            </p:nvSpPr>
            <p:spPr bwMode="auto">
              <a:xfrm rot="16200000">
                <a:off x="4101781" y="2460892"/>
                <a:ext cx="923074" cy="708339"/>
              </a:xfrm>
              <a:prstGeom prst="leftRightArrow">
                <a:avLst>
                  <a:gd name="adj1" fmla="val 43520"/>
                  <a:gd name="adj2" fmla="val 28941"/>
                </a:avLst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lang="en-US" sz="1200" dirty="0">
                  <a:solidFill>
                    <a:srgbClr val="FFFFFF"/>
                  </a:solidFill>
                  <a:latin typeface="Arial"/>
                  <a:ea typeface="ＭＳ 明朝"/>
                  <a:cs typeface="Arial"/>
                </a:endParaRPr>
              </a:p>
            </p:txBody>
          </p:sp>
        </p:grpSp>
        <p:pic>
          <p:nvPicPr>
            <p:cNvPr id="3075" name="Picture 3" descr="Z:\RERTR\Overview Presentations\2014-01-13 RTR Dept to NE division\anl logo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9995" y="2514599"/>
              <a:ext cx="1058309" cy="492162"/>
            </a:xfrm>
            <a:prstGeom prst="rect">
              <a:avLst/>
            </a:prstGeom>
            <a:noFill/>
            <a:ln w="19050">
              <a:solidFill>
                <a:srgbClr val="A1C0DA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990600" y="4192250"/>
            <a:ext cx="1711325" cy="14465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75000"/>
                  </a:schemeClr>
                </a:solidFill>
                <a:latin typeface="Arial"/>
                <a:ea typeface="ＭＳ 明朝"/>
                <a:cs typeface="Arial"/>
              </a:rPr>
              <a:t>Fuel</a:t>
            </a:r>
          </a:p>
          <a:p>
            <a:pPr algn="ctr"/>
            <a:r>
              <a:rPr lang="en-US" sz="1600" b="1" dirty="0" smtClean="0">
                <a:solidFill>
                  <a:schemeClr val="tx1">
                    <a:lumMod val="75000"/>
                  </a:schemeClr>
                </a:solidFill>
                <a:latin typeface="Arial"/>
                <a:ea typeface="ＭＳ 明朝"/>
                <a:cs typeface="Arial"/>
              </a:rPr>
              <a:t>Fabrication Capability</a:t>
            </a:r>
          </a:p>
          <a:p>
            <a:pPr algn="ctr"/>
            <a:endParaRPr lang="en-US" sz="900" b="1" dirty="0" smtClean="0">
              <a:solidFill>
                <a:schemeClr val="tx1">
                  <a:lumMod val="75000"/>
                </a:schemeClr>
              </a:solidFill>
              <a:latin typeface="Arial"/>
              <a:ea typeface="ＭＳ 明朝"/>
              <a:cs typeface="Arial"/>
            </a:endParaRPr>
          </a:p>
          <a:p>
            <a:pPr algn="ctr"/>
            <a:r>
              <a:rPr lang="en-US" sz="1400" b="1" dirty="0">
                <a:solidFill>
                  <a:schemeClr val="tx1">
                    <a:lumMod val="75000"/>
                  </a:schemeClr>
                </a:solidFill>
                <a:latin typeface="Arial"/>
                <a:ea typeface="ＭＳ 明朝"/>
                <a:cs typeface="Arial"/>
              </a:rPr>
              <a:t>Develop &amp; Deploy</a:t>
            </a:r>
          </a:p>
          <a:p>
            <a:pPr algn="ctr"/>
            <a:r>
              <a:rPr lang="en-US" sz="1400" b="1" dirty="0" smtClean="0">
                <a:solidFill>
                  <a:schemeClr val="tx1">
                    <a:lumMod val="75000"/>
                  </a:schemeClr>
                </a:solidFill>
                <a:latin typeface="Arial"/>
                <a:ea typeface="ＭＳ 明朝"/>
                <a:cs typeface="Arial"/>
              </a:rPr>
              <a:t>Fabrication</a:t>
            </a:r>
            <a:endParaRPr lang="en-US" sz="1400" b="1" dirty="0">
              <a:solidFill>
                <a:schemeClr val="tx1">
                  <a:lumMod val="75000"/>
                </a:schemeClr>
              </a:solidFill>
              <a:latin typeface="Arial"/>
              <a:ea typeface="ＭＳ 明朝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02866" y="4256877"/>
            <a:ext cx="1828800" cy="13080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75000"/>
                  </a:schemeClr>
                </a:solidFill>
                <a:latin typeface="Arial"/>
                <a:ea typeface="ＭＳ 明朝"/>
                <a:cs typeface="Arial"/>
              </a:rPr>
              <a:t>Fuel</a:t>
            </a:r>
          </a:p>
          <a:p>
            <a:pPr algn="ctr"/>
            <a:r>
              <a:rPr lang="en-US" sz="1600" b="1" dirty="0" smtClean="0">
                <a:solidFill>
                  <a:schemeClr val="tx1">
                    <a:lumMod val="75000"/>
                  </a:schemeClr>
                </a:solidFill>
                <a:latin typeface="Arial"/>
                <a:ea typeface="ＭＳ 明朝"/>
                <a:cs typeface="Arial"/>
              </a:rPr>
              <a:t>Development</a:t>
            </a:r>
          </a:p>
          <a:p>
            <a:pPr algn="ctr"/>
            <a:endParaRPr lang="en-US" sz="500" b="1" dirty="0" smtClean="0">
              <a:solidFill>
                <a:schemeClr val="tx1">
                  <a:lumMod val="75000"/>
                </a:schemeClr>
              </a:solidFill>
              <a:latin typeface="Arial"/>
              <a:ea typeface="ＭＳ 明朝"/>
              <a:cs typeface="Arial"/>
            </a:endParaRPr>
          </a:p>
          <a:p>
            <a:pPr algn="ctr"/>
            <a:r>
              <a:rPr lang="en-US" sz="1400" b="1" dirty="0" smtClean="0">
                <a:solidFill>
                  <a:schemeClr val="tx1">
                    <a:lumMod val="75000"/>
                  </a:schemeClr>
                </a:solidFill>
                <a:latin typeface="Arial"/>
                <a:ea typeface="ＭＳ 明朝"/>
                <a:cs typeface="Arial"/>
              </a:rPr>
              <a:t>Irradiation Testing, Qualification</a:t>
            </a:r>
          </a:p>
          <a:p>
            <a:pPr algn="ctr"/>
            <a:r>
              <a:rPr lang="en-US" sz="1400" b="1" dirty="0" smtClean="0">
                <a:solidFill>
                  <a:schemeClr val="tx1">
                    <a:lumMod val="75000"/>
                  </a:schemeClr>
                </a:solidFill>
                <a:latin typeface="Arial"/>
                <a:ea typeface="ＭＳ 明朝"/>
                <a:cs typeface="Arial"/>
              </a:rPr>
              <a:t>&amp; PIE </a:t>
            </a:r>
            <a:endParaRPr lang="en-US" sz="1400" b="1" dirty="0">
              <a:solidFill>
                <a:schemeClr val="tx1">
                  <a:lumMod val="75000"/>
                </a:schemeClr>
              </a:solidFill>
              <a:latin typeface="Arial"/>
              <a:ea typeface="ＭＳ 明朝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09150" y="927235"/>
            <a:ext cx="1711325" cy="129266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tx1">
                    <a:lumMod val="75000"/>
                  </a:schemeClr>
                </a:solidFill>
                <a:latin typeface="Arial"/>
                <a:ea typeface="ＭＳ 明朝"/>
                <a:cs typeface="Arial"/>
              </a:rPr>
              <a:t>Reactor Conversion </a:t>
            </a:r>
            <a:endParaRPr lang="en-US" sz="1600" b="1" dirty="0" smtClean="0">
              <a:solidFill>
                <a:schemeClr val="tx1">
                  <a:lumMod val="75000"/>
                </a:schemeClr>
              </a:solidFill>
              <a:latin typeface="Arial"/>
              <a:ea typeface="ＭＳ 明朝"/>
              <a:cs typeface="Arial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en-US" sz="400" b="1" u="sng" dirty="0">
              <a:solidFill>
                <a:schemeClr val="tx1">
                  <a:lumMod val="75000"/>
                </a:schemeClr>
              </a:solidFill>
              <a:latin typeface="Arial"/>
              <a:ea typeface="ＭＳ 明朝"/>
              <a:cs typeface="Arial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75000"/>
                  </a:schemeClr>
                </a:solidFill>
                <a:latin typeface="Arial"/>
                <a:ea typeface="ＭＳ 明朝"/>
                <a:cs typeface="Arial"/>
              </a:rPr>
              <a:t>Element Design &amp; Conversion Implementation</a:t>
            </a:r>
            <a:endParaRPr lang="en-US" sz="1400" b="1" dirty="0">
              <a:solidFill>
                <a:schemeClr val="tx1">
                  <a:lumMod val="75000"/>
                </a:schemeClr>
              </a:solidFill>
              <a:latin typeface="Arial"/>
              <a:ea typeface="ＭＳ 明朝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33800" y="3308628"/>
            <a:ext cx="1711325" cy="1415772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ea typeface="ＭＳ 明朝"/>
                <a:cs typeface="Arial"/>
              </a:rPr>
              <a:t>Fuel Qualification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FFFFFF"/>
              </a:solidFill>
              <a:latin typeface="Arial"/>
              <a:ea typeface="ＭＳ 明朝"/>
              <a:cs typeface="Arial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rgbClr val="FFFFFF"/>
              </a:solidFill>
              <a:latin typeface="Arial"/>
              <a:ea typeface="ＭＳ 明朝"/>
              <a:cs typeface="Arial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FFFF"/>
                </a:solidFill>
                <a:latin typeface="Arial"/>
                <a:ea typeface="ＭＳ 明朝"/>
                <a:cs typeface="Arial"/>
              </a:rPr>
              <a:t>Conversion</a:t>
            </a:r>
            <a:endParaRPr lang="en-US" sz="1600" b="1" dirty="0">
              <a:latin typeface="Arial"/>
              <a:ea typeface="ＭＳ 明朝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3690486" y="1548399"/>
            <a:ext cx="1711325" cy="0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990600" y="5046956"/>
            <a:ext cx="1711325" cy="0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6518275" y="4876101"/>
            <a:ext cx="1711325" cy="0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32-Point Star 9"/>
          <p:cNvSpPr/>
          <p:nvPr/>
        </p:nvSpPr>
        <p:spPr bwMode="auto">
          <a:xfrm>
            <a:off x="3748391" y="5046956"/>
            <a:ext cx="1724769" cy="1676400"/>
          </a:xfrm>
          <a:prstGeom prst="star3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sz="1200" b="1" dirty="0">
              <a:solidFill>
                <a:schemeClr val="lt1"/>
              </a:solidFill>
              <a:latin typeface="Arial"/>
              <a:ea typeface="ＭＳ 明朝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745432" y="5238825"/>
            <a:ext cx="1711325" cy="129266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 smtClean="0">
              <a:solidFill>
                <a:schemeClr val="tx1">
                  <a:lumMod val="75000"/>
                </a:schemeClr>
              </a:solidFill>
              <a:latin typeface="Arial"/>
              <a:ea typeface="ＭＳ 明朝"/>
              <a:cs typeface="Arial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tx1">
                    <a:lumMod val="75000"/>
                  </a:schemeClr>
                </a:solidFill>
                <a:latin typeface="Arial"/>
                <a:ea typeface="ＭＳ 明朝"/>
                <a:cs typeface="Arial"/>
              </a:rPr>
              <a:t>Cross-Cutting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en-US" sz="400" b="1" u="sng" dirty="0">
              <a:solidFill>
                <a:schemeClr val="tx1">
                  <a:lumMod val="75000"/>
                </a:schemeClr>
              </a:solidFill>
              <a:latin typeface="Arial"/>
              <a:ea typeface="ＭＳ 明朝"/>
              <a:cs typeface="Arial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75000"/>
                  </a:schemeClr>
                </a:solidFill>
                <a:latin typeface="Arial"/>
                <a:ea typeface="ＭＳ 明朝"/>
                <a:cs typeface="Arial"/>
              </a:rPr>
              <a:t>Risk, QA, Shipping &amp; Backend </a:t>
            </a:r>
            <a:endParaRPr lang="en-US" sz="1400" b="1" dirty="0">
              <a:solidFill>
                <a:schemeClr val="tx1">
                  <a:lumMod val="75000"/>
                </a:schemeClr>
              </a:solidFill>
              <a:latin typeface="Arial"/>
              <a:ea typeface="ＭＳ 明朝"/>
              <a:cs typeface="Arial"/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 flipV="1">
            <a:off x="3775075" y="5840836"/>
            <a:ext cx="1558925" cy="1426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Left-Right Arrow 39"/>
          <p:cNvSpPr/>
          <p:nvPr/>
        </p:nvSpPr>
        <p:spPr bwMode="auto">
          <a:xfrm rot="16200000">
            <a:off x="4305975" y="4751232"/>
            <a:ext cx="609601" cy="708339"/>
          </a:xfrm>
          <a:prstGeom prst="leftRightArrow">
            <a:avLst>
              <a:gd name="adj1" fmla="val 43520"/>
              <a:gd name="adj2" fmla="val 28941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rgbClr val="FFFFFF"/>
              </a:solidFill>
              <a:latin typeface="Arial"/>
              <a:ea typeface="ＭＳ 明朝"/>
              <a:cs typeface="Arial"/>
            </a:endParaRPr>
          </a:p>
        </p:txBody>
      </p:sp>
      <p:pic>
        <p:nvPicPr>
          <p:cNvPr id="1026" name="Picture 2" descr="P:\Desktop\srn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112" y="5160642"/>
            <a:ext cx="1337404" cy="35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C:\Users\hamilri\AppData\Local\Microsoft\Windows\Temporary Internet Files\Content.Outlook\9EM2P3CC\M3 logo final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99" y="-163378"/>
            <a:ext cx="282257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Group 1054"/>
          <p:cNvGrpSpPr>
            <a:grpSpLocks/>
          </p:cNvGrpSpPr>
          <p:nvPr/>
        </p:nvGrpSpPr>
        <p:grpSpPr bwMode="auto">
          <a:xfrm>
            <a:off x="7086600" y="6283325"/>
            <a:ext cx="1604963" cy="479425"/>
            <a:chOff x="4735" y="119"/>
            <a:chExt cx="993" cy="364"/>
          </a:xfrm>
        </p:grpSpPr>
        <p:sp>
          <p:nvSpPr>
            <p:cNvPr id="37" name="Text Box 1055"/>
            <p:cNvSpPr txBox="1">
              <a:spLocks noChangeArrowheads="1"/>
            </p:cNvSpPr>
            <p:nvPr userDrawn="1"/>
          </p:nvSpPr>
          <p:spPr bwMode="auto">
            <a:xfrm>
              <a:off x="4735" y="379"/>
              <a:ext cx="993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r>
                <a:rPr lang="en-US" sz="900" i="1" dirty="0" smtClean="0">
                  <a:latin typeface="Times New Roman" pitchFamily="18" charset="0"/>
                </a:rPr>
                <a:t>Defense Nuclear Nonproliferation</a:t>
              </a:r>
            </a:p>
          </p:txBody>
        </p:sp>
        <p:pic>
          <p:nvPicPr>
            <p:cNvPr id="38" name="Picture 1056" descr="NNSA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7" y="119"/>
              <a:ext cx="990" cy="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782928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14350" y="285750"/>
            <a:ext cx="7192309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993333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3200" kern="0" dirty="0" smtClean="0">
                <a:latin typeface="Arial"/>
              </a:rPr>
              <a:t>MITR LEU Conversion Status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85750" y="1028700"/>
            <a:ext cx="863758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000" tIns="226800" rIns="162000"/>
          <a:lstStyle>
            <a:lvl1pPr marL="401638" indent="-342900">
              <a:tabLst>
                <a:tab pos="574675" algn="l"/>
              </a:tabLs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tabLst>
                <a:tab pos="574675" algn="l"/>
              </a:tabLs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tabLst>
                <a:tab pos="574675" algn="l"/>
              </a:tabLs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tabLst>
                <a:tab pos="574675" algn="l"/>
              </a:tabLs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tabLst>
                <a:tab pos="574675" algn="l"/>
              </a:tabLs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74675" algn="l"/>
              </a:tabLs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74675" algn="l"/>
              </a:tabLs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74675" algn="l"/>
              </a:tabLs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74675" algn="l"/>
              </a:tabLs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l" eaLnBrk="1" hangingPunct="1">
              <a:spcBef>
                <a:spcPts val="1200"/>
              </a:spcBef>
              <a:buClr>
                <a:srgbClr val="870000"/>
              </a:buClr>
              <a:buSzPct val="80000"/>
              <a:buFont typeface="Wingdings" charset="0"/>
              <a:buChar char="Ø"/>
            </a:pPr>
            <a:r>
              <a:rPr lang="en-US" altLang="zh-CN" sz="2000" dirty="0">
                <a:latin typeface="Arial"/>
                <a:ea typeface="SimSun" charset="0"/>
                <a:cs typeface="Arial"/>
              </a:rPr>
              <a:t>Preliminary Safety Analysis Report (PSAR)</a:t>
            </a:r>
          </a:p>
          <a:p>
            <a:pPr marL="800100" lvl="1" indent="-342900">
              <a:spcBef>
                <a:spcPts val="600"/>
              </a:spcBef>
              <a:buClr>
                <a:srgbClr val="870000"/>
              </a:buClr>
              <a:buSzPct val="80000"/>
              <a:buFont typeface="Courier New"/>
              <a:buChar char="o"/>
            </a:pPr>
            <a:r>
              <a:rPr lang="en-US" altLang="zh-CN" sz="2000" dirty="0" smtClean="0">
                <a:latin typeface="Arial"/>
                <a:ea typeface="SimSun" charset="0"/>
                <a:cs typeface="Arial"/>
              </a:rPr>
              <a:t>PSAR revision approved by LEU subcommittee</a:t>
            </a:r>
          </a:p>
          <a:p>
            <a:pPr marL="800100" lvl="1" indent="-342900">
              <a:spcBef>
                <a:spcPts val="600"/>
              </a:spcBef>
              <a:buClr>
                <a:srgbClr val="870000"/>
              </a:buClr>
              <a:buSzPct val="80000"/>
              <a:buFont typeface="Courier New"/>
              <a:buChar char="o"/>
            </a:pPr>
            <a:r>
              <a:rPr lang="en-US" altLang="zh-CN" sz="2000" dirty="0" smtClean="0">
                <a:latin typeface="Arial"/>
                <a:ea typeface="SimSun" charset="0"/>
                <a:cs typeface="Arial"/>
              </a:rPr>
              <a:t>PSAR re-submission </a:t>
            </a:r>
            <a:r>
              <a:rPr lang="en-US" altLang="zh-CN" sz="2000" dirty="0">
                <a:latin typeface="Arial"/>
                <a:ea typeface="SimSun" charset="0"/>
                <a:cs typeface="Arial"/>
              </a:rPr>
              <a:t>to </a:t>
            </a:r>
            <a:r>
              <a:rPr lang="en-US" altLang="zh-CN" sz="2000" dirty="0" smtClean="0">
                <a:latin typeface="Arial"/>
                <a:ea typeface="SimSun" charset="0"/>
                <a:cs typeface="Arial"/>
              </a:rPr>
              <a:t>NRC by November 2018</a:t>
            </a:r>
            <a:endParaRPr lang="en-US" altLang="zh-CN" sz="2000" dirty="0">
              <a:latin typeface="Arial"/>
              <a:ea typeface="SimSun" charset="0"/>
              <a:cs typeface="Arial"/>
            </a:endParaRPr>
          </a:p>
          <a:p>
            <a:pPr marL="458788">
              <a:spcBef>
                <a:spcPts val="1200"/>
              </a:spcBef>
              <a:buClr>
                <a:srgbClr val="870000"/>
              </a:buClr>
              <a:buSzPct val="80000"/>
              <a:buFont typeface="Wingdings" charset="2"/>
              <a:buChar char="Ø"/>
            </a:pPr>
            <a:r>
              <a:rPr lang="en-US" altLang="zh-CN" sz="2000" dirty="0" smtClean="0">
                <a:latin typeface="Arial"/>
                <a:ea typeface="SimSun" charset="0"/>
                <a:cs typeface="Arial"/>
              </a:rPr>
              <a:t>LEU core conversion cycles analysis </a:t>
            </a:r>
          </a:p>
          <a:p>
            <a:pPr marL="800100" lvl="1" indent="-342900">
              <a:spcBef>
                <a:spcPts val="600"/>
              </a:spcBef>
              <a:buClr>
                <a:srgbClr val="870000"/>
              </a:buClr>
              <a:buSzPct val="80000"/>
              <a:buFont typeface="Courier New"/>
              <a:buChar char="o"/>
            </a:pPr>
            <a:r>
              <a:rPr lang="en-US" altLang="zh-CN" sz="2000" dirty="0" smtClean="0">
                <a:latin typeface="Arial"/>
                <a:ea typeface="SimSun" charset="0"/>
                <a:cs typeface="Arial"/>
              </a:rPr>
              <a:t>Full 3-D core analysis showed satisfactory </a:t>
            </a:r>
            <a:r>
              <a:rPr lang="en-US" altLang="zh-CN" sz="2000" dirty="0" err="1" smtClean="0">
                <a:latin typeface="Arial"/>
                <a:ea typeface="SimSun" charset="0"/>
                <a:cs typeface="Arial"/>
              </a:rPr>
              <a:t>neutronic</a:t>
            </a:r>
            <a:r>
              <a:rPr lang="en-US" altLang="zh-CN" sz="2000" dirty="0" smtClean="0">
                <a:latin typeface="Arial"/>
                <a:ea typeface="SimSun" charset="0"/>
                <a:cs typeface="Arial"/>
              </a:rPr>
              <a:t> performance</a:t>
            </a:r>
            <a:endParaRPr lang="en-US" altLang="zh-CN" sz="2000" dirty="0">
              <a:latin typeface="Arial"/>
              <a:ea typeface="SimSun" charset="0"/>
              <a:cs typeface="Arial"/>
            </a:endParaRPr>
          </a:p>
          <a:p>
            <a:pPr marL="800100" lvl="1" indent="-342900">
              <a:spcBef>
                <a:spcPts val="600"/>
              </a:spcBef>
              <a:buClr>
                <a:srgbClr val="870000"/>
              </a:buClr>
              <a:buSzPct val="80000"/>
              <a:buFont typeface="Courier New"/>
              <a:buChar char="o"/>
            </a:pPr>
            <a:r>
              <a:rPr lang="en-US" altLang="zh-CN" sz="2000" dirty="0" smtClean="0">
                <a:latin typeface="Arial"/>
                <a:ea typeface="SimSun" charset="0"/>
                <a:cs typeface="Arial"/>
              </a:rPr>
              <a:t>Significant margin to ONB during conversion cycles</a:t>
            </a:r>
            <a:endParaRPr lang="en-US" altLang="zh-CN" sz="2000" dirty="0">
              <a:latin typeface="Arial"/>
              <a:ea typeface="SimSun" charset="0"/>
              <a:cs typeface="Arial"/>
            </a:endParaRPr>
          </a:p>
          <a:p>
            <a:pPr marL="458788">
              <a:spcBef>
                <a:spcPts val="1200"/>
              </a:spcBef>
              <a:buClr>
                <a:srgbClr val="870000"/>
              </a:buClr>
              <a:buSzPct val="80000"/>
              <a:buFont typeface="Wingdings" charset="2"/>
              <a:buChar char="Ø"/>
            </a:pPr>
            <a:r>
              <a:rPr lang="en-US" altLang="zh-CN" sz="2000" dirty="0">
                <a:latin typeface="Arial"/>
                <a:ea typeface="SimSun" charset="0"/>
                <a:cs typeface="Arial"/>
              </a:rPr>
              <a:t>Completed engineering drawings of LEU fuel </a:t>
            </a:r>
            <a:r>
              <a:rPr lang="en-US" altLang="zh-CN" sz="2000" dirty="0" smtClean="0">
                <a:latin typeface="Arial"/>
                <a:ea typeface="SimSun" charset="0"/>
                <a:cs typeface="Arial"/>
              </a:rPr>
              <a:t>element</a:t>
            </a:r>
            <a:endParaRPr lang="en-US" altLang="zh-CN" sz="2000" b="1" dirty="0" smtClean="0">
              <a:solidFill>
                <a:srgbClr val="0070C0"/>
              </a:solidFill>
              <a:latin typeface="Arial"/>
              <a:ea typeface="SimSun" charset="0"/>
              <a:cs typeface="Arial"/>
            </a:endParaRPr>
          </a:p>
          <a:p>
            <a:pPr marL="458788">
              <a:spcBef>
                <a:spcPts val="1200"/>
              </a:spcBef>
              <a:buClr>
                <a:srgbClr val="870000"/>
              </a:buClr>
              <a:buSzPct val="80000"/>
              <a:buFont typeface="Wingdings" charset="2"/>
              <a:buChar char="Ø"/>
            </a:pPr>
            <a:r>
              <a:rPr lang="en-US" altLang="zh-CN" sz="2000" b="1" dirty="0" smtClean="0">
                <a:solidFill>
                  <a:srgbClr val="0070C0"/>
                </a:solidFill>
                <a:latin typeface="Arial"/>
                <a:ea typeface="SimSun" charset="0"/>
                <a:cs typeface="Arial"/>
              </a:rPr>
              <a:t>FY19 Tasks</a:t>
            </a:r>
          </a:p>
          <a:p>
            <a:pPr marL="857250" lvl="1" indent="-342900">
              <a:spcBef>
                <a:spcPts val="600"/>
              </a:spcBef>
              <a:buClr>
                <a:srgbClr val="870000"/>
              </a:buClr>
              <a:buSzPct val="80000"/>
              <a:buFont typeface="Courier New" charset="0"/>
              <a:buChar char="o"/>
            </a:pPr>
            <a:r>
              <a:rPr lang="en-US" altLang="zh-CN" sz="2000" b="1" dirty="0" smtClean="0">
                <a:solidFill>
                  <a:srgbClr val="0070C0"/>
                </a:solidFill>
                <a:latin typeface="Arial"/>
                <a:ea typeface="SimSun" charset="0"/>
                <a:cs typeface="Arial"/>
              </a:rPr>
              <a:t>Response to PSAR RAI</a:t>
            </a:r>
          </a:p>
          <a:p>
            <a:pPr marL="857250" lvl="1" indent="-342900">
              <a:spcBef>
                <a:spcPts val="600"/>
              </a:spcBef>
              <a:buClr>
                <a:srgbClr val="870000"/>
              </a:buClr>
              <a:buSzPct val="80000"/>
              <a:buFont typeface="Courier New" charset="0"/>
              <a:buChar char="o"/>
            </a:pPr>
            <a:r>
              <a:rPr lang="en-US" altLang="zh-CN" sz="2000" b="1" dirty="0" smtClean="0">
                <a:solidFill>
                  <a:srgbClr val="0070C0"/>
                </a:solidFill>
                <a:latin typeface="Arial"/>
                <a:ea typeface="SimSun" charset="0"/>
                <a:cs typeface="Arial"/>
              </a:rPr>
              <a:t>Development </a:t>
            </a:r>
            <a:r>
              <a:rPr lang="en-US" altLang="zh-CN" sz="2000" b="1" dirty="0">
                <a:solidFill>
                  <a:srgbClr val="0070C0"/>
                </a:solidFill>
                <a:latin typeface="Arial"/>
                <a:ea typeface="SimSun" charset="0"/>
                <a:cs typeface="Arial"/>
              </a:rPr>
              <a:t>of LEU fuel </a:t>
            </a:r>
            <a:r>
              <a:rPr lang="en-US" altLang="zh-CN" sz="2000" b="1" dirty="0" smtClean="0">
                <a:solidFill>
                  <a:srgbClr val="0070C0"/>
                </a:solidFill>
                <a:latin typeface="Arial"/>
                <a:ea typeface="SimSun" charset="0"/>
                <a:cs typeface="Arial"/>
              </a:rPr>
              <a:t>specifications and fabrication tolerances</a:t>
            </a:r>
          </a:p>
          <a:p>
            <a:pPr marL="857250" lvl="1" indent="-342900">
              <a:spcBef>
                <a:spcPts val="600"/>
              </a:spcBef>
              <a:buClr>
                <a:srgbClr val="870000"/>
              </a:buClr>
              <a:buSzPct val="80000"/>
              <a:buFont typeface="Courier New" charset="0"/>
              <a:buChar char="o"/>
            </a:pPr>
            <a:r>
              <a:rPr lang="en-US" altLang="zh-CN" sz="2000" b="1" dirty="0" smtClean="0">
                <a:solidFill>
                  <a:srgbClr val="0070C0"/>
                </a:solidFill>
                <a:latin typeface="Arial"/>
                <a:ea typeface="SimSun" charset="0"/>
                <a:cs typeface="Arial"/>
              </a:rPr>
              <a:t>Startup </a:t>
            </a:r>
            <a:r>
              <a:rPr lang="en-US" altLang="zh-CN" sz="2000" b="1" dirty="0">
                <a:solidFill>
                  <a:srgbClr val="0070C0"/>
                </a:solidFill>
                <a:latin typeface="Arial"/>
                <a:ea typeface="SimSun" charset="0"/>
                <a:cs typeface="Arial"/>
              </a:rPr>
              <a:t>planning and Startup Test Plan for SAR Appendix</a:t>
            </a:r>
          </a:p>
          <a:p>
            <a:pPr algn="l" eaLnBrk="1" hangingPunct="1">
              <a:spcBef>
                <a:spcPts val="600"/>
              </a:spcBef>
              <a:buClr>
                <a:srgbClr val="870000"/>
              </a:buClr>
              <a:buSzPct val="80000"/>
              <a:buFont typeface="Wingdings" charset="0"/>
              <a:buChar char="Ø"/>
            </a:pPr>
            <a:endParaRPr lang="de-DE" altLang="zh-CN" sz="2000" dirty="0">
              <a:latin typeface="Arial"/>
              <a:ea typeface="SimSun" charset="0"/>
              <a:cs typeface="Arial"/>
            </a:endParaRPr>
          </a:p>
          <a:p>
            <a:pPr marL="58738" indent="0" algn="l" eaLnBrk="1" hangingPunct="1">
              <a:spcBef>
                <a:spcPts val="600"/>
              </a:spcBef>
              <a:buClr>
                <a:srgbClr val="870000"/>
              </a:buClr>
              <a:buSzPct val="80000"/>
            </a:pPr>
            <a:endParaRPr lang="de-DE" altLang="zh-CN" sz="2000" dirty="0">
              <a:latin typeface="Arial"/>
              <a:ea typeface="SimSun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64264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94337" y="342900"/>
            <a:ext cx="7518197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993333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>
                <a:latin typeface="Arial"/>
              </a:rPr>
              <a:t>LEU Fuel and Core Design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571500" y="1221444"/>
          <a:ext cx="8058152" cy="4947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4538">
                  <a:extLst>
                    <a:ext uri="{9D8B030D-6E8A-4147-A177-3AD203B41FA5}">
                      <a16:colId xmlns:a16="http://schemas.microsoft.com/office/drawing/2014/main" xmlns="" val="558326816"/>
                    </a:ext>
                  </a:extLst>
                </a:gridCol>
                <a:gridCol w="2014538">
                  <a:extLst>
                    <a:ext uri="{9D8B030D-6E8A-4147-A177-3AD203B41FA5}">
                      <a16:colId xmlns:a16="http://schemas.microsoft.com/office/drawing/2014/main" xmlns="" val="1697977726"/>
                    </a:ext>
                  </a:extLst>
                </a:gridCol>
                <a:gridCol w="2014538">
                  <a:extLst>
                    <a:ext uri="{9D8B030D-6E8A-4147-A177-3AD203B41FA5}">
                      <a16:colId xmlns:a16="http://schemas.microsoft.com/office/drawing/2014/main" xmlns="" val="3502480294"/>
                    </a:ext>
                  </a:extLst>
                </a:gridCol>
                <a:gridCol w="2014538">
                  <a:extLst>
                    <a:ext uri="{9D8B030D-6E8A-4147-A177-3AD203B41FA5}">
                      <a16:colId xmlns:a16="http://schemas.microsoft.com/office/drawing/2014/main" xmlns="" val="2747991987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 algn="l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L="91442" marR="91442" marT="45692" marB="45692" anchor="ctr" anchorCtr="1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 algn="l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HEU </a:t>
                      </a:r>
                      <a:b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</a:b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(</a:t>
                      </a:r>
                      <a:r>
                        <a:rPr kumimoji="0" lang="en-US" alt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UAl</a:t>
                      </a:r>
                      <a:r>
                        <a:rPr kumimoji="0" lang="en-US" altLang="en-US" sz="14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x</a:t>
                      </a: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)</a:t>
                      </a:r>
                    </a:p>
                  </a:txBody>
                  <a:tcPr marL="91442" marR="91442" marT="45692" marB="45692" anchor="ctr" anchorCtr="1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 algn="l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LEU – Baseline</a:t>
                      </a:r>
                      <a:b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</a:b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(U-10Mo)</a:t>
                      </a:r>
                    </a:p>
                  </a:txBody>
                  <a:tcPr marL="91442" marR="91442" marT="45692" marB="45692" anchor="ctr" anchorCtr="1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 algn="l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LEU – 2014 New</a:t>
                      </a:r>
                      <a:b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</a:b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(U-10Mo)</a:t>
                      </a:r>
                    </a:p>
                  </a:txBody>
                  <a:tcPr marL="91442" marR="91442" marT="45692" marB="45692" anchor="ctr" anchorCtr="1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98040727"/>
                  </a:ext>
                </a:extLst>
              </a:tr>
              <a:tr h="370840"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 algn="l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Enrichment</a:t>
                      </a:r>
                    </a:p>
                  </a:txBody>
                  <a:tcPr marL="91442" marR="91442" marT="45692" marB="45692" anchor="ctr" anchorCtr="1" horzOverflow="overflow"/>
                </a:tc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 algn="l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93.15%</a:t>
                      </a:r>
                    </a:p>
                  </a:txBody>
                  <a:tcPr marL="91442" marR="91442" marT="45692" marB="45692" anchor="ctr" anchorCtr="1" horzOverflow="overflow"/>
                </a:tc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 algn="l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19.75%</a:t>
                      </a:r>
                    </a:p>
                  </a:txBody>
                  <a:tcPr marL="91442" marR="91442" marT="45692" marB="45692" anchor="ctr" anchorCtr="1" horzOverflow="overflow"/>
                </a:tc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 algn="l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7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19.75%</a:t>
                      </a:r>
                    </a:p>
                  </a:txBody>
                  <a:tcPr marL="91442" marR="91442" marT="45692" marB="45692" anchor="ctr" anchorCtr="1" horzOverflow="overflow"/>
                </a:tc>
                <a:extLst>
                  <a:ext uri="{0D108BD9-81ED-4DB2-BD59-A6C34878D82A}">
                    <a16:rowId xmlns:a16="http://schemas.microsoft.com/office/drawing/2014/main" xmlns="" val="3214930730"/>
                  </a:ext>
                </a:extLst>
              </a:tr>
              <a:tr h="370840"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 algn="l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Operating Power</a:t>
                      </a:r>
                    </a:p>
                  </a:txBody>
                  <a:tcPr marL="91442" marR="91442" marT="45692" marB="45692" anchor="ctr" anchorCtr="1" horzOverflow="overflow"/>
                </a:tc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 algn="l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6 MW</a:t>
                      </a:r>
                    </a:p>
                  </a:txBody>
                  <a:tcPr marL="91442" marR="91442" marT="45692" marB="45692" anchor="ctr" anchorCtr="1" horzOverflow="overflow"/>
                </a:tc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 algn="l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7 MW</a:t>
                      </a:r>
                    </a:p>
                  </a:txBody>
                  <a:tcPr marL="91442" marR="91442" marT="45692" marB="45692" anchor="ctr" anchorCtr="1" horzOverflow="overflow"/>
                </a:tc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 algn="l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7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7 MW</a:t>
                      </a:r>
                    </a:p>
                  </a:txBody>
                  <a:tcPr marL="91442" marR="91442" marT="45692" marB="45692" anchor="ctr" anchorCtr="1" horzOverflow="overflow"/>
                </a:tc>
                <a:extLst>
                  <a:ext uri="{0D108BD9-81ED-4DB2-BD59-A6C34878D82A}">
                    <a16:rowId xmlns:a16="http://schemas.microsoft.com/office/drawing/2014/main" xmlns="" val="2441919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Nominal Flow Rate</a:t>
                      </a:r>
                    </a:p>
                  </a:txBody>
                  <a:tcPr marL="91442" marR="91442" marT="45692" marB="45692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2000 </a:t>
                      </a:r>
                      <a:r>
                        <a:rPr kumimoji="0" lang="en-US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gpm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L="91442" marR="91442" marT="45692" marB="45692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2400 </a:t>
                      </a:r>
                      <a:r>
                        <a:rPr kumimoji="0" lang="en-US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gpm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L="91442" marR="91442" marT="45692" marB="45692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7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2400 </a:t>
                      </a:r>
                      <a:r>
                        <a:rPr kumimoji="0" lang="en-US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7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gpm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70000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L="91442" marR="91442" marT="45692" marB="45692" anchor="ctr" anchorCtr="1" horzOverflow="overflow"/>
                </a:tc>
                <a:extLst>
                  <a:ext uri="{0D108BD9-81ED-4DB2-BD59-A6C34878D82A}">
                    <a16:rowId xmlns:a16="http://schemas.microsoft.com/office/drawing/2014/main" xmlns="" val="2664378634"/>
                  </a:ext>
                </a:extLst>
              </a:tr>
              <a:tr h="370840"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 algn="l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Plates per Element</a:t>
                      </a:r>
                    </a:p>
                  </a:txBody>
                  <a:tcPr marL="91442" marR="91442" marT="45692" marB="45692" anchor="ctr" anchorCtr="1" horzOverflow="overflow"/>
                </a:tc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 algn="l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15</a:t>
                      </a:r>
                    </a:p>
                  </a:txBody>
                  <a:tcPr marL="91442" marR="91442" marT="45692" marB="45692" anchor="ctr" anchorCtr="1" horzOverflow="overflow"/>
                </a:tc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 algn="l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18</a:t>
                      </a:r>
                    </a:p>
                  </a:txBody>
                  <a:tcPr marL="91442" marR="91442" marT="45692" marB="45692" anchor="ctr" anchorCtr="1" horzOverflow="overflow"/>
                </a:tc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 algn="l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7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19</a:t>
                      </a:r>
                    </a:p>
                  </a:txBody>
                  <a:tcPr marL="91442" marR="91442" marT="45692" marB="45692" anchor="ctr" anchorCtr="1" horzOverflow="overflow"/>
                </a:tc>
                <a:extLst>
                  <a:ext uri="{0D108BD9-81ED-4DB2-BD59-A6C34878D82A}">
                    <a16:rowId xmlns:a16="http://schemas.microsoft.com/office/drawing/2014/main" xmlns="" val="2053357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+mn-cs"/>
                        </a:rPr>
                        <a:t>Fuel Density (gU/cm3)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+mn-cs"/>
                        </a:rPr>
                        <a:t>1.54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+mn-cs"/>
                        </a:rPr>
                        <a:t>15.3</a:t>
                      </a: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87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+mn-cs"/>
                        </a:rPr>
                        <a:t>15.3</a:t>
                      </a: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870000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763986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+mn-cs"/>
                        </a:rPr>
                        <a:t>U235 </a:t>
                      </a:r>
                      <a:r>
                        <a:rPr kumimoji="0" lang="en-US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+mn-cs"/>
                        </a:rPr>
                        <a:t>per </a:t>
                      </a:r>
                      <a:r>
                        <a:rPr kumimoji="0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+mn-cs"/>
                        </a:rPr>
                        <a:t>element (g)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+mn-cs"/>
                        </a:rPr>
                        <a:t>508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+mn-cs"/>
                        </a:rPr>
                        <a:t>8</a:t>
                      </a:r>
                      <a:r>
                        <a:rPr kumimoji="0" lang="en-US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+mn-cs"/>
                        </a:rPr>
                        <a:t>31</a:t>
                      </a:r>
                      <a:endParaRPr kumimoji="0" lang="en-US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87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+mn-cs"/>
                        </a:rPr>
                        <a:t>968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706718450"/>
                  </a:ext>
                </a:extLst>
              </a:tr>
              <a:tr h="370840"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 algn="l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Fuel Meat Thickness</a:t>
                      </a:r>
                    </a:p>
                  </a:txBody>
                  <a:tcPr marL="91442" marR="91442" marT="45692" marB="45692" anchor="ctr" anchorCtr="1" horzOverflow="overflow"/>
                </a:tc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 algn="l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0.76 mm</a:t>
                      </a:r>
                    </a:p>
                  </a:txBody>
                  <a:tcPr marL="91442" marR="91442" marT="45692" marB="45692" anchor="ctr" anchorCtr="1" horzOverflow="overflow"/>
                </a:tc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 algn="l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0.51 mm</a:t>
                      </a:r>
                    </a:p>
                  </a:txBody>
                  <a:tcPr marL="91442" marR="91442" marT="45692" marB="45692" anchor="ctr" anchorCtr="1" horzOverflow="overflow"/>
                </a:tc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 algn="l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7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0.64 mm (F-plate)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7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0.43 mm (Y-plate)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7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0.33 mm (T-plate)</a:t>
                      </a:r>
                    </a:p>
                  </a:txBody>
                  <a:tcPr marL="91442" marR="91442" marT="45692" marB="45692" anchor="ctr" anchorCtr="1" horzOverflow="overflow"/>
                </a:tc>
                <a:extLst>
                  <a:ext uri="{0D108BD9-81ED-4DB2-BD59-A6C34878D82A}">
                    <a16:rowId xmlns:a16="http://schemas.microsoft.com/office/drawing/2014/main" xmlns="" val="500348286"/>
                  </a:ext>
                </a:extLst>
              </a:tr>
              <a:tr h="370840"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 algn="l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Cladding Thickness</a:t>
                      </a:r>
                    </a:p>
                  </a:txBody>
                  <a:tcPr marL="91442" marR="91442" marT="45692" marB="45692" anchor="ctr" anchorCtr="1" horzOverflow="overflow"/>
                </a:tc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 algn="l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0.38 mm</a:t>
                      </a:r>
                    </a:p>
                  </a:txBody>
                  <a:tcPr marL="91442" marR="91442" marT="45692" marB="45692" anchor="ctr" anchorCtr="1" horzOverflow="overflow"/>
                </a:tc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 algn="l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0.25 mm</a:t>
                      </a:r>
                    </a:p>
                  </a:txBody>
                  <a:tcPr marL="91442" marR="91442" marT="45692" marB="45692" anchor="ctr" anchorCtr="1" horzOverflow="overflow"/>
                </a:tc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 algn="l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7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0.30 mm (F-plate)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7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0.41 mm (Y-plate)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7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0.46 mm (T-plate)</a:t>
                      </a:r>
                    </a:p>
                  </a:txBody>
                  <a:tcPr marL="91442" marR="91442" marT="45692" marB="45692" anchor="ctr" anchorCtr="1" horzOverflow="overflow"/>
                </a:tc>
                <a:extLst>
                  <a:ext uri="{0D108BD9-81ED-4DB2-BD59-A6C34878D82A}">
                    <a16:rowId xmlns:a16="http://schemas.microsoft.com/office/drawing/2014/main" xmlns="" val="430211346"/>
                  </a:ext>
                </a:extLst>
              </a:tr>
              <a:tr h="370840"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 algn="l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Plate Thickness</a:t>
                      </a:r>
                    </a:p>
                  </a:txBody>
                  <a:tcPr marL="91442" marR="91442" marT="45692" marB="45692" anchor="ctr" anchorCtr="1" horzOverflow="overflow"/>
                </a:tc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 algn="l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1.52 mm</a:t>
                      </a:r>
                    </a:p>
                  </a:txBody>
                  <a:tcPr marL="91442" marR="91442" marT="45692" marB="45692" anchor="ctr" anchorCtr="1" horzOverflow="overflow"/>
                </a:tc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 algn="l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1.02 mm</a:t>
                      </a:r>
                    </a:p>
                  </a:txBody>
                  <a:tcPr marL="91442" marR="91442" marT="45692" marB="45692" anchor="ctr" anchorCtr="1" horzOverflow="overflow"/>
                </a:tc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 algn="l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7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1.24 mm</a:t>
                      </a:r>
                    </a:p>
                  </a:txBody>
                  <a:tcPr marL="91442" marR="91442" marT="45692" marB="45692" anchor="ctr" anchorCtr="1" horzOverflow="overflow"/>
                </a:tc>
                <a:extLst>
                  <a:ext uri="{0D108BD9-81ED-4DB2-BD59-A6C34878D82A}">
                    <a16:rowId xmlns:a16="http://schemas.microsoft.com/office/drawing/2014/main" xmlns="" val="2020050459"/>
                  </a:ext>
                </a:extLst>
              </a:tr>
              <a:tr h="370840"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 algn="l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Fins on Cladding</a:t>
                      </a:r>
                    </a:p>
                  </a:txBody>
                  <a:tcPr marL="91442" marR="91442" marT="45692" marB="45692" anchor="ctr" anchorCtr="1" horzOverflow="overflow"/>
                </a:tc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 algn="l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Yes</a:t>
                      </a:r>
                    </a:p>
                  </a:txBody>
                  <a:tcPr marL="91442" marR="91442" marT="45692" marB="45692" anchor="ctr" anchorCtr="1" horzOverflow="overflow"/>
                </a:tc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 algn="l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Yes</a:t>
                      </a:r>
                    </a:p>
                  </a:txBody>
                  <a:tcPr marL="91442" marR="91442" marT="45692" marB="45692" anchor="ctr" anchorCtr="1" horzOverflow="overflow"/>
                </a:tc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accent2"/>
                        </a:buClr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1pPr>
                      <a:lvl2pPr marL="742950" indent="-285750" algn="l">
                        <a:lnSpc>
                          <a:spcPct val="110000"/>
                        </a:lnSpc>
                        <a:spcBef>
                          <a:spcPct val="40000"/>
                        </a:spcBef>
                        <a:buClr>
                          <a:schemeClr val="tx1"/>
                        </a:buClr>
                        <a:buSzPct val="100000"/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2pPr>
                      <a:lvl3pPr marL="1143000" indent="-228600" algn="l">
                        <a:lnSpc>
                          <a:spcPct val="110000"/>
                        </a:lnSpc>
                        <a:buFont typeface="Times" pitchFamily="18" charset="0"/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3pPr>
                      <a:lvl4pPr marL="16002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4pPr>
                      <a:lvl5pPr marL="2057400" indent="-228600" algn="l">
                        <a:lnSpc>
                          <a:spcPct val="110000"/>
                        </a:lnSpc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900">
                          <a:solidFill>
                            <a:schemeClr val="tx1"/>
                          </a:solidFill>
                          <a:latin typeface="Arial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7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No</a:t>
                      </a:r>
                    </a:p>
                  </a:txBody>
                  <a:tcPr marL="91442" marR="91442" marT="45692" marB="45692" anchor="ctr" anchorCtr="1" horzOverflow="overflow"/>
                </a:tc>
                <a:extLst>
                  <a:ext uri="{0D108BD9-81ED-4DB2-BD59-A6C34878D82A}">
                    <a16:rowId xmlns:a16="http://schemas.microsoft.com/office/drawing/2014/main" xmlns="" val="1919720895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7963919" y="3714914"/>
            <a:ext cx="1331466" cy="252504"/>
          </a:xfrm>
          <a:prstGeom prst="roundRect">
            <a:avLst>
              <a:gd name="adj" fmla="val 13092"/>
            </a:avLst>
          </a:prstGeom>
          <a:solidFill>
            <a:schemeClr val="accent4">
              <a:lumMod val="20000"/>
              <a:lumOff val="80000"/>
              <a:alpha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" algn="ctr">
              <a:spcBef>
                <a:spcPts val="600"/>
              </a:spcBef>
              <a:buClr>
                <a:srgbClr val="870000"/>
              </a:buClr>
              <a:buSzPct val="80000"/>
              <a:tabLst>
                <a:tab pos="914400" algn="l"/>
              </a:tabLst>
            </a:pPr>
            <a:r>
              <a:rPr lang="en-US" altLang="zh-CN" sz="1600" b="1" kern="0" smtClean="0">
                <a:solidFill>
                  <a:srgbClr val="002060"/>
                </a:solidFill>
                <a:ea typeface="SimSun" pitchFamily="2" charset="-122"/>
              </a:rPr>
              <a:t>FYT element</a:t>
            </a:r>
            <a:endParaRPr lang="en-US" altLang="zh-CN" sz="1600" b="1" kern="0" dirty="0" smtClean="0">
              <a:solidFill>
                <a:srgbClr val="002060"/>
              </a:solidFill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535922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94337" y="285750"/>
            <a:ext cx="7363763" cy="760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993333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>
                <a:latin typeface="Arial"/>
              </a:rPr>
              <a:t>HEU </a:t>
            </a:r>
            <a:r>
              <a:rPr lang="en-US" kern="0" dirty="0" err="1" smtClean="0">
                <a:latin typeface="Arial"/>
              </a:rPr>
              <a:t>v.s</a:t>
            </a:r>
            <a:r>
              <a:rPr lang="en-US" kern="0" dirty="0" smtClean="0">
                <a:latin typeface="Arial"/>
              </a:rPr>
              <a:t>. LEU Fuel Element Design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10" y="1049655"/>
            <a:ext cx="2256092" cy="25507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41875"/>
          <a:stretch/>
        </p:blipFill>
        <p:spPr>
          <a:xfrm>
            <a:off x="884796" y="3624262"/>
            <a:ext cx="2271311" cy="260508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314700" y="1428750"/>
            <a:ext cx="2544022" cy="1462260"/>
          </a:xfrm>
          <a:prstGeom prst="roundRect">
            <a:avLst>
              <a:gd name="adj" fmla="val 9393"/>
            </a:avLst>
          </a:prstGeom>
          <a:solidFill>
            <a:schemeClr val="accent4">
              <a:lumMod val="20000"/>
              <a:lumOff val="80000"/>
              <a:alpha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870000"/>
              </a:buClr>
              <a:buSzPct val="80000"/>
              <a:tabLst>
                <a:tab pos="914400" algn="l"/>
              </a:tabLst>
            </a:pPr>
            <a:r>
              <a:rPr lang="en-US" altLang="zh-CN" sz="1600" b="1" kern="0" dirty="0" smtClean="0">
                <a:solidFill>
                  <a:srgbClr val="002060"/>
                </a:solidFill>
                <a:ea typeface="SimSun" pitchFamily="2" charset="-122"/>
              </a:rPr>
              <a:t>  Current HEU Design</a:t>
            </a:r>
          </a:p>
          <a:p>
            <a:pPr marL="461963" indent="-285750">
              <a:spcBef>
                <a:spcPts val="600"/>
              </a:spcBef>
              <a:buClr>
                <a:srgbClr val="870000"/>
              </a:buClr>
              <a:buSzPct val="80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altLang="zh-CN" sz="1600" b="1" kern="0" dirty="0" smtClean="0">
                <a:solidFill>
                  <a:srgbClr val="002060"/>
                </a:solidFill>
                <a:ea typeface="SimSun" pitchFamily="2" charset="-122"/>
              </a:rPr>
              <a:t>15-Plate U-Al</a:t>
            </a:r>
            <a:r>
              <a:rPr lang="en-US" altLang="zh-CN" sz="1600" b="1" kern="0" baseline="-25000" dirty="0" smtClean="0">
                <a:solidFill>
                  <a:srgbClr val="002060"/>
                </a:solidFill>
                <a:ea typeface="SimSun" pitchFamily="2" charset="-122"/>
              </a:rPr>
              <a:t>x</a:t>
            </a:r>
          </a:p>
          <a:p>
            <a:pPr marL="461963" indent="-285750">
              <a:spcBef>
                <a:spcPts val="600"/>
              </a:spcBef>
              <a:buClr>
                <a:srgbClr val="870000"/>
              </a:buClr>
              <a:buSzPct val="80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altLang="zh-CN" sz="1600" b="1" kern="0" dirty="0">
                <a:solidFill>
                  <a:srgbClr val="002060"/>
                </a:solidFill>
                <a:ea typeface="SimSun" pitchFamily="2" charset="-122"/>
              </a:rPr>
              <a:t>Finned </a:t>
            </a:r>
            <a:r>
              <a:rPr lang="en-US" altLang="zh-CN" sz="1600" b="1" kern="0" dirty="0" smtClean="0">
                <a:solidFill>
                  <a:srgbClr val="002060"/>
                </a:solidFill>
                <a:ea typeface="SimSun" pitchFamily="2" charset="-122"/>
              </a:rPr>
              <a:t>plates</a:t>
            </a:r>
          </a:p>
          <a:p>
            <a:pPr marL="461963" indent="-285750">
              <a:spcBef>
                <a:spcPts val="600"/>
              </a:spcBef>
              <a:buClr>
                <a:srgbClr val="870000"/>
              </a:buClr>
              <a:buSzPct val="80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altLang="zh-CN" sz="1600" b="1" kern="0" dirty="0" smtClean="0">
                <a:solidFill>
                  <a:srgbClr val="002060"/>
                </a:solidFill>
                <a:ea typeface="SimSun" pitchFamily="2" charset="-122"/>
              </a:rPr>
              <a:t>Single fuel thickness</a:t>
            </a:r>
            <a:endParaRPr lang="en-US" altLang="zh-CN" sz="1600" b="1" kern="0" dirty="0">
              <a:solidFill>
                <a:srgbClr val="002060"/>
              </a:solidFill>
              <a:ea typeface="SimSun" pitchFamily="2" charset="-122"/>
            </a:endParaRPr>
          </a:p>
          <a:p>
            <a:pPr marL="11430" algn="ctr">
              <a:spcBef>
                <a:spcPts val="600"/>
              </a:spcBef>
              <a:buClr>
                <a:srgbClr val="870000"/>
              </a:buClr>
              <a:buSzPct val="80000"/>
              <a:tabLst>
                <a:tab pos="914400" algn="l"/>
              </a:tabLst>
            </a:pPr>
            <a:endParaRPr lang="en-US" altLang="zh-CN" sz="1600" b="1" kern="0" baseline="-25000" dirty="0" smtClean="0">
              <a:solidFill>
                <a:srgbClr val="002060"/>
              </a:solidFill>
              <a:ea typeface="SimSun" pitchFamily="2" charset="-122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371850" y="4114800"/>
            <a:ext cx="2486872" cy="1507194"/>
          </a:xfrm>
          <a:prstGeom prst="roundRect">
            <a:avLst>
              <a:gd name="adj" fmla="val 9393"/>
            </a:avLst>
          </a:prstGeom>
          <a:solidFill>
            <a:schemeClr val="accent4">
              <a:lumMod val="20000"/>
              <a:lumOff val="80000"/>
              <a:alpha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">
              <a:spcBef>
                <a:spcPts val="600"/>
              </a:spcBef>
              <a:buClr>
                <a:srgbClr val="870000"/>
              </a:buClr>
              <a:buSzPct val="80000"/>
              <a:tabLst>
                <a:tab pos="914400" algn="l"/>
              </a:tabLst>
            </a:pPr>
            <a:r>
              <a:rPr lang="en-US" altLang="zh-CN" sz="1600" b="1" kern="0" dirty="0" smtClean="0">
                <a:solidFill>
                  <a:srgbClr val="A72035"/>
                </a:solidFill>
                <a:ea typeface="SimSun" pitchFamily="2" charset="-122"/>
              </a:rPr>
              <a:t>LEU 19B25 Design</a:t>
            </a:r>
          </a:p>
          <a:p>
            <a:pPr marL="297180" indent="-285750">
              <a:spcBef>
                <a:spcPts val="600"/>
              </a:spcBef>
              <a:buClr>
                <a:srgbClr val="870000"/>
              </a:buClr>
              <a:buSzPct val="80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altLang="zh-CN" sz="1600" b="1" kern="0" dirty="0" smtClean="0">
                <a:solidFill>
                  <a:srgbClr val="A72035"/>
                </a:solidFill>
                <a:ea typeface="SimSun" pitchFamily="2" charset="-122"/>
              </a:rPr>
              <a:t>19-Plate U-10Mo</a:t>
            </a:r>
          </a:p>
          <a:p>
            <a:pPr marL="297180" indent="-285750">
              <a:spcBef>
                <a:spcPts val="600"/>
              </a:spcBef>
              <a:buClr>
                <a:srgbClr val="870000"/>
              </a:buClr>
              <a:buSzPct val="80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altLang="zh-CN" sz="1600" b="1" kern="0" dirty="0" smtClean="0">
                <a:solidFill>
                  <a:srgbClr val="A72035"/>
                </a:solidFill>
                <a:ea typeface="SimSun" pitchFamily="2" charset="-122"/>
              </a:rPr>
              <a:t>Un-finned plates</a:t>
            </a:r>
          </a:p>
          <a:p>
            <a:pPr marL="297180" indent="-285750">
              <a:spcBef>
                <a:spcPts val="600"/>
              </a:spcBef>
              <a:buClr>
                <a:srgbClr val="870000"/>
              </a:buClr>
              <a:buSzPct val="80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altLang="zh-CN" sz="1600" b="1" kern="0" dirty="0" smtClean="0">
                <a:solidFill>
                  <a:srgbClr val="A72035"/>
                </a:solidFill>
                <a:ea typeface="SimSun" pitchFamily="2" charset="-122"/>
              </a:rPr>
              <a:t>Three fuel thicknesses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0" y="1314450"/>
            <a:ext cx="2200093" cy="24229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00" y="3737428"/>
            <a:ext cx="2117574" cy="242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141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7674491" cy="705697"/>
          </a:xfrm>
        </p:spPr>
        <p:txBody>
          <a:bodyPr/>
          <a:lstStyle/>
          <a:p>
            <a:r>
              <a:rPr lang="en-US" dirty="0" smtClean="0"/>
              <a:t>Neutron Flux and Spectrum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511702"/>
              </p:ext>
            </p:extLst>
          </p:nvPr>
        </p:nvGraphicFramePr>
        <p:xfrm>
          <a:off x="362483" y="1129090"/>
          <a:ext cx="4317544" cy="49995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99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5199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3562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347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200" b="1" dirty="0">
                          <a:effectLst/>
                        </a:rPr>
                        <a:t>Facility</a:t>
                      </a:r>
                      <a:endParaRPr lang="en-US" sz="1200" b="1" dirty="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200" b="1" dirty="0">
                          <a:effectLst/>
                        </a:rPr>
                        <a:t>Size</a:t>
                      </a:r>
                      <a:endParaRPr lang="en-US" sz="1200" b="1" dirty="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200" b="1" dirty="0">
                          <a:effectLst/>
                        </a:rPr>
                        <a:t>Neutron Flux (n/cm</a:t>
                      </a:r>
                      <a:r>
                        <a:rPr lang="en-US" sz="800" b="1" dirty="0">
                          <a:effectLst/>
                        </a:rPr>
                        <a:t>2</a:t>
                      </a:r>
                      <a:r>
                        <a:rPr lang="en-US" sz="1200" b="1" dirty="0">
                          <a:effectLst/>
                        </a:rPr>
                        <a:t>-s)</a:t>
                      </a:r>
                      <a:endParaRPr lang="en-US" sz="1200" b="1" dirty="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6949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200">
                          <a:effectLst/>
                        </a:rPr>
                        <a:t>In-core</a:t>
                      </a:r>
                      <a:endParaRPr lang="en-US" sz="12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3070" algn="l"/>
                        </a:tabLst>
                      </a:pPr>
                      <a:r>
                        <a:rPr lang="en-US" sz="1200">
                          <a:effectLst/>
                        </a:rPr>
                        <a:t>3 available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3070" algn="l"/>
                        </a:tabLst>
                      </a:pPr>
                      <a:r>
                        <a:rPr lang="en-US" sz="1200">
                          <a:effectLst/>
                        </a:rPr>
                        <a:t>Max in-core volume ~ </a:t>
                      </a:r>
                      <a:br>
                        <a:rPr lang="en-US" sz="1200">
                          <a:effectLst/>
                        </a:rPr>
                      </a:br>
                      <a:r>
                        <a:rPr lang="en-US" sz="1200">
                          <a:effectLst/>
                        </a:rPr>
                        <a:t>1.8” ID x 24” long </a:t>
                      </a:r>
                      <a:endParaRPr lang="en-US" sz="12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7220" algn="l"/>
                        </a:tabLst>
                      </a:pPr>
                      <a:r>
                        <a:rPr lang="en-US" sz="1200" dirty="0">
                          <a:effectLst/>
                        </a:rPr>
                        <a:t>Thermal:  3.6x10</a:t>
                      </a:r>
                      <a:r>
                        <a:rPr lang="en-US" sz="1100" baseline="50000" dirty="0">
                          <a:effectLst/>
                        </a:rPr>
                        <a:t>13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7220" algn="l"/>
                        </a:tabLst>
                      </a:pPr>
                      <a:r>
                        <a:rPr lang="en-US" sz="1200" dirty="0">
                          <a:effectLst/>
                        </a:rPr>
                        <a:t>Fast: up to 1.2x10</a:t>
                      </a:r>
                      <a:r>
                        <a:rPr lang="en-US" sz="1100" baseline="50000" dirty="0">
                          <a:effectLst/>
                        </a:rPr>
                        <a:t>14 </a:t>
                      </a:r>
                      <a:r>
                        <a:rPr lang="en-US" sz="1200" dirty="0">
                          <a:effectLst/>
                        </a:rPr>
                        <a:t>(E&gt;0.1 MeV)</a:t>
                      </a:r>
                      <a:endParaRPr lang="en-US" sz="1200" dirty="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47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200">
                          <a:effectLst/>
                        </a:rPr>
                        <a:t>Beam ports</a:t>
                      </a:r>
                      <a:endParaRPr lang="en-US" sz="12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3070" algn="l"/>
                        </a:tabLst>
                      </a:pPr>
                      <a:r>
                        <a:rPr lang="en-US" sz="1200">
                          <a:effectLst/>
                        </a:rPr>
                        <a:t>Various radial: 4” to 12” ID</a:t>
                      </a:r>
                      <a:endParaRPr lang="en-US" sz="12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7220" algn="l"/>
                        </a:tabLst>
                      </a:pPr>
                      <a:r>
                        <a:rPr lang="en-US" sz="1200">
                          <a:effectLst/>
                        </a:rPr>
                        <a:t>Thermal: 1x10</a:t>
                      </a:r>
                      <a:r>
                        <a:rPr lang="en-US" sz="1100" baseline="50000" dirty="0">
                          <a:effectLst/>
                        </a:rPr>
                        <a:t>10</a:t>
                      </a:r>
                      <a:r>
                        <a:rPr lang="en-US" sz="1200">
                          <a:effectLst/>
                        </a:rPr>
                        <a:t> - 1x10</a:t>
                      </a:r>
                      <a:r>
                        <a:rPr lang="en-US" sz="1100" baseline="50000" dirty="0">
                          <a:effectLst/>
                        </a:rPr>
                        <a:t>13</a:t>
                      </a:r>
                      <a:r>
                        <a:rPr lang="en-US" sz="1200">
                          <a:effectLst/>
                        </a:rPr>
                        <a:t> (source)</a:t>
                      </a:r>
                      <a:endParaRPr lang="en-US" sz="12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521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200">
                          <a:effectLst/>
                        </a:rPr>
                        <a:t>Vertical irradiation position</a:t>
                      </a:r>
                      <a:endParaRPr lang="en-US" sz="12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3070" algn="l"/>
                        </a:tabLst>
                      </a:pPr>
                      <a:r>
                        <a:rPr lang="en-US" sz="1200">
                          <a:effectLst/>
                        </a:rPr>
                        <a:t>2 vertical (3GV) </a:t>
                      </a:r>
                      <a:br>
                        <a:rPr lang="en-US" sz="1200">
                          <a:effectLst/>
                        </a:rPr>
                      </a:br>
                      <a:r>
                        <a:rPr lang="en-US" sz="1200">
                          <a:effectLst/>
                        </a:rPr>
                        <a:t>3” ID x 24” long</a:t>
                      </a:r>
                      <a:endParaRPr lang="en-US" sz="12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7220" algn="l"/>
                        </a:tabLst>
                      </a:pPr>
                      <a:r>
                        <a:rPr lang="en-US" sz="1200">
                          <a:effectLst/>
                        </a:rPr>
                        <a:t>Thermal: 4x10</a:t>
                      </a:r>
                      <a:r>
                        <a:rPr lang="en-US" sz="1100" baseline="50000" dirty="0">
                          <a:effectLst/>
                        </a:rPr>
                        <a:t>12</a:t>
                      </a:r>
                      <a:r>
                        <a:rPr lang="en-US" sz="1200">
                          <a:effectLst/>
                        </a:rPr>
                        <a:t> - 1x10</a:t>
                      </a:r>
                      <a:r>
                        <a:rPr lang="en-US" sz="1100" baseline="50000" dirty="0">
                          <a:effectLst/>
                        </a:rPr>
                        <a:t>13</a:t>
                      </a:r>
                      <a:r>
                        <a:rPr lang="en-US" sz="1200">
                          <a:effectLst/>
                        </a:rPr>
                        <a:t> </a:t>
                      </a:r>
                      <a:endParaRPr lang="en-US" sz="12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521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200">
                          <a:effectLst/>
                        </a:rPr>
                        <a:t>Through ports</a:t>
                      </a:r>
                      <a:endParaRPr lang="en-US" sz="12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3070" algn="l"/>
                        </a:tabLst>
                      </a:pPr>
                      <a:r>
                        <a:rPr lang="en-US" sz="1200">
                          <a:effectLst/>
                        </a:rPr>
                        <a:t>One 4” port (4TH)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3070" algn="l"/>
                        </a:tabLst>
                      </a:pPr>
                      <a:r>
                        <a:rPr lang="en-US" sz="1200">
                          <a:effectLst/>
                        </a:rPr>
                        <a:t>One 6” port (6TH). </a:t>
                      </a:r>
                      <a:endParaRPr lang="en-US" sz="12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7220" algn="l"/>
                        </a:tabLst>
                      </a:pPr>
                      <a:r>
                        <a:rPr lang="en-US" sz="1200" dirty="0" err="1">
                          <a:effectLst/>
                        </a:rPr>
                        <a:t>Avg</a:t>
                      </a:r>
                      <a:r>
                        <a:rPr lang="en-US" sz="1200" dirty="0">
                          <a:effectLst/>
                        </a:rPr>
                        <a:t> thermal: 2.5x10</a:t>
                      </a:r>
                      <a:r>
                        <a:rPr lang="en-US" sz="1100" baseline="50000" dirty="0">
                          <a:effectLst/>
                        </a:rPr>
                        <a:t>12</a:t>
                      </a:r>
                      <a:r>
                        <a:rPr lang="en-US" sz="1200" dirty="0">
                          <a:effectLst/>
                        </a:rPr>
                        <a:t> to 5.5x10</a:t>
                      </a:r>
                      <a:r>
                        <a:rPr lang="en-US" sz="1100" baseline="50000" dirty="0">
                          <a:effectLst/>
                        </a:rPr>
                        <a:t>12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200" dirty="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4745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200">
                          <a:effectLst/>
                        </a:rPr>
                        <a:t>Pneumatic Tubes</a:t>
                      </a:r>
                      <a:endParaRPr lang="en-US" sz="12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3070" algn="l"/>
                        </a:tabLst>
                      </a:pPr>
                      <a:r>
                        <a:rPr lang="en-US" sz="1200">
                          <a:effectLst/>
                        </a:rPr>
                        <a:t>One 1” ID tube* (1PH1)</a:t>
                      </a:r>
                      <a:endParaRPr lang="en-US" sz="12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7220" algn="l"/>
                        </a:tabLst>
                      </a:pPr>
                      <a:r>
                        <a:rPr lang="en-US" sz="1200" dirty="0">
                          <a:effectLst/>
                        </a:rPr>
                        <a:t>Thermal: up to 8x10</a:t>
                      </a:r>
                      <a:r>
                        <a:rPr lang="en-US" sz="1100" baseline="50000" dirty="0">
                          <a:effectLst/>
                        </a:rPr>
                        <a:t>12</a:t>
                      </a:r>
                      <a:endParaRPr lang="en-US" sz="1200" dirty="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347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3070" algn="l"/>
                        </a:tabLst>
                      </a:pPr>
                      <a:r>
                        <a:rPr lang="en-US" sz="1200">
                          <a:effectLst/>
                        </a:rPr>
                        <a:t>One 2” ID tube* (2PH1)</a:t>
                      </a:r>
                      <a:endParaRPr lang="en-US" sz="12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7220" algn="l"/>
                        </a:tabLst>
                      </a:pPr>
                      <a:r>
                        <a:rPr lang="en-US" sz="1200">
                          <a:effectLst/>
                        </a:rPr>
                        <a:t>Thermal: up to 5x10</a:t>
                      </a:r>
                      <a:r>
                        <a:rPr lang="en-US" sz="1100" baseline="50000" dirty="0">
                          <a:effectLst/>
                        </a:rPr>
                        <a:t>13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521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200">
                          <a:effectLst/>
                        </a:rPr>
                        <a:t>Fission Converter Beam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200">
                          <a:effectLst/>
                        </a:rPr>
                        <a:t>Facility (FCB)</a:t>
                      </a:r>
                      <a:endParaRPr lang="en-US" sz="12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3070" algn="l"/>
                        </a:tabLst>
                      </a:pPr>
                      <a:r>
                        <a:rPr lang="en-US" sz="1200" dirty="0">
                          <a:effectLst/>
                        </a:rPr>
                        <a:t>Beam aperture ~ 6” ID</a:t>
                      </a:r>
                      <a:endParaRPr lang="en-US" sz="1200" dirty="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7220" algn="l"/>
                        </a:tabLst>
                      </a:pPr>
                      <a:r>
                        <a:rPr lang="en-US" sz="1200">
                          <a:effectLst/>
                        </a:rPr>
                        <a:t>Epithermal: ~ 5x10</a:t>
                      </a:r>
                      <a:r>
                        <a:rPr lang="en-US" sz="1100" baseline="50000" dirty="0">
                          <a:effectLst/>
                        </a:rPr>
                        <a:t>9</a:t>
                      </a:r>
                      <a:r>
                        <a:rPr lang="en-US" sz="1200">
                          <a:effectLst/>
                        </a:rPr>
                        <a:t> </a:t>
                      </a:r>
                      <a:endParaRPr lang="en-US" sz="12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347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200" dirty="0">
                          <a:effectLst/>
                        </a:rPr>
                        <a:t>Thermal Beam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200" dirty="0">
                          <a:effectLst/>
                        </a:rPr>
                        <a:t>Facility (TNB)</a:t>
                      </a:r>
                      <a:endParaRPr lang="en-US" sz="1200" dirty="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3070" algn="l"/>
                        </a:tabLst>
                      </a:pPr>
                      <a:r>
                        <a:rPr lang="en-US" sz="1200">
                          <a:effectLst/>
                        </a:rPr>
                        <a:t>Beam aperture ~ 6” ID</a:t>
                      </a:r>
                      <a:endParaRPr lang="en-US" sz="12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7220" algn="l"/>
                        </a:tabLst>
                      </a:pPr>
                      <a:r>
                        <a:rPr lang="en-US" sz="1200" dirty="0">
                          <a:effectLst/>
                        </a:rPr>
                        <a:t>Thermal: up to 1x10</a:t>
                      </a:r>
                      <a:r>
                        <a:rPr lang="en-US" sz="1100" baseline="50000" dirty="0">
                          <a:effectLst/>
                        </a:rPr>
                        <a:t>10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200" dirty="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917" y="914400"/>
            <a:ext cx="3571325" cy="27417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225" y="3714750"/>
            <a:ext cx="3676649" cy="259265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883063" y="1485900"/>
            <a:ext cx="4435205" cy="882577"/>
            <a:chOff x="2883063" y="1485900"/>
            <a:chExt cx="4435205" cy="882577"/>
          </a:xfrm>
        </p:grpSpPr>
        <p:sp>
          <p:nvSpPr>
            <p:cNvPr id="9" name="Dodecagon 8"/>
            <p:cNvSpPr/>
            <p:nvPr/>
          </p:nvSpPr>
          <p:spPr>
            <a:xfrm>
              <a:off x="2883063" y="1865033"/>
              <a:ext cx="1693227" cy="503444"/>
            </a:xfrm>
            <a:prstGeom prst="dodecagon">
              <a:avLst/>
            </a:prstGeom>
            <a:gradFill flip="none" rotWithShape="1">
              <a:gsLst>
                <a:gs pos="0">
                  <a:schemeClr val="accent1">
                    <a:satMod val="103000"/>
                    <a:lumMod val="102000"/>
                    <a:tint val="94000"/>
                    <a:alpha val="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  <a:alpha val="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  <a:alpha val="0"/>
                  </a:schemeClr>
                </a:gs>
              </a:gsLst>
              <a:lin ang="5400000" scaled="0"/>
              <a:tileRect/>
            </a:gradFill>
            <a:ln w="28575" cmpd="sng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90"/>
                  </a:solidFill>
                </a:ln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flipH="1">
              <a:off x="4057650" y="1485900"/>
              <a:ext cx="3260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0090"/>
                  </a:solidFill>
                  <a:latin typeface="Arial"/>
                  <a:cs typeface="Arial"/>
                </a:rPr>
                <a:t>Fast flux is ~ 20% of ATR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293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94337" y="285750"/>
            <a:ext cx="7363763" cy="760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993333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>
                <a:latin typeface="Arial"/>
              </a:rPr>
              <a:t>Detailed LEU Fuel Element Design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89164" y="-731840"/>
            <a:ext cx="4600576" cy="8178802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343150" y="5200650"/>
            <a:ext cx="6572250" cy="857250"/>
          </a:xfrm>
          <a:prstGeom prst="roundRect">
            <a:avLst>
              <a:gd name="adj" fmla="val 6826"/>
            </a:avLst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7013" indent="-215900">
              <a:lnSpc>
                <a:spcPct val="110000"/>
              </a:lnSpc>
              <a:spcBef>
                <a:spcPts val="600"/>
              </a:spcBef>
              <a:buClr>
                <a:srgbClr val="870000"/>
              </a:buClr>
              <a:buSzPct val="80000"/>
              <a:buFont typeface="Wingdings" charset="2"/>
              <a:buChar char="Ø"/>
              <a:tabLst>
                <a:tab pos="914400" algn="l"/>
              </a:tabLst>
            </a:pPr>
            <a:r>
              <a:rPr lang="en-US" b="1" dirty="0" smtClean="0">
                <a:solidFill>
                  <a:srgbClr val="002060"/>
                </a:solidFill>
              </a:rPr>
              <a:t>ANL and MITR staff are working together to develop engineering drawings for LEU fuel element.  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2456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21" y="4857750"/>
            <a:ext cx="5034080" cy="64652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772150" y="1200150"/>
            <a:ext cx="3086100" cy="4686300"/>
          </a:xfrm>
          <a:prstGeom prst="roundRect">
            <a:avLst>
              <a:gd name="adj" fmla="val 2888"/>
            </a:avLst>
          </a:prstGeom>
          <a:solidFill>
            <a:schemeClr val="accent4">
              <a:lumMod val="20000"/>
              <a:lumOff val="80000"/>
              <a:alpha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7013" indent="-215900">
              <a:lnSpc>
                <a:spcPct val="110000"/>
              </a:lnSpc>
              <a:spcBef>
                <a:spcPts val="600"/>
              </a:spcBef>
              <a:buClr>
                <a:srgbClr val="870000"/>
              </a:buClr>
              <a:buSzPct val="80000"/>
              <a:buFont typeface="Wingdings" charset="2"/>
              <a:buChar char="Ø"/>
              <a:tabLst>
                <a:tab pos="914400" algn="l"/>
              </a:tabLst>
            </a:pPr>
            <a:r>
              <a:rPr lang="en-US" sz="1600" b="1" dirty="0">
                <a:solidFill>
                  <a:srgbClr val="002060"/>
                </a:solidFill>
              </a:rPr>
              <a:t>The blister temperature </a:t>
            </a:r>
            <a:r>
              <a:rPr lang="en-US" sz="1600" b="1" dirty="0" smtClean="0">
                <a:solidFill>
                  <a:srgbClr val="002060"/>
                </a:solidFill>
              </a:rPr>
              <a:t>correlations (burnup dependent) </a:t>
            </a:r>
            <a:r>
              <a:rPr lang="en-US" sz="1600" b="1" dirty="0">
                <a:solidFill>
                  <a:srgbClr val="002060"/>
                </a:solidFill>
              </a:rPr>
              <a:t>of the U-10Mo monolithic alloy fuel are </a:t>
            </a:r>
            <a:r>
              <a:rPr lang="en-US" sz="1600" b="1" dirty="0" smtClean="0">
                <a:solidFill>
                  <a:srgbClr val="002060"/>
                </a:solidFill>
              </a:rPr>
              <a:t>proposed by INL.</a:t>
            </a:r>
          </a:p>
          <a:p>
            <a:pPr marL="227013" indent="-215900">
              <a:lnSpc>
                <a:spcPct val="110000"/>
              </a:lnSpc>
              <a:spcBef>
                <a:spcPts val="600"/>
              </a:spcBef>
              <a:buClr>
                <a:srgbClr val="870000"/>
              </a:buClr>
              <a:buSzPct val="80000"/>
              <a:buFont typeface="Wingdings" charset="2"/>
              <a:buChar char="Ø"/>
              <a:tabLst>
                <a:tab pos="914400" algn="l"/>
              </a:tabLst>
            </a:pPr>
            <a:r>
              <a:rPr lang="en-US" sz="1600" b="1" dirty="0" smtClean="0">
                <a:solidFill>
                  <a:srgbClr val="002060"/>
                </a:solidFill>
              </a:rPr>
              <a:t>The </a:t>
            </a:r>
            <a:r>
              <a:rPr lang="en-US" sz="1600" b="1" dirty="0">
                <a:solidFill>
                  <a:srgbClr val="002060"/>
                </a:solidFill>
              </a:rPr>
              <a:t>blister threshold temperature at the lower bound of the 95% confidence interval (-2σ) is determined </a:t>
            </a:r>
            <a:r>
              <a:rPr lang="en-US" sz="1600" b="1" dirty="0" smtClean="0">
                <a:solidFill>
                  <a:srgbClr val="002060"/>
                </a:solidFill>
              </a:rPr>
              <a:t>to be 350 </a:t>
            </a:r>
            <a:r>
              <a:rPr lang="en-US" sz="1600" b="1" dirty="0">
                <a:solidFill>
                  <a:srgbClr val="002060"/>
                </a:solidFill>
              </a:rPr>
              <a:t>°</a:t>
            </a:r>
            <a:r>
              <a:rPr lang="en-US" sz="1600" b="1" dirty="0" smtClean="0">
                <a:solidFill>
                  <a:srgbClr val="002060"/>
                </a:solidFill>
              </a:rPr>
              <a:t>C, assuming the </a:t>
            </a:r>
            <a:r>
              <a:rPr lang="en-US" sz="1600" b="1" dirty="0">
                <a:solidFill>
                  <a:srgbClr val="002060"/>
                </a:solidFill>
              </a:rPr>
              <a:t>maximum fission densities of </a:t>
            </a:r>
            <a:r>
              <a:rPr lang="en-US" sz="1600" b="1" dirty="0" smtClean="0">
                <a:solidFill>
                  <a:srgbClr val="002060"/>
                </a:solidFill>
              </a:rPr>
              <a:t>the </a:t>
            </a:r>
            <a:r>
              <a:rPr lang="en-US" sz="1600" b="1" dirty="0">
                <a:solidFill>
                  <a:srgbClr val="002060"/>
                </a:solidFill>
              </a:rPr>
              <a:t>LEU fuel for the MITR are 5.0×10</a:t>
            </a:r>
            <a:r>
              <a:rPr lang="en-US" sz="1600" b="1" baseline="30000" dirty="0">
                <a:solidFill>
                  <a:srgbClr val="002060"/>
                </a:solidFill>
              </a:rPr>
              <a:t>21</a:t>
            </a:r>
            <a:r>
              <a:rPr lang="en-US" sz="1600" b="1" dirty="0">
                <a:solidFill>
                  <a:srgbClr val="002060"/>
                </a:solidFill>
              </a:rPr>
              <a:t> fission/cc </a:t>
            </a:r>
            <a:r>
              <a:rPr lang="en-US" sz="1600" b="1" dirty="0" smtClean="0">
                <a:solidFill>
                  <a:srgbClr val="002060"/>
                </a:solidFill>
              </a:rPr>
              <a:t>(end plate).</a:t>
            </a:r>
          </a:p>
          <a:p>
            <a:pPr marL="227013" indent="-215900">
              <a:lnSpc>
                <a:spcPct val="110000"/>
              </a:lnSpc>
              <a:spcBef>
                <a:spcPts val="600"/>
              </a:spcBef>
              <a:buClr>
                <a:srgbClr val="870000"/>
              </a:buClr>
              <a:buSzPct val="80000"/>
              <a:buFont typeface="Wingdings" charset="2"/>
              <a:buChar char="Ø"/>
              <a:tabLst>
                <a:tab pos="914400" algn="l"/>
              </a:tabLst>
            </a:pPr>
            <a:r>
              <a:rPr lang="en-US" altLang="zh-CN" sz="1600" b="1" kern="0" dirty="0" smtClean="0">
                <a:solidFill>
                  <a:srgbClr val="002060"/>
                </a:solidFill>
                <a:ea typeface="SimSun" pitchFamily="2" charset="-122"/>
              </a:rPr>
              <a:t>All the peak fuel temperatures under various LOFA and RIA conditions are well below.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94337" y="342900"/>
            <a:ext cx="8163863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993333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kern="0" dirty="0" smtClean="0">
                <a:latin typeface="Arial"/>
              </a:rPr>
              <a:t>U-10Mo Blistering Temperature </a:t>
            </a:r>
            <a:r>
              <a:rPr lang="en-US" sz="2800" kern="0" dirty="0" err="1" smtClean="0">
                <a:latin typeface="Arial"/>
              </a:rPr>
              <a:t>v.s</a:t>
            </a:r>
            <a:r>
              <a:rPr lang="en-US" sz="2800" kern="0" dirty="0" smtClean="0">
                <a:latin typeface="Arial"/>
              </a:rPr>
              <a:t>. Burnup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62" t="8294" r="3352" b="3002"/>
          <a:stretch/>
        </p:blipFill>
        <p:spPr>
          <a:xfrm>
            <a:off x="350386" y="1085850"/>
            <a:ext cx="5278330" cy="3700913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3771900" y="2228850"/>
            <a:ext cx="0" cy="20574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571501" y="5543550"/>
            <a:ext cx="4057650" cy="654085"/>
          </a:xfrm>
          <a:prstGeom prst="roundRect">
            <a:avLst>
              <a:gd name="adj" fmla="val 9393"/>
            </a:avLst>
          </a:prstGeom>
          <a:solidFill>
            <a:srgbClr val="CCECFF">
              <a:alpha val="8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">
              <a:spcBef>
                <a:spcPts val="600"/>
              </a:spcBef>
              <a:buClr>
                <a:srgbClr val="870000"/>
              </a:buClr>
              <a:buSzPct val="80000"/>
              <a:tabLst>
                <a:tab pos="914400" algn="l"/>
              </a:tabLst>
            </a:pPr>
            <a:r>
              <a:rPr lang="en-US" altLang="zh-CN" sz="1600" b="1" kern="0" dirty="0" smtClean="0">
                <a:solidFill>
                  <a:srgbClr val="002060"/>
                </a:solidFill>
                <a:ea typeface="SimSun" pitchFamily="2" charset="-122"/>
              </a:rPr>
              <a:t>Fuel temperature limit reduces from </a:t>
            </a:r>
          </a:p>
          <a:p>
            <a:pPr marL="11430">
              <a:spcBef>
                <a:spcPts val="600"/>
              </a:spcBef>
              <a:buClr>
                <a:srgbClr val="870000"/>
              </a:buClr>
              <a:buSzPct val="80000"/>
              <a:tabLst>
                <a:tab pos="914400" algn="l"/>
              </a:tabLst>
            </a:pPr>
            <a:r>
              <a:rPr lang="en-US" altLang="zh-CN" sz="1600" b="1" kern="0" dirty="0" smtClean="0">
                <a:solidFill>
                  <a:srgbClr val="002060"/>
                </a:solidFill>
                <a:ea typeface="SimSun" pitchFamily="2" charset="-122"/>
              </a:rPr>
              <a:t>450 </a:t>
            </a:r>
            <a:r>
              <a:rPr lang="en-US" sz="1600" b="1" dirty="0" smtClean="0">
                <a:solidFill>
                  <a:srgbClr val="002060"/>
                </a:solidFill>
              </a:rPr>
              <a:t>°</a:t>
            </a:r>
            <a:r>
              <a:rPr lang="en-US" altLang="zh-CN" sz="1600" b="1" kern="0" dirty="0" smtClean="0">
                <a:solidFill>
                  <a:srgbClr val="002060"/>
                </a:solidFill>
                <a:ea typeface="SimSun" pitchFamily="2" charset="-122"/>
              </a:rPr>
              <a:t>C (HEU) to 350</a:t>
            </a:r>
            <a:r>
              <a:rPr lang="en-US" sz="1600" b="1" dirty="0">
                <a:solidFill>
                  <a:srgbClr val="002060"/>
                </a:solidFill>
              </a:rPr>
              <a:t> °</a:t>
            </a:r>
            <a:r>
              <a:rPr lang="en-US" altLang="zh-CN" sz="1600" b="1" kern="0" dirty="0">
                <a:solidFill>
                  <a:srgbClr val="002060"/>
                </a:solidFill>
                <a:ea typeface="SimSun" pitchFamily="2" charset="-122"/>
              </a:rPr>
              <a:t>C </a:t>
            </a:r>
            <a:r>
              <a:rPr lang="en-US" altLang="zh-CN" sz="1600" b="1" kern="0" dirty="0" smtClean="0">
                <a:solidFill>
                  <a:srgbClr val="002060"/>
                </a:solidFill>
                <a:ea typeface="SimSun" pitchFamily="2" charset="-122"/>
              </a:rPr>
              <a:t>(MITR-LEU)</a:t>
            </a:r>
            <a:endParaRPr lang="en-US" altLang="zh-CN" sz="1600" b="1" kern="0" baseline="-25000" dirty="0" smtClean="0">
              <a:solidFill>
                <a:srgbClr val="002060"/>
              </a:solidFill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68650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3143250"/>
            <a:ext cx="840105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rgbClr val="A31F3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 smtClean="0"/>
              <a:t>NRL Research and Services Highlights </a:t>
            </a:r>
          </a:p>
          <a:p>
            <a:pPr algn="ctr"/>
            <a:r>
              <a:rPr lang="en-US" dirty="0" smtClean="0"/>
              <a:t>FY2018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0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4649" y="1141551"/>
            <a:ext cx="8842201" cy="5579924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3200" dirty="0" smtClean="0"/>
              <a:t>Completed 3 in-core experiments during FY18</a:t>
            </a:r>
          </a:p>
          <a:p>
            <a:pPr lvl="1">
              <a:lnSpc>
                <a:spcPct val="120000"/>
              </a:lnSpc>
            </a:pPr>
            <a:r>
              <a:rPr lang="en-US" sz="3200" dirty="0" smtClean="0"/>
              <a:t>WATF-PWR loop for Accident Tolerant Fuel Cladding (Sponsored by Westinghouse)</a:t>
            </a:r>
          </a:p>
          <a:p>
            <a:pPr lvl="1">
              <a:lnSpc>
                <a:spcPct val="120000"/>
              </a:lnSpc>
            </a:pPr>
            <a:r>
              <a:rPr lang="en-US" sz="3200" dirty="0" smtClean="0"/>
              <a:t>ICSA lead-out capsule ULTRA-2 for Ultrasonic sensor and self-powered detectors (sponsored by NSUF)</a:t>
            </a:r>
          </a:p>
          <a:p>
            <a:pPr lvl="1">
              <a:lnSpc>
                <a:spcPct val="120000"/>
              </a:lnSpc>
            </a:pPr>
            <a:r>
              <a:rPr lang="en-US" sz="3200" dirty="0" smtClean="0"/>
              <a:t>TREAT instrumentation test #2 </a:t>
            </a:r>
          </a:p>
          <a:p>
            <a:pPr>
              <a:lnSpc>
                <a:spcPct val="120000"/>
              </a:lnSpc>
            </a:pPr>
            <a:r>
              <a:rPr lang="en-US" sz="3200" dirty="0" smtClean="0"/>
              <a:t>4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</a:t>
            </a:r>
            <a:r>
              <a:rPr lang="en-US" sz="3200" dirty="0" err="1" smtClean="0"/>
              <a:t>Flibe</a:t>
            </a:r>
            <a:r>
              <a:rPr lang="en-US" sz="3200" dirty="0" smtClean="0"/>
              <a:t> salt irradiation experiment (FS-4) for tritium transport study demonstrated in graphite reflector vertical beam port (funded by DOE-NEUP)</a:t>
            </a:r>
          </a:p>
          <a:p>
            <a:pPr lvl="1">
              <a:lnSpc>
                <a:spcPct val="120000"/>
              </a:lnSpc>
            </a:pPr>
            <a:r>
              <a:rPr lang="en-US" sz="3200" dirty="0" smtClean="0"/>
              <a:t>First-of-its-kind experiment to study tritium transport and permeation barrier  </a:t>
            </a:r>
          </a:p>
          <a:p>
            <a:pPr lvl="1">
              <a:lnSpc>
                <a:spcPct val="120000"/>
              </a:lnSpc>
            </a:pPr>
            <a:r>
              <a:rPr lang="en-US" sz="3200" dirty="0" smtClean="0"/>
              <a:t>Highly relevant to Fluoride salt-cooled High-temperature Reactor (FHR) tritium control and tritium breeding for fusion program ARC</a:t>
            </a:r>
            <a:endParaRPr lang="en-US" sz="3200" dirty="0"/>
          </a:p>
          <a:p>
            <a:pPr>
              <a:lnSpc>
                <a:spcPct val="120000"/>
              </a:lnSpc>
            </a:pPr>
            <a:r>
              <a:rPr lang="en-US" sz="3200" dirty="0"/>
              <a:t>NRL staff completed first university-led experiment at INL TREAT Facility.  </a:t>
            </a:r>
            <a:endParaRPr lang="en-US" sz="3200" dirty="0" smtClean="0"/>
          </a:p>
          <a:p>
            <a:pPr>
              <a:lnSpc>
                <a:spcPct val="120000"/>
              </a:lnSpc>
            </a:pPr>
            <a:r>
              <a:rPr lang="en-US" sz="3200" dirty="0" smtClean="0"/>
              <a:t>Neutron diffractometer usage increases in the area of nuclear materials characterization. </a:t>
            </a:r>
          </a:p>
          <a:p>
            <a:pPr lvl="1"/>
            <a:endParaRPr lang="en-US" sz="3200" dirty="0" smtClean="0"/>
          </a:p>
          <a:p>
            <a:endParaRPr lang="en-US" sz="32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Reactor Experiments Highlights (FY18)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A05-9728-4B07-895E-EE4E5718768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48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Westinghouse Accident Tolerant Fuel Test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22" name="Content Placeholder 1"/>
          <p:cNvSpPr>
            <a:spLocks noGrp="1"/>
          </p:cNvSpPr>
          <p:nvPr>
            <p:ph idx="4294967295"/>
          </p:nvPr>
        </p:nvSpPr>
        <p:spPr>
          <a:xfrm>
            <a:off x="228600" y="1085850"/>
            <a:ext cx="4857750" cy="418466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Ongoing irradiation test in the water loop at PWR conditions</a:t>
            </a:r>
            <a:endParaRPr lang="en-US" sz="2000" dirty="0"/>
          </a:p>
          <a:p>
            <a:pPr lvl="1"/>
            <a:r>
              <a:rPr lang="en-US" sz="2000" dirty="0"/>
              <a:t>Includes </a:t>
            </a:r>
            <a:r>
              <a:rPr lang="en-US" sz="2000" dirty="0" err="1" smtClean="0"/>
              <a:t>SiC-SiC</a:t>
            </a:r>
            <a:r>
              <a:rPr lang="en-US" sz="2000" dirty="0" smtClean="0"/>
              <a:t> composite and </a:t>
            </a:r>
            <a:r>
              <a:rPr lang="en-US" sz="2000" dirty="0"/>
              <a:t>coated </a:t>
            </a:r>
            <a:r>
              <a:rPr lang="en-US" sz="2000" dirty="0" err="1"/>
              <a:t>Z</a:t>
            </a:r>
            <a:r>
              <a:rPr lang="en-US" sz="2000" dirty="0" err="1" smtClean="0"/>
              <a:t>ircaloy</a:t>
            </a:r>
            <a:r>
              <a:rPr lang="en-US" sz="2000" dirty="0" smtClean="0"/>
              <a:t>™ clad </a:t>
            </a:r>
            <a:r>
              <a:rPr lang="en-US" sz="2000" dirty="0"/>
              <a:t>material </a:t>
            </a:r>
            <a:endParaRPr lang="en-US" sz="2000" dirty="0" smtClean="0"/>
          </a:p>
          <a:p>
            <a:pPr lvl="1"/>
            <a:r>
              <a:rPr lang="en-US" sz="2000" dirty="0" smtClean="0"/>
              <a:t>Post-irradiation examination includes weight, dimensions, seal integrity, tube burst testing, and microscopy</a:t>
            </a:r>
            <a:endParaRPr lang="en-US" sz="2000" dirty="0"/>
          </a:p>
          <a:p>
            <a:r>
              <a:rPr lang="en-US" sz="2000" dirty="0" smtClean="0"/>
              <a:t>Also includes “piggy-back” testing of wireless sensor prototype, additive manufactured (3D-printed) material and crud-resistant coatings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051" y="2000250"/>
            <a:ext cx="3777199" cy="2124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536383" y="2207317"/>
            <a:ext cx="6427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2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Westinghouse Accident Tolerant Fuel Test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85751" y="1151553"/>
            <a:ext cx="5772149" cy="101028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Operated August 2017-July 2018</a:t>
            </a:r>
          </a:p>
          <a:p>
            <a:pPr lvl="1"/>
            <a:r>
              <a:rPr lang="en-US" dirty="0" smtClean="0"/>
              <a:t>223 days at temperature, 1144 MWd</a:t>
            </a:r>
          </a:p>
          <a:p>
            <a:pPr lvl="1"/>
            <a:r>
              <a:rPr lang="en-US" dirty="0" smtClean="0"/>
              <a:t>PIE ongoing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0" t="11352" r="17920" b="1011"/>
          <a:stretch/>
        </p:blipFill>
        <p:spPr>
          <a:xfrm>
            <a:off x="297366" y="2286000"/>
            <a:ext cx="1885950" cy="20002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0" y="2286000"/>
            <a:ext cx="1676400" cy="35500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2579403"/>
            <a:ext cx="4123214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4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ICSA ULTRA-2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22" name="Content Placeholder 1"/>
          <p:cNvSpPr>
            <a:spLocks noGrp="1"/>
          </p:cNvSpPr>
          <p:nvPr>
            <p:ph idx="4294967295"/>
          </p:nvPr>
        </p:nvSpPr>
        <p:spPr>
          <a:xfrm>
            <a:off x="285750" y="1143000"/>
            <a:ext cx="4250708" cy="487046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000" dirty="0" smtClean="0"/>
              <a:t>Collaboration </a:t>
            </a:r>
            <a:r>
              <a:rPr lang="en-US" sz="2000" dirty="0"/>
              <a:t>with INL, CEA, University of Pittsburgh, and AFO Research 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Includes optical glasses and radiation-hardened fiber </a:t>
            </a:r>
            <a:r>
              <a:rPr lang="en-US" sz="1800" dirty="0" smtClean="0"/>
              <a:t>optics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Follow-up to ULTRA ultrasonic and self-powered detector irradiation</a:t>
            </a: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2000" dirty="0" smtClean="0"/>
              <a:t>Located in ICSA with 2-capsule train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Lower capsule 550°C with 16 optical glass cubes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Upper capsule 650°C with 3 ultrasonic transducers and 6 sheaths for fiber probes (1-4 fibers per sheath)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0343" y="1145872"/>
            <a:ext cx="1028700" cy="251513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2991" y="4514850"/>
            <a:ext cx="1714500" cy="14859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3852" y="3912890"/>
            <a:ext cx="2311442" cy="227202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506" y="1143014"/>
            <a:ext cx="803193" cy="2539125"/>
          </a:xfrm>
          <a:prstGeom prst="rect">
            <a:avLst/>
          </a:prstGeom>
        </p:spPr>
      </p:pic>
      <p:pic>
        <p:nvPicPr>
          <p:cNvPr id="28" name="Picture 27" descr="C:\Users\David Carpenter\Dropbox (MIT)\ULTRA 2\Photos\Assembly\Worked\5D4_0518a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2" t="-177" r="14501" b="177"/>
          <a:stretch/>
        </p:blipFill>
        <p:spPr bwMode="auto">
          <a:xfrm>
            <a:off x="7067975" y="1143014"/>
            <a:ext cx="1790275" cy="33244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8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ICSA ULTRA-2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85751" y="1151553"/>
            <a:ext cx="5772149" cy="101028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Operated May 2017-April 2018</a:t>
            </a:r>
          </a:p>
          <a:p>
            <a:pPr lvl="1"/>
            <a:r>
              <a:rPr lang="en-US" dirty="0" smtClean="0"/>
              <a:t>201 days at temperature, 1143 MWd</a:t>
            </a:r>
          </a:p>
          <a:p>
            <a:pPr lvl="1"/>
            <a:r>
              <a:rPr lang="en-US" dirty="0" smtClean="0"/>
              <a:t>Capsules moved to Hot Box for disassembly</a:t>
            </a:r>
            <a:endParaRPr lang="en-US" dirty="0"/>
          </a:p>
        </p:txBody>
      </p:sp>
      <p:pic>
        <p:nvPicPr>
          <p:cNvPr id="5" name="Picture 4" descr="C:\Users\David Carpenter\Dropbox (MIT)\ULTRA 2\Photos\Sensors\AFO A40a\A40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2944" y="2000250"/>
            <a:ext cx="1085850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David Carpenter\Dropbox (MIT)\ULTRA 2\Photos\PIE\Re-labeled\A40a dar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8794" y="2000250"/>
            <a:ext cx="1085850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2" r="9674"/>
          <a:stretch/>
        </p:blipFill>
        <p:spPr>
          <a:xfrm>
            <a:off x="85305" y="2306667"/>
            <a:ext cx="3185074" cy="24691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0431" y="4493099"/>
            <a:ext cx="4257819" cy="1761257"/>
          </a:xfrm>
          <a:prstGeom prst="rect">
            <a:avLst/>
          </a:prstGeom>
        </p:spPr>
      </p:pic>
      <p:pic>
        <p:nvPicPr>
          <p:cNvPr id="13" name="Picture 12" descr="C:\Users\David Carpenter\Dropbox (MIT)\ULTRA 2\Photos\Sensors\AFO Yb5\Yb5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2944" y="3131496"/>
            <a:ext cx="1090503" cy="1090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C:\Users\David Carpenter\Dropbox (MIT)\ULTRA 2\Photos\PIE\Re-labeled\Yb5 dark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3447" y="3131496"/>
            <a:ext cx="1090503" cy="109050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ontent Placeholder 3"/>
          <p:cNvSpPr txBox="1">
            <a:spLocks/>
          </p:cNvSpPr>
          <p:nvPr/>
        </p:nvSpPr>
        <p:spPr>
          <a:xfrm>
            <a:off x="4318913" y="2420393"/>
            <a:ext cx="2286000" cy="392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A31F3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—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Ce-doping before/after:</a:t>
            </a:r>
            <a:endParaRPr lang="en-US" sz="1600" dirty="0"/>
          </a:p>
        </p:txBody>
      </p:sp>
      <p:sp>
        <p:nvSpPr>
          <p:cNvPr id="16" name="Content Placeholder 3"/>
          <p:cNvSpPr txBox="1">
            <a:spLocks/>
          </p:cNvSpPr>
          <p:nvPr/>
        </p:nvSpPr>
        <p:spPr>
          <a:xfrm>
            <a:off x="4318913" y="3402596"/>
            <a:ext cx="2286000" cy="392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A31F3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—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err="1" smtClean="0"/>
              <a:t>Yb</a:t>
            </a:r>
            <a:r>
              <a:rPr lang="en-US" sz="1600" dirty="0" smtClean="0"/>
              <a:t>-doping before/after:</a:t>
            </a:r>
            <a:endParaRPr lang="en-US" sz="1600" dirty="0"/>
          </a:p>
        </p:txBody>
      </p:sp>
      <p:sp>
        <p:nvSpPr>
          <p:cNvPr id="17" name="Content Placeholder 3"/>
          <p:cNvSpPr txBox="1">
            <a:spLocks/>
          </p:cNvSpPr>
          <p:nvPr/>
        </p:nvSpPr>
        <p:spPr>
          <a:xfrm>
            <a:off x="457200" y="4686300"/>
            <a:ext cx="2800350" cy="628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A31F3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—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err="1" smtClean="0"/>
              <a:t>UPitt</a:t>
            </a:r>
            <a:r>
              <a:rPr lang="en-US" sz="1600" dirty="0" smtClean="0"/>
              <a:t> fibers wavelength shift, but maintains intensity</a:t>
            </a:r>
            <a:endParaRPr lang="en-US" sz="1600" dirty="0"/>
          </a:p>
        </p:txBody>
      </p:sp>
      <p:sp>
        <p:nvSpPr>
          <p:cNvPr id="18" name="Content Placeholder 3"/>
          <p:cNvSpPr txBox="1">
            <a:spLocks/>
          </p:cNvSpPr>
          <p:nvPr/>
        </p:nvSpPr>
        <p:spPr>
          <a:xfrm>
            <a:off x="1800081" y="5585382"/>
            <a:ext cx="2800350" cy="628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A31F3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—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 smtClean="0"/>
              <a:t>CEA fibers wavelength and intensity shift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7028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 (MITR test)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85751" y="1151553"/>
            <a:ext cx="8572499" cy="233459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Second test of advanced neutron and gamma detectors in-core</a:t>
            </a:r>
          </a:p>
          <a:p>
            <a:pPr lvl="1"/>
            <a:r>
              <a:rPr lang="en-US" dirty="0" smtClean="0"/>
              <a:t>First test had difficulties with electrical noise, sealing, fit of dummy element, and loading of activation capsules </a:t>
            </a:r>
          </a:p>
          <a:p>
            <a:pPr lvl="1"/>
            <a:r>
              <a:rPr lang="en-US" dirty="0" smtClean="0"/>
              <a:t>Fabricated new dummy element and activation capsules</a:t>
            </a:r>
          </a:p>
          <a:p>
            <a:pPr lvl="1"/>
            <a:r>
              <a:rPr lang="en-US" dirty="0" smtClean="0"/>
              <a:t>Worked with KSU and INL to decrease noise</a:t>
            </a:r>
          </a:p>
          <a:p>
            <a:r>
              <a:rPr lang="en-US" dirty="0" smtClean="0"/>
              <a:t>Testing sensors for possible incorporation in TREAT test vehicles</a:t>
            </a:r>
          </a:p>
          <a:p>
            <a:pPr lvl="1"/>
            <a:r>
              <a:rPr lang="en-US" dirty="0" smtClean="0"/>
              <a:t>Noise profile (environmental, radiation, thermal)</a:t>
            </a:r>
          </a:p>
          <a:p>
            <a:pPr lvl="1"/>
            <a:r>
              <a:rPr lang="en-US" dirty="0" smtClean="0"/>
              <a:t>Dynamic range (shutdown to saturation)</a:t>
            </a:r>
          </a:p>
          <a:p>
            <a:pPr lvl="1"/>
            <a:r>
              <a:rPr lang="en-US" dirty="0" smtClean="0"/>
              <a:t>Response (sensitivity, equilibration time, hysteresis)</a:t>
            </a:r>
          </a:p>
        </p:txBody>
      </p:sp>
      <p:sp>
        <p:nvSpPr>
          <p:cNvPr id="5" name="Rectangle 4"/>
          <p:cNvSpPr/>
          <p:nvPr/>
        </p:nvSpPr>
        <p:spPr>
          <a:xfrm>
            <a:off x="285750" y="4000500"/>
            <a:ext cx="4286250" cy="17716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62500" lnSpcReduction="20000"/>
          </a:bodyPr>
          <a:lstStyle/>
          <a:p>
            <a:pPr marL="228600" indent="-228600">
              <a:spcBef>
                <a:spcPts val="1000"/>
              </a:spcBef>
              <a:buClr>
                <a:srgbClr val="A31F34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Active Sensors</a:t>
            </a:r>
          </a:p>
          <a:p>
            <a:pPr marL="685800" lvl="1" indent="-228600">
              <a:spcBef>
                <a:spcPts val="500"/>
              </a:spcBef>
              <a:buClr>
                <a:srgbClr val="A31F34"/>
              </a:buClr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Multi-Pocket Fission Detector (MPFD)</a:t>
            </a:r>
          </a:p>
          <a:p>
            <a:pPr marL="685800" lvl="1" indent="-228600">
              <a:spcBef>
                <a:spcPts val="500"/>
              </a:spcBef>
              <a:buClr>
                <a:srgbClr val="A31F34"/>
              </a:buClr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Self-Powered Gamma Detector (SPGD) – four versions</a:t>
            </a:r>
          </a:p>
          <a:p>
            <a:pPr marL="685800" lvl="1" indent="-228600">
              <a:spcBef>
                <a:spcPts val="500"/>
              </a:spcBef>
              <a:buClr>
                <a:srgbClr val="A31F34"/>
              </a:buClr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Self-Powered Neutron Detector (SPND)</a:t>
            </a:r>
          </a:p>
          <a:p>
            <a:pPr marL="685800" lvl="1" indent="-228600">
              <a:spcBef>
                <a:spcPts val="500"/>
              </a:spcBef>
              <a:buClr>
                <a:srgbClr val="A31F34"/>
              </a:buClr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Miniature Ion Chamber</a:t>
            </a:r>
          </a:p>
          <a:p>
            <a:pPr marL="685800" lvl="1" indent="-228600">
              <a:spcBef>
                <a:spcPts val="500"/>
              </a:spcBef>
              <a:buClr>
                <a:srgbClr val="A31F34"/>
              </a:buClr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Thermocouples (K, T, and N-type)</a:t>
            </a:r>
          </a:p>
        </p:txBody>
      </p:sp>
      <p:sp>
        <p:nvSpPr>
          <p:cNvPr id="6" name="Rectangle 5"/>
          <p:cNvSpPr/>
          <p:nvPr/>
        </p:nvSpPr>
        <p:spPr>
          <a:xfrm>
            <a:off x="4992429" y="4000500"/>
            <a:ext cx="3808671" cy="2114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62500" lnSpcReduction="20000"/>
          </a:bodyPr>
          <a:lstStyle/>
          <a:p>
            <a:pPr marL="228600" indent="-228600">
              <a:spcBef>
                <a:spcPts val="1000"/>
              </a:spcBef>
              <a:buClr>
                <a:srgbClr val="A31F34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Activation Materials</a:t>
            </a:r>
          </a:p>
          <a:p>
            <a:pPr marL="685800" lvl="1" indent="-228600">
              <a:spcBef>
                <a:spcPts val="500"/>
              </a:spcBef>
              <a:buClr>
                <a:srgbClr val="A31F34"/>
              </a:buClr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Iron wire</a:t>
            </a:r>
          </a:p>
          <a:p>
            <a:pPr marL="685800" lvl="1" indent="-228600">
              <a:spcBef>
                <a:spcPts val="500"/>
              </a:spcBef>
              <a:buClr>
                <a:srgbClr val="A31F34"/>
              </a:buClr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Titanium wire</a:t>
            </a:r>
          </a:p>
          <a:p>
            <a:pPr marL="685800" lvl="1" indent="-228600">
              <a:spcBef>
                <a:spcPts val="500"/>
              </a:spcBef>
              <a:buClr>
                <a:srgbClr val="A31F34"/>
              </a:buClr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Niobium foil</a:t>
            </a:r>
          </a:p>
          <a:p>
            <a:pPr marL="685800" lvl="1" indent="-228600">
              <a:spcBef>
                <a:spcPts val="500"/>
              </a:spcBef>
              <a:buClr>
                <a:srgbClr val="A31F34"/>
              </a:buClr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Al-0.2Co wire</a:t>
            </a:r>
          </a:p>
          <a:p>
            <a:pPr marL="685800" lvl="1" indent="-228600">
              <a:spcBef>
                <a:spcPts val="500"/>
              </a:spcBef>
              <a:buClr>
                <a:srgbClr val="A31F34"/>
              </a:buClr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Cu-2Au ingots</a:t>
            </a:r>
          </a:p>
          <a:p>
            <a:pPr marL="685800" lvl="1" indent="-228600">
              <a:spcBef>
                <a:spcPts val="500"/>
              </a:spcBef>
              <a:buClr>
                <a:srgbClr val="A31F34"/>
              </a:buClr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Vanadium blanks</a:t>
            </a:r>
          </a:p>
          <a:p>
            <a:pPr marL="685800" lvl="1" indent="-228600">
              <a:spcBef>
                <a:spcPts val="500"/>
              </a:spcBef>
              <a:buClr>
                <a:srgbClr val="A31F34"/>
              </a:buClr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Uranium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9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 (MITR test)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311" r="6875" b="3535"/>
          <a:stretch/>
        </p:blipFill>
        <p:spPr>
          <a:xfrm>
            <a:off x="376467" y="3440614"/>
            <a:ext cx="4491011" cy="2601243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3485" r="8124"/>
          <a:stretch/>
        </p:blipFill>
        <p:spPr bwMode="auto">
          <a:xfrm>
            <a:off x="5657850" y="4383545"/>
            <a:ext cx="3021352" cy="1820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>
            <a:off x="3714750" y="4215029"/>
            <a:ext cx="2580280" cy="640507"/>
          </a:xfrm>
          <a:prstGeom prst="straightConnector1">
            <a:avLst/>
          </a:prstGeom>
          <a:ln w="444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5657850" y="4528167"/>
            <a:ext cx="2266885" cy="1295012"/>
            <a:chOff x="1059331" y="2472982"/>
            <a:chExt cx="2266885" cy="1295012"/>
          </a:xfrm>
        </p:grpSpPr>
        <p:sp>
          <p:nvSpPr>
            <p:cNvPr id="20" name="Rounded Rectangle 19"/>
            <p:cNvSpPr/>
            <p:nvPr/>
          </p:nvSpPr>
          <p:spPr>
            <a:xfrm>
              <a:off x="2354666" y="2472982"/>
              <a:ext cx="971550" cy="270219"/>
            </a:xfrm>
            <a:prstGeom prst="roundRect">
              <a:avLst>
                <a:gd name="adj" fmla="val 8117"/>
              </a:avLst>
            </a:prstGeom>
            <a:solidFill>
              <a:schemeClr val="accent4">
                <a:lumMod val="20000"/>
                <a:lumOff val="80000"/>
                <a:alpha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1430" algn="ctr">
                <a:spcBef>
                  <a:spcPts val="600"/>
                </a:spcBef>
                <a:buClr>
                  <a:srgbClr val="870000"/>
                </a:buClr>
                <a:buSzPct val="80000"/>
                <a:tabLst>
                  <a:tab pos="914400" algn="l"/>
                </a:tabLst>
              </a:pPr>
              <a:r>
                <a:rPr lang="en-US" altLang="zh-CN" sz="1200" b="1" kern="0" dirty="0" smtClean="0">
                  <a:solidFill>
                    <a:srgbClr val="002060"/>
                  </a:solidFill>
                  <a:ea typeface="SimSun" pitchFamily="2" charset="-122"/>
                </a:rPr>
                <a:t>Blade Drop</a:t>
              </a:r>
              <a:endParaRPr lang="en-US" altLang="zh-CN" sz="1200" b="1" kern="0" dirty="0">
                <a:solidFill>
                  <a:srgbClr val="002060"/>
                </a:solidFill>
                <a:ea typeface="SimSun" pitchFamily="2" charset="-122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1059331" y="3497775"/>
              <a:ext cx="800100" cy="270219"/>
            </a:xfrm>
            <a:prstGeom prst="roundRect">
              <a:avLst>
                <a:gd name="adj" fmla="val 8117"/>
              </a:avLst>
            </a:prstGeom>
            <a:solidFill>
              <a:schemeClr val="accent4">
                <a:lumMod val="20000"/>
                <a:lumOff val="80000"/>
                <a:alpha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1430" algn="ctr">
                <a:spcBef>
                  <a:spcPts val="600"/>
                </a:spcBef>
                <a:buClr>
                  <a:srgbClr val="870000"/>
                </a:buClr>
                <a:buSzPct val="80000"/>
                <a:tabLst>
                  <a:tab pos="914400" algn="l"/>
                </a:tabLst>
              </a:pPr>
              <a:r>
                <a:rPr lang="en-US" altLang="zh-CN" sz="1200" b="1" kern="0" dirty="0" smtClean="0">
                  <a:solidFill>
                    <a:srgbClr val="002060"/>
                  </a:solidFill>
                  <a:ea typeface="SimSun" pitchFamily="2" charset="-122"/>
                </a:rPr>
                <a:t>SCRAM</a:t>
              </a:r>
              <a:endParaRPr lang="en-US" altLang="zh-CN" sz="1200" b="1" kern="0" dirty="0">
                <a:solidFill>
                  <a:srgbClr val="002060"/>
                </a:solidFill>
                <a:ea typeface="SimSun" pitchFamily="2" charset="-122"/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1973731" y="2686051"/>
              <a:ext cx="312269" cy="114300"/>
            </a:xfrm>
            <a:prstGeom prst="straightConnector1">
              <a:avLst/>
            </a:prstGeom>
            <a:ln w="254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1916581" y="3351169"/>
              <a:ext cx="355225" cy="146606"/>
            </a:xfrm>
            <a:prstGeom prst="straightConnector1">
              <a:avLst/>
            </a:prstGeom>
            <a:ln w="254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Content Placeholder 3"/>
          <p:cNvSpPr>
            <a:spLocks noGrp="1"/>
          </p:cNvSpPr>
          <p:nvPr>
            <p:ph idx="1"/>
          </p:nvPr>
        </p:nvSpPr>
        <p:spPr>
          <a:xfrm>
            <a:off x="285752" y="1151551"/>
            <a:ext cx="4972048" cy="2211103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Completed all planned tests in one week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Substantial reduction in noise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Good signals from sensors except for MPFD and mini ion chamber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Simultaneous pneumatic activation analysis to check reactor power linearity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Used to compare to TREAT tests conducted in June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1077683"/>
            <a:ext cx="2147861" cy="32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7" b="4912"/>
          <a:stretch/>
        </p:blipFill>
        <p:spPr>
          <a:xfrm>
            <a:off x="806450" y="1343025"/>
            <a:ext cx="7531100" cy="4876800"/>
          </a:xfrm>
          <a:prstGeom prst="rect">
            <a:avLst/>
          </a:prstGeom>
        </p:spPr>
      </p:pic>
      <p:sp>
        <p:nvSpPr>
          <p:cNvPr id="12" name="Content Placeholder 1"/>
          <p:cNvSpPr>
            <a:spLocks noGrp="1"/>
          </p:cNvSpPr>
          <p:nvPr>
            <p:ph idx="1"/>
          </p:nvPr>
        </p:nvSpPr>
        <p:spPr>
          <a:xfrm>
            <a:off x="228600" y="1028700"/>
            <a:ext cx="8629650" cy="628650"/>
          </a:xfrm>
        </p:spPr>
        <p:txBody>
          <a:bodyPr/>
          <a:lstStyle/>
          <a:p>
            <a:r>
              <a:rPr lang="en-US" sz="1800" dirty="0" smtClean="0"/>
              <a:t>Since 2006, NRL research </a:t>
            </a:r>
            <a:r>
              <a:rPr lang="en-US" sz="1800" dirty="0"/>
              <a:t>and services division has grown to 13 </a:t>
            </a:r>
            <a:r>
              <a:rPr lang="en-US" sz="1800" dirty="0" smtClean="0"/>
              <a:t>staff</a:t>
            </a:r>
            <a:r>
              <a:rPr lang="en-US" sz="1800" dirty="0"/>
              <a:t> </a:t>
            </a:r>
            <a:r>
              <a:rPr lang="en-US" sz="1800" dirty="0" smtClean="0"/>
              <a:t>(10 PhDs) </a:t>
            </a:r>
            <a:endParaRPr lang="en-US" sz="2400" dirty="0"/>
          </a:p>
        </p:txBody>
      </p:sp>
      <p:sp>
        <p:nvSpPr>
          <p:cNvPr id="13" name="Title 3"/>
          <p:cNvSpPr txBox="1">
            <a:spLocks/>
          </p:cNvSpPr>
          <p:nvPr/>
        </p:nvSpPr>
        <p:spPr>
          <a:xfrm>
            <a:off x="285750" y="228600"/>
            <a:ext cx="7674491" cy="7056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rgbClr val="A31F3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Expanding Research Group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1257300" y="2400300"/>
            <a:ext cx="2971800" cy="3257550"/>
          </a:xfrm>
          <a:prstGeom prst="ellipse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0"/>
                </a:schemeClr>
              </a:gs>
            </a:gsLst>
            <a:lin ang="5400000" scaled="0"/>
            <a:tileRect/>
          </a:gradFill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 cmpd="sng">
                <a:solidFill>
                  <a:srgbClr val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7395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5750" y="1200150"/>
            <a:ext cx="8515350" cy="325755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sz="2000" dirty="0" smtClean="0"/>
              <a:t>Three advanced sensors irradiation experiments and two Rapid Turnaround Experiments (RTE) awarded by DOE-NSUF are being planned for FY19-FY20.    Two industry experiments are being planned (WATF-2B and </a:t>
            </a:r>
            <a:r>
              <a:rPr lang="en-US" sz="2000" dirty="0" err="1" smtClean="0"/>
              <a:t>TerraPower</a:t>
            </a:r>
            <a:r>
              <a:rPr lang="en-US" sz="2000" dirty="0" smtClean="0"/>
              <a:t>)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sz="2000" dirty="0" smtClean="0"/>
              <a:t>Demand has increased from both DOE (through NEUP/NSUF/GAIN programs, national labs) and industry (</a:t>
            </a:r>
            <a:r>
              <a:rPr lang="en-US" sz="2000" dirty="0" err="1" smtClean="0"/>
              <a:t>TerraPower</a:t>
            </a:r>
            <a:r>
              <a:rPr lang="en-US" sz="2000" dirty="0" smtClean="0"/>
              <a:t>, </a:t>
            </a:r>
            <a:r>
              <a:rPr lang="en-US" sz="2000" dirty="0" err="1" smtClean="0"/>
              <a:t>KairosPower</a:t>
            </a:r>
            <a:r>
              <a:rPr lang="en-US" sz="2000" dirty="0" smtClean="0"/>
              <a:t>, Westinghouse).  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sz="2000" dirty="0" smtClean="0"/>
              <a:t>8 Letter-of-Intents submitted to use MITR through FY19 DOE-NEUP solicitations, reflecting MITR’s ease-of-access to university and industry researchers and track-record in project execution.  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endParaRPr lang="en-US" sz="32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Reactor Experiments Outlook (FY19-FY20)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A05-9728-4B07-895E-EE4E5718768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58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4300" y="1198701"/>
            <a:ext cx="8915400" cy="480204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Current projects with NSE faculty: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800" dirty="0" smtClean="0"/>
              <a:t>Exelon project on crud-resistant cladding (Mike Short)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800" dirty="0" err="1" smtClean="0"/>
              <a:t>Cryo</a:t>
            </a:r>
            <a:r>
              <a:rPr lang="en-US" sz="1800" dirty="0" smtClean="0"/>
              <a:t>-thimble for materials research (Mike Short)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800" dirty="0" smtClean="0"/>
              <a:t>Radiation-Induced Magnetism for measuring radiation dose (Mike Short) 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800" dirty="0"/>
              <a:t>Measurement of void fraction using neutron radiography (Matteo </a:t>
            </a:r>
            <a:r>
              <a:rPr lang="en-US" sz="1800" dirty="0" err="1"/>
              <a:t>Bucci</a:t>
            </a:r>
            <a:r>
              <a:rPr lang="en-US" sz="1800" dirty="0" smtClean="0"/>
              <a:t>)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800" dirty="0"/>
              <a:t>Neutron Transmutation Doping of </a:t>
            </a:r>
            <a:r>
              <a:rPr lang="en-US" sz="1800" dirty="0" err="1"/>
              <a:t>Superlattices</a:t>
            </a:r>
            <a:r>
              <a:rPr lang="en-US" sz="1800" dirty="0"/>
              <a:t> Structure (</a:t>
            </a:r>
            <a:r>
              <a:rPr lang="en-US" sz="1800" dirty="0" err="1"/>
              <a:t>Mingda</a:t>
            </a:r>
            <a:r>
              <a:rPr lang="en-US" sz="1800" dirty="0"/>
              <a:t> Li</a:t>
            </a:r>
            <a:r>
              <a:rPr lang="en-US" sz="1800" dirty="0" smtClean="0"/>
              <a:t>)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800" dirty="0"/>
              <a:t>Accident Tolerant Fuel (</a:t>
            </a:r>
            <a:r>
              <a:rPr lang="en-US" sz="1800" dirty="0" err="1"/>
              <a:t>Koroush</a:t>
            </a:r>
            <a:r>
              <a:rPr lang="en-US" sz="1800" dirty="0"/>
              <a:t> </a:t>
            </a:r>
            <a:r>
              <a:rPr lang="en-US" sz="1800" dirty="0" err="1"/>
              <a:t>Shirvan</a:t>
            </a:r>
            <a:r>
              <a:rPr lang="en-US" sz="1800" dirty="0"/>
              <a:t>)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800" dirty="0" smtClean="0"/>
              <a:t>Graphite pile re-started for education and research (</a:t>
            </a:r>
            <a:r>
              <a:rPr lang="en-US" sz="1800" dirty="0" err="1" smtClean="0"/>
              <a:t>Kord</a:t>
            </a:r>
            <a:r>
              <a:rPr lang="en-US" sz="1800" dirty="0" smtClean="0"/>
              <a:t> Smith and Ben Forget)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800" dirty="0" smtClean="0"/>
              <a:t>Fluoride salt-cooled High-temperature Reactors IRP (Charles Forsberg)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800" dirty="0" smtClean="0"/>
              <a:t>Tritium permeation barrier (</a:t>
            </a:r>
            <a:r>
              <a:rPr lang="en-US" sz="1800" dirty="0" err="1" smtClean="0"/>
              <a:t>Ju</a:t>
            </a:r>
            <a:r>
              <a:rPr lang="en-US" sz="1800" dirty="0" smtClean="0"/>
              <a:t> Li)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1450" y="342900"/>
            <a:ext cx="7943850" cy="61450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Increasing collaboration with NSED Faculty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A05-9728-4B07-895E-EE4E57187684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3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5750" y="114300"/>
            <a:ext cx="8515350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NRL Seed Program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A05-9728-4B07-895E-EE4E57187684}" type="slidenum">
              <a:rPr lang="en-US" smtClean="0"/>
              <a:t>62</a:t>
            </a:fld>
            <a:endParaRPr lang="en-US"/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374649" y="1151553"/>
            <a:ext cx="8426451" cy="4506298"/>
          </a:xfrm>
        </p:spPr>
        <p:txBody>
          <a:bodyPr>
            <a:normAutofit/>
          </a:bodyPr>
          <a:lstStyle/>
          <a:p>
            <a:r>
              <a:rPr lang="en-US" sz="1900" dirty="0" smtClean="0"/>
              <a:t>Program offers MIT faculty and researchers cost-free access to MITR irradiation facilities, PIE and NAA services and instruments, and NRL staff support to cultivate new research area and obtain early data for pursuing external funding.  </a:t>
            </a:r>
          </a:p>
          <a:p>
            <a:r>
              <a:rPr lang="en-US" sz="1900" dirty="0" smtClean="0"/>
              <a:t>Six projects have been awarded since summer 2017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600" dirty="0" smtClean="0"/>
              <a:t>Radiation-Induced Magnetism for measuring radiation dose (Mike Short, NSED) 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600" dirty="0"/>
              <a:t>Measurement of void fraction using neutron radiography (Matteo </a:t>
            </a:r>
            <a:r>
              <a:rPr lang="en-US" sz="1600" dirty="0" err="1" smtClean="0"/>
              <a:t>Bucci</a:t>
            </a:r>
            <a:r>
              <a:rPr lang="en-US" sz="1600" dirty="0" smtClean="0"/>
              <a:t>, NSED)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600" dirty="0" smtClean="0"/>
              <a:t>Effect of neutron irradiation in integrated </a:t>
            </a:r>
            <a:r>
              <a:rPr lang="en-US" sz="1600" dirty="0" err="1" smtClean="0"/>
              <a:t>photoic</a:t>
            </a:r>
            <a:r>
              <a:rPr lang="en-US" sz="1600" dirty="0" smtClean="0"/>
              <a:t> devices (A. Agarwal, MSED) 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600" dirty="0"/>
              <a:t>Neutron Transmutation Doping of </a:t>
            </a:r>
            <a:r>
              <a:rPr lang="en-US" sz="1600" dirty="0" err="1"/>
              <a:t>Superlattices</a:t>
            </a:r>
            <a:r>
              <a:rPr lang="en-US" sz="1600" dirty="0"/>
              <a:t> Structure (</a:t>
            </a:r>
            <a:r>
              <a:rPr lang="en-US" sz="1600" dirty="0" err="1"/>
              <a:t>Mingda</a:t>
            </a:r>
            <a:r>
              <a:rPr lang="en-US" sz="1600" dirty="0"/>
              <a:t> </a:t>
            </a:r>
            <a:r>
              <a:rPr lang="en-US" sz="1600" dirty="0" smtClean="0"/>
              <a:t>Li, NSED)</a:t>
            </a:r>
            <a:endParaRPr lang="en-US" sz="1600" dirty="0"/>
          </a:p>
          <a:p>
            <a:pPr marL="800100" lvl="1" indent="-342900">
              <a:buFont typeface="+mj-lt"/>
              <a:buAutoNum type="arabicParenR"/>
            </a:pPr>
            <a:r>
              <a:rPr lang="en-US" sz="1600" dirty="0" smtClean="0"/>
              <a:t>Neutron-based mapping of hydrogen diffusion (</a:t>
            </a:r>
            <a:r>
              <a:rPr lang="en-US" sz="1600" dirty="0" err="1" smtClean="0"/>
              <a:t>Cem</a:t>
            </a:r>
            <a:r>
              <a:rPr lang="en-US" sz="1600" dirty="0" smtClean="0"/>
              <a:t> </a:t>
            </a:r>
            <a:r>
              <a:rPr lang="en-US" sz="1600" dirty="0" err="1" smtClean="0"/>
              <a:t>Tasan</a:t>
            </a:r>
            <a:r>
              <a:rPr lang="en-US" sz="1600" dirty="0" smtClean="0"/>
              <a:t>, MSED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600" dirty="0" smtClean="0"/>
              <a:t>Neutron computed tomography scanning of </a:t>
            </a:r>
            <a:r>
              <a:rPr lang="en-US" sz="1600" dirty="0"/>
              <a:t>c</a:t>
            </a:r>
            <a:r>
              <a:rPr lang="en-US" sz="1600" dirty="0" smtClean="0"/>
              <a:t>ave deposits for fluid inclusions (David McGee, EAPS)</a:t>
            </a:r>
            <a:endParaRPr lang="en-US" sz="1900" dirty="0" smtClean="0"/>
          </a:p>
          <a:p>
            <a:pPr>
              <a:buFont typeface="Wingdings" charset="2"/>
              <a:buChar char="Ø"/>
            </a:pPr>
            <a:r>
              <a:rPr lang="en-US" sz="1900" dirty="0" smtClean="0"/>
              <a:t>Labor, irradiation, and instrument usage charges is estimated ~$50K each project.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501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00050" y="228600"/>
            <a:ext cx="5386387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993333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>
                <a:latin typeface="Arial"/>
              </a:rPr>
              <a:t>MITR Fuel</a:t>
            </a:r>
          </a:p>
        </p:txBody>
      </p:sp>
      <p:pic>
        <p:nvPicPr>
          <p:cNvPr id="6149" name="Picture 2"/>
          <p:cNvPicPr>
            <a:picLocks noChangeAspect="1" noChangeArrowheads="1"/>
          </p:cNvPicPr>
          <p:nvPr/>
        </p:nvPicPr>
        <p:blipFill>
          <a:blip r:embed="rId3"/>
          <a:srcRect l="3935" r="2887"/>
          <a:stretch>
            <a:fillRect/>
          </a:stretch>
        </p:blipFill>
        <p:spPr bwMode="auto">
          <a:xfrm>
            <a:off x="1371600" y="3371850"/>
            <a:ext cx="3086100" cy="2763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15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371850"/>
            <a:ext cx="2102114" cy="2800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4300" y="1085850"/>
            <a:ext cx="8858250" cy="234315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A31F3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—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>
              <a:spcBef>
                <a:spcPts val="0"/>
              </a:spcBef>
              <a:buClr>
                <a:srgbClr val="870000"/>
              </a:buClr>
              <a:buSzPct val="80000"/>
              <a:buFont typeface="Wingdings" charset="0"/>
              <a:buChar char="Ø"/>
              <a:tabLst>
                <a:tab pos="914400" algn="l"/>
              </a:tabLst>
            </a:pPr>
            <a:r>
              <a:rPr lang="en-US" altLang="zh-CN" sz="1600" smtClean="0">
                <a:latin typeface="Arial"/>
                <a:ea typeface="MS PGothic" charset="0"/>
                <a:cs typeface="Arial"/>
              </a:rPr>
              <a:t>Plate-type fuel 15 plates per element, highly enriched uranium (HEU) aluminide, longitudinal finned clad to enhance heat transfer.  </a:t>
            </a:r>
          </a:p>
          <a:p>
            <a:pPr marL="347472" indent="-347472">
              <a:spcBef>
                <a:spcPts val="0"/>
              </a:spcBef>
              <a:buClr>
                <a:srgbClr val="870000"/>
              </a:buClr>
              <a:buSzPct val="80000"/>
              <a:buFont typeface="Wingdings" charset="0"/>
              <a:buChar char="Ø"/>
              <a:tabLst>
                <a:tab pos="914400" algn="l"/>
              </a:tabLst>
            </a:pPr>
            <a:r>
              <a:rPr lang="en-US" altLang="zh-CN" sz="1600" smtClean="0">
                <a:latin typeface="Arial"/>
                <a:ea typeface="MS PGothic" charset="0"/>
                <a:cs typeface="Arial"/>
              </a:rPr>
              <a:t>Compact hexagonal core  ~ 52 cm in diameter and ~ 73 cm in height</a:t>
            </a:r>
          </a:p>
          <a:p>
            <a:pPr marL="347472" indent="-347472">
              <a:spcBef>
                <a:spcPts val="0"/>
              </a:spcBef>
              <a:buClr>
                <a:srgbClr val="870000"/>
              </a:buClr>
              <a:buSzPct val="80000"/>
              <a:buFont typeface="Wingdings" charset="0"/>
              <a:buChar char="Ø"/>
              <a:tabLst>
                <a:tab pos="914400" algn="l"/>
              </a:tabLst>
            </a:pPr>
            <a:r>
              <a:rPr lang="en-US" altLang="zh-CN" sz="1600" smtClean="0">
                <a:latin typeface="Arial"/>
                <a:ea typeface="MS PGothic" charset="0"/>
                <a:cs typeface="Arial"/>
              </a:rPr>
              <a:t>27 rhomboid-shaped fuel positions, divided into three radial rings.  Three in-core positions available for advanced fuel, materials, sensors, and instrumention irradiation tests.  </a:t>
            </a:r>
          </a:p>
          <a:p>
            <a:pPr marL="347472" indent="-347472">
              <a:spcBef>
                <a:spcPts val="0"/>
              </a:spcBef>
              <a:buClr>
                <a:srgbClr val="870000"/>
              </a:buClr>
              <a:buSzPct val="80000"/>
              <a:buFont typeface="Wingdings" charset="0"/>
              <a:buChar char="Ø"/>
              <a:tabLst>
                <a:tab pos="914400" algn="l"/>
              </a:tabLst>
            </a:pPr>
            <a:r>
              <a:rPr lang="en-US" altLang="zh-CN" sz="1600" smtClean="0">
                <a:latin typeface="Arial"/>
                <a:ea typeface="MS PGothic" charset="0"/>
                <a:cs typeface="Arial"/>
              </a:rPr>
              <a:t>MITR is one of five High Performance Research Reactors in the U.S. awaiting to convert to high-density LEU fuel.  </a:t>
            </a:r>
          </a:p>
          <a:p>
            <a:pPr marL="347472" indent="-347472">
              <a:spcBef>
                <a:spcPts val="0"/>
              </a:spcBef>
              <a:buClr>
                <a:srgbClr val="870000"/>
              </a:buClr>
              <a:buSzPct val="80000"/>
              <a:buFont typeface="Wingdings" charset="0"/>
              <a:buChar char="Ø"/>
              <a:tabLst>
                <a:tab pos="914400" algn="l"/>
              </a:tabLst>
            </a:pPr>
            <a:r>
              <a:rPr lang="en-US" altLang="zh-CN" sz="1600" smtClean="0">
                <a:latin typeface="Arial"/>
                <a:ea typeface="MS PGothic" charset="0"/>
                <a:cs typeface="Arial"/>
              </a:rPr>
              <a:t>Conversion study is supported by DOE/NNSA, Office of Materials Management and Minimization (M3).  </a:t>
            </a:r>
          </a:p>
          <a:p>
            <a:pPr marL="347472" indent="-347472">
              <a:spcBef>
                <a:spcPts val="0"/>
              </a:spcBef>
              <a:buClr>
                <a:srgbClr val="870000"/>
              </a:buClr>
              <a:buSzPct val="80000"/>
              <a:buFont typeface="Wingdings" charset="0"/>
              <a:buChar char="Ø"/>
              <a:tabLst>
                <a:tab pos="914400" algn="l"/>
              </a:tabLst>
            </a:pPr>
            <a:endParaRPr lang="en-US" altLang="zh-CN" sz="1600">
              <a:latin typeface="Arial"/>
              <a:ea typeface="MS PGothic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93211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3143250"/>
            <a:ext cx="8572500" cy="70485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Other Utilization and Training Activities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54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5" descr="CP-MITR-00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625" y="1371600"/>
            <a:ext cx="5891213" cy="4314825"/>
          </a:xfrm>
          <a:noFill/>
        </p:spPr>
      </p:pic>
      <p:sp>
        <p:nvSpPr>
          <p:cNvPr id="2048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994400" y="1314450"/>
            <a:ext cx="2946400" cy="3962400"/>
          </a:xfrm>
          <a:noFill/>
        </p:spPr>
        <p:txBody>
          <a:bodyPr lIns="274320"/>
          <a:lstStyle/>
          <a:p>
            <a:pPr eaLnBrk="1" hangingPunct="1">
              <a:lnSpc>
                <a:spcPct val="90000"/>
              </a:lnSpc>
              <a:buClr>
                <a:srgbClr val="A50021"/>
              </a:buClr>
              <a:buSzPct val="70000"/>
              <a:buFont typeface="Wingdings" charset="0"/>
              <a:buChar char="u"/>
            </a:pPr>
            <a:r>
              <a:rPr lang="en-US" sz="1800" dirty="0">
                <a:latin typeface="Arial" charset="0"/>
                <a:cs typeface="Arial" charset="0"/>
              </a:rPr>
              <a:t>Many experiments surround the outer surface of the 5-ft thick concrete shield.</a:t>
            </a:r>
          </a:p>
          <a:p>
            <a:pPr eaLnBrk="1" hangingPunct="1">
              <a:lnSpc>
                <a:spcPct val="90000"/>
              </a:lnSpc>
              <a:buClr>
                <a:srgbClr val="A50021"/>
              </a:buClr>
              <a:buSzPct val="70000"/>
              <a:buFont typeface="Wingdings" charset="0"/>
              <a:buChar char="u"/>
            </a:pPr>
            <a:r>
              <a:rPr lang="en-US" sz="1800" dirty="0">
                <a:latin typeface="Arial" charset="0"/>
                <a:cs typeface="Arial" charset="0"/>
              </a:rPr>
              <a:t>Full </a:t>
            </a:r>
            <a:r>
              <a:rPr lang="en-US" sz="1800" dirty="0" smtClean="0">
                <a:latin typeface="Arial" charset="0"/>
                <a:cs typeface="Arial" charset="0"/>
              </a:rPr>
              <a:t>containment with airlocks.  </a:t>
            </a:r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20483" name="Text Box 7"/>
          <p:cNvSpPr txBox="1">
            <a:spLocks noChangeArrowheads="1"/>
          </p:cNvSpPr>
          <p:nvPr/>
        </p:nvSpPr>
        <p:spPr bwMode="auto">
          <a:xfrm>
            <a:off x="4495800" y="5867400"/>
            <a:ext cx="13493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vantGarde" charset="0"/>
                <a:ea typeface="ＭＳ Ｐゴシック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vantGarde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vantGarde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vantGarde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vantGarde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vantGarde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vantGarde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vantGarde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vantGarde" charset="0"/>
                <a:ea typeface="新細明體" charset="0"/>
                <a:cs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00" i="1">
                <a:latin typeface="Arial" charset="0"/>
                <a:cs typeface="ＭＳ Ｐゴシック" charset="0"/>
              </a:rPr>
              <a:t>Photo by Edward Lau</a:t>
            </a:r>
          </a:p>
        </p:txBody>
      </p:sp>
      <p:sp>
        <p:nvSpPr>
          <p:cNvPr id="20484" name="Rectangle 2"/>
          <p:cNvSpPr>
            <a:spLocks noChangeArrowheads="1"/>
          </p:cNvSpPr>
          <p:nvPr/>
        </p:nvSpPr>
        <p:spPr bwMode="auto">
          <a:xfrm>
            <a:off x="285750" y="285750"/>
            <a:ext cx="822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kumimoji="0" lang="en-US" altLang="ko-KR" sz="2800" b="1">
                <a:solidFill>
                  <a:srgbClr val="A50021"/>
                </a:solidFill>
                <a:latin typeface="Arial" charset="0"/>
                <a:ea typeface="Gulim" charset="0"/>
                <a:cs typeface="Gulim" charset="0"/>
              </a:rPr>
              <a:t>Inside the Containment Dome</a:t>
            </a:r>
            <a:endParaRPr kumimoji="0" lang="en-US" altLang="ko-KR" sz="2000" b="1">
              <a:solidFill>
                <a:srgbClr val="A50021"/>
              </a:solidFill>
              <a:latin typeface="Arial" charset="0"/>
              <a:ea typeface="Gulim" charset="0"/>
              <a:cs typeface="Guli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18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Features of MITR</a:t>
            </a:r>
            <a:endParaRPr lang="en-US" dirty="0"/>
          </a:p>
        </p:txBody>
      </p:sp>
      <p:sp>
        <p:nvSpPr>
          <p:cNvPr id="6" name="Content Placeholder 6"/>
          <p:cNvSpPr txBox="1">
            <a:spLocks/>
          </p:cNvSpPr>
          <p:nvPr/>
        </p:nvSpPr>
        <p:spPr bwMode="auto">
          <a:xfrm>
            <a:off x="114300" y="914400"/>
            <a:ext cx="4343400" cy="52006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000" tIns="226800" rIns="16200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lnSpc>
                <a:spcPct val="110000"/>
              </a:lnSpc>
              <a:spcBef>
                <a:spcPct val="40000"/>
              </a:spcBef>
              <a:spcAft>
                <a:spcPct val="0"/>
              </a:spcAft>
              <a:buClr>
                <a:schemeClr val="accent2"/>
              </a:buClr>
              <a:defRPr sz="210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defRPr>
            </a:lvl1pPr>
            <a:lvl2pPr marL="381000" indent="-190500" algn="l" rtl="0" eaLnBrk="1" fontAlgn="base" hangingPunct="1">
              <a:lnSpc>
                <a:spcPct val="11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" charset="0"/>
              <a:buChar char="•"/>
              <a:defRPr sz="210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defRPr>
            </a:lvl2pPr>
            <a:lvl3pPr marL="762000" indent="-1905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Times" charset="0"/>
              <a:buChar char="–"/>
              <a:defRPr sz="210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defRPr>
            </a:lvl3pPr>
            <a:lvl4pPr marL="1143000" indent="-1905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defRPr>
            </a:lvl4pPr>
            <a:lvl5pPr marL="1524000" indent="-1905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defRPr>
            </a:lvl5pPr>
            <a:lvl6pPr marL="1981200" indent="-1905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6pPr>
            <a:lvl7pPr marL="2438400" indent="-1905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7pPr>
            <a:lvl8pPr marL="2895600" indent="-1905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8pPr>
            <a:lvl9pPr marL="3352800" indent="-1905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870000"/>
              </a:buClr>
              <a:buFont typeface="Wingdings" charset="2"/>
              <a:buChar char="Ø"/>
            </a:pPr>
            <a:r>
              <a:rPr lang="en-US" sz="1800" kern="0" dirty="0" smtClean="0">
                <a:solidFill>
                  <a:srgbClr val="030305"/>
                </a:solidFill>
              </a:rPr>
              <a:t>Operates at atmospheric pressure and primary coolant temperature up to 55 °C. 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870000"/>
              </a:buClr>
              <a:buFont typeface="Wingdings" charset="2"/>
              <a:buChar char="Ø"/>
            </a:pPr>
            <a:r>
              <a:rPr lang="en-US" sz="1800" kern="0" dirty="0" smtClean="0">
                <a:solidFill>
                  <a:srgbClr val="030305"/>
                </a:solidFill>
              </a:rPr>
              <a:t>Full containment operates at slightly negative pressure with airlocks. 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870000"/>
              </a:buClr>
              <a:buFont typeface="Wingdings" charset="2"/>
              <a:buChar char="Ø"/>
            </a:pPr>
            <a:r>
              <a:rPr lang="en-US" sz="1800" kern="0" dirty="0" smtClean="0">
                <a:solidFill>
                  <a:srgbClr val="030305"/>
                </a:solidFill>
              </a:rPr>
              <a:t>Small fission product inventory compared to commercial nuclear reactors.  </a:t>
            </a:r>
            <a:endParaRPr lang="en-US" sz="1800" kern="0" dirty="0">
              <a:solidFill>
                <a:srgbClr val="030305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870000"/>
              </a:buClr>
              <a:buFont typeface="Wingdings" charset="2"/>
              <a:buChar char="Ø"/>
            </a:pPr>
            <a:r>
              <a:rPr lang="en-US" sz="1800" kern="0" dirty="0" smtClean="0">
                <a:solidFill>
                  <a:srgbClr val="030305"/>
                </a:solidFill>
              </a:rPr>
              <a:t>Decay removal via natural circulation within core tank. 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870000"/>
              </a:buClr>
              <a:buFont typeface="Wingdings" charset="2"/>
              <a:buChar char="Ø"/>
            </a:pPr>
            <a:r>
              <a:rPr lang="en-US" sz="1800" kern="0" dirty="0" smtClean="0">
                <a:solidFill>
                  <a:srgbClr val="030305"/>
                </a:solidFill>
              </a:rPr>
              <a:t>Low power operation &lt;100 kW  natural convection mode without top lid allows easy accessibility for reactor physics tests. 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350" y="57150"/>
            <a:ext cx="2857500" cy="681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5" descr="CP-MITR-00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773238"/>
            <a:ext cx="5700713" cy="4194175"/>
          </a:xfrm>
          <a:noFill/>
        </p:spPr>
      </p:pic>
      <p:sp>
        <p:nvSpPr>
          <p:cNvPr id="2662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867400" y="1803400"/>
            <a:ext cx="3340100" cy="4064000"/>
          </a:xfrm>
        </p:spPr>
        <p:txBody>
          <a:bodyPr/>
          <a:lstStyle/>
          <a:p>
            <a:pPr marL="415925">
              <a:lnSpc>
                <a:spcPct val="90000"/>
              </a:lnSpc>
              <a:buClr>
                <a:srgbClr val="A50021"/>
              </a:buClr>
              <a:buSzPct val="70000"/>
              <a:buFont typeface="Wingdings" charset="0"/>
              <a:buChar char="u"/>
            </a:pPr>
            <a:r>
              <a:rPr lang="en-US" sz="2000" dirty="0">
                <a:latin typeface="Arial" charset="0"/>
                <a:cs typeface="Arial" charset="0"/>
              </a:rPr>
              <a:t>Continuous monitoring of reactor power; </a:t>
            </a:r>
            <a:r>
              <a:rPr lang="en-US" sz="2000" dirty="0" smtClean="0">
                <a:latin typeface="Arial" charset="0"/>
                <a:cs typeface="Arial" charset="0"/>
              </a:rPr>
              <a:t>water </a:t>
            </a:r>
            <a:r>
              <a:rPr lang="en-US" sz="2000" dirty="0">
                <a:latin typeface="Arial" charset="0"/>
                <a:cs typeface="Arial" charset="0"/>
              </a:rPr>
              <a:t>temperatures, flow rates, pressures; and radiation levels.</a:t>
            </a:r>
          </a:p>
          <a:p>
            <a:pPr marL="415925">
              <a:lnSpc>
                <a:spcPct val="90000"/>
              </a:lnSpc>
              <a:buClr>
                <a:srgbClr val="A50021"/>
              </a:buClr>
              <a:buSzPct val="70000"/>
              <a:buFont typeface="Wingdings" charset="0"/>
              <a:buChar char="u"/>
            </a:pPr>
            <a:r>
              <a:rPr lang="en-US" sz="2000" dirty="0">
                <a:latin typeface="Arial" charset="0"/>
                <a:cs typeface="Arial" charset="0"/>
              </a:rPr>
              <a:t>Out of range parameters can shut down the reactor automatically.</a:t>
            </a:r>
          </a:p>
          <a:p>
            <a:pPr marL="415925">
              <a:lnSpc>
                <a:spcPct val="90000"/>
              </a:lnSpc>
              <a:buClr>
                <a:srgbClr val="A50021"/>
              </a:buClr>
              <a:buSzPct val="70000"/>
              <a:buFont typeface="Wingdings" charset="0"/>
              <a:buChar char="u"/>
            </a:pPr>
            <a:r>
              <a:rPr lang="en-US" sz="2000" dirty="0">
                <a:latin typeface="Arial" charset="0"/>
                <a:cs typeface="Arial" charset="0"/>
              </a:rPr>
              <a:t>Control room manned by NRC licensed reactor operators.</a:t>
            </a:r>
          </a:p>
        </p:txBody>
      </p:sp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342900" y="228600"/>
            <a:ext cx="822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kumimoji="0" lang="en-US" altLang="ko-KR" sz="2800" b="1">
                <a:solidFill>
                  <a:srgbClr val="A50021"/>
                </a:solidFill>
                <a:latin typeface="Arial" charset="0"/>
                <a:ea typeface="Gulim" charset="0"/>
                <a:cs typeface="Gulim" charset="0"/>
              </a:rPr>
              <a:t>Inside the Control Room</a:t>
            </a:r>
            <a:endParaRPr kumimoji="0" lang="en-US" altLang="ko-KR" sz="2000" b="1">
              <a:solidFill>
                <a:srgbClr val="A50021"/>
              </a:solidFill>
              <a:latin typeface="Arial" charset="0"/>
              <a:ea typeface="Gulim" charset="0"/>
              <a:cs typeface="Guli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50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085850" y="1200150"/>
            <a:ext cx="6858000" cy="4862419"/>
            <a:chOff x="-1" y="0"/>
            <a:chExt cx="11563970" cy="8866974"/>
          </a:xfrm>
        </p:grpSpPr>
        <p:grpSp>
          <p:nvGrpSpPr>
            <p:cNvPr id="5" name="Group 4"/>
            <p:cNvGrpSpPr/>
            <p:nvPr/>
          </p:nvGrpSpPr>
          <p:grpSpPr>
            <a:xfrm>
              <a:off x="-1" y="0"/>
              <a:ext cx="11563460" cy="8866974"/>
              <a:chOff x="-1" y="0"/>
              <a:chExt cx="11563460" cy="8866974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3" y="519434"/>
                <a:ext cx="11563456" cy="7746341"/>
                <a:chOff x="3" y="519434"/>
                <a:chExt cx="14051663" cy="9413190"/>
              </a:xfrm>
            </p:grpSpPr>
            <p:pic>
              <p:nvPicPr>
                <p:cNvPr id="12" name="Picture 11" descr="G:\MY PICTURES dec 2012\My Pictures\Kodak Moments\MIT\Freshman\MITR II\DSC_2252.jpg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" y="519434"/>
                  <a:ext cx="6899679" cy="457200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" name="Picture 12" descr="G:\MY PICTURES dec 2012\My Pictures\Kodak Moments\MIT\Freshman\MITR II\DSC_2317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51986" y="519434"/>
                  <a:ext cx="6899680" cy="457200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" name="Picture 13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474" b="11741"/>
                <a:stretch/>
              </p:blipFill>
              <p:spPr bwMode="auto">
                <a:xfrm>
                  <a:off x="1225" y="5356445"/>
                  <a:ext cx="6898456" cy="4576179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8" name="TextBox 110"/>
              <p:cNvSpPr txBox="1"/>
              <p:nvPr/>
            </p:nvSpPr>
            <p:spPr>
              <a:xfrm>
                <a:off x="1" y="4464"/>
                <a:ext cx="5677917" cy="43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>
                    <a:solidFill>
                      <a:srgbClr val="11151A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Identifying core components</a:t>
                </a:r>
                <a:endParaRPr lang="en-US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9" name="TextBox 111"/>
              <p:cNvSpPr txBox="1"/>
              <p:nvPr/>
            </p:nvSpPr>
            <p:spPr>
              <a:xfrm>
                <a:off x="-1" y="8435564"/>
                <a:ext cx="5677917" cy="43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>
                    <a:solidFill>
                      <a:srgbClr val="11151A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Practicing a reactor startup</a:t>
                </a:r>
                <a:endParaRPr lang="en-US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0" name="TextBox 112"/>
              <p:cNvSpPr txBox="1"/>
              <p:nvPr/>
            </p:nvSpPr>
            <p:spPr>
              <a:xfrm>
                <a:off x="5885544" y="0"/>
                <a:ext cx="5657226" cy="43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400" i="1" dirty="0">
                    <a:solidFill>
                      <a:srgbClr val="11151A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Practicing startup-up checks</a:t>
                </a:r>
                <a:endParaRPr lang="en-US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1" name="TextBox 113"/>
              <p:cNvSpPr txBox="1"/>
              <p:nvPr/>
            </p:nvSpPr>
            <p:spPr>
              <a:xfrm>
                <a:off x="5885544" y="8386680"/>
                <a:ext cx="5657226" cy="43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400" i="1">
                    <a:solidFill>
                      <a:srgbClr val="11151A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Tracing the cooling systems in the equipment room</a:t>
                </a:r>
                <a:endParaRPr lang="en-US" sz="200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pic>
          <p:nvPicPr>
            <p:cNvPr id="6" name="Picture 5" descr="C:\Users\Sarah\Documents\MITR\NSE spotlight pics\DSC_229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5545" y="4499927"/>
              <a:ext cx="5678424" cy="37627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-114300" y="285750"/>
            <a:ext cx="7543800" cy="5715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>
                <a:solidFill>
                  <a:srgbClr val="A31F3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>
                <a:solidFill>
                  <a:srgbClr val="A50021"/>
                </a:solidFill>
                <a:latin typeface="Arial" charset="0"/>
                <a:cs typeface="Arial" charset="0"/>
              </a:rPr>
              <a:t>Training Students as Reactor Operators</a:t>
            </a:r>
          </a:p>
        </p:txBody>
      </p:sp>
    </p:spTree>
    <p:extLst>
      <p:ext uri="{BB962C8B-B14F-4D97-AF65-F5344CB8AC3E}">
        <p14:creationId xmlns:p14="http://schemas.microsoft.com/office/powerpoint/2010/main" val="43945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1" name="Group 1"/>
          <p:cNvGrpSpPr>
            <a:grpSpLocks/>
          </p:cNvGrpSpPr>
          <p:nvPr/>
        </p:nvGrpSpPr>
        <p:grpSpPr bwMode="auto">
          <a:xfrm>
            <a:off x="469900" y="2755900"/>
            <a:ext cx="8216900" cy="3281363"/>
            <a:chOff x="457200" y="5610474"/>
            <a:chExt cx="12344400" cy="5027626"/>
          </a:xfrm>
        </p:grpSpPr>
        <p:grpSp>
          <p:nvGrpSpPr>
            <p:cNvPr id="30724" name="Group 2"/>
            <p:cNvGrpSpPr>
              <a:grpSpLocks/>
            </p:cNvGrpSpPr>
            <p:nvPr/>
          </p:nvGrpSpPr>
          <p:grpSpPr bwMode="auto">
            <a:xfrm>
              <a:off x="685800" y="5610474"/>
              <a:ext cx="12115800" cy="2923926"/>
              <a:chOff x="685800" y="5610474"/>
              <a:chExt cx="12115800" cy="2923926"/>
            </a:xfrm>
          </p:grpSpPr>
          <p:pic>
            <p:nvPicPr>
              <p:cNvPr id="8" name="Picture 6" descr="https://encrypted-tbn1.gstatic.com/images?q=tbn:ANd9GcTMkyQGQtG57nEUF7hid05BaQ0TuRd9i8NO4xt5yv53YJjvMjzLy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9567" y="6369361"/>
                <a:ext cx="2795139" cy="208450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2" descr="https://encrypted-tbn1.gstatic.com/images?q=tbn:ANd9GcSrPIjtctIR0Hz4TI_pFMX2Voz9xTkVgghA7gKZWw9wfGraGV19Gw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84497" y="6369361"/>
                <a:ext cx="3117103" cy="208450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14" descr="http://fgamedia.org/faculty/rdcormia/NANO/nanostructures/images/silicon_metal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6153" y="6369361"/>
                <a:ext cx="2086815" cy="208450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0732" name="Group 10"/>
              <p:cNvGrpSpPr>
                <a:grpSpLocks/>
              </p:cNvGrpSpPr>
              <p:nvPr/>
            </p:nvGrpSpPr>
            <p:grpSpPr bwMode="auto">
              <a:xfrm>
                <a:off x="2958619" y="5610474"/>
                <a:ext cx="3493952" cy="2923926"/>
                <a:chOff x="2958619" y="5610474"/>
                <a:chExt cx="3493952" cy="2923926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2958619" y="5610474"/>
                  <a:ext cx="3493952" cy="2923926"/>
                  <a:chOff x="2958619" y="5658144"/>
                  <a:chExt cx="3493952" cy="2923926"/>
                </a:xfrm>
                <a:solidFill>
                  <a:schemeClr val="accent5">
                    <a:lumMod val="40000"/>
                    <a:lumOff val="60000"/>
                  </a:schemeClr>
                </a:solidFill>
              </p:grpSpPr>
              <p:sp>
                <p:nvSpPr>
                  <p:cNvPr id="14" name="Arc 13"/>
                  <p:cNvSpPr/>
                  <p:nvPr/>
                </p:nvSpPr>
                <p:spPr>
                  <a:xfrm flipV="1">
                    <a:off x="2958619" y="5658144"/>
                    <a:ext cx="3493952" cy="1476126"/>
                  </a:xfrm>
                  <a:prstGeom prst="arc">
                    <a:avLst>
                      <a:gd name="adj1" fmla="val 21477537"/>
                      <a:gd name="adj2" fmla="val 10911722"/>
                    </a:avLst>
                  </a:prstGeom>
                  <a:grpFill/>
                  <a:ln w="101600" cap="rnd">
                    <a:solidFill>
                      <a:schemeClr val="accent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en-US">
                      <a:solidFill>
                        <a:schemeClr val="tx2">
                          <a:lumMod val="25000"/>
                        </a:schemeClr>
                      </a:solidFill>
                    </a:endParaRPr>
                  </a:p>
                </p:txBody>
              </p:sp>
              <p:cxnSp>
                <p:nvCxnSpPr>
                  <p:cNvPr id="15" name="Straight Connector 14"/>
                  <p:cNvCxnSpPr/>
                  <p:nvPr/>
                </p:nvCxnSpPr>
                <p:spPr>
                  <a:xfrm>
                    <a:off x="2958619" y="6372270"/>
                    <a:ext cx="0" cy="2194560"/>
                  </a:xfrm>
                  <a:prstGeom prst="line">
                    <a:avLst/>
                  </a:prstGeom>
                  <a:grpFill/>
                  <a:ln w="101600" cap="rnd">
                    <a:solidFill>
                      <a:schemeClr val="accent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Connector 15"/>
                  <p:cNvCxnSpPr/>
                  <p:nvPr/>
                </p:nvCxnSpPr>
                <p:spPr>
                  <a:xfrm>
                    <a:off x="6452571" y="6372270"/>
                    <a:ext cx="0" cy="2194560"/>
                  </a:xfrm>
                  <a:prstGeom prst="line">
                    <a:avLst/>
                  </a:prstGeom>
                  <a:grpFill/>
                  <a:ln w="101600" cap="rnd">
                    <a:solidFill>
                      <a:schemeClr val="accent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Connector 16"/>
                  <p:cNvCxnSpPr/>
                  <p:nvPr/>
                </p:nvCxnSpPr>
                <p:spPr>
                  <a:xfrm flipH="1">
                    <a:off x="2958619" y="8582070"/>
                    <a:ext cx="3466696" cy="0"/>
                  </a:xfrm>
                  <a:prstGeom prst="line">
                    <a:avLst/>
                  </a:prstGeom>
                  <a:grpFill/>
                  <a:ln w="101600" cap="rnd">
                    <a:solidFill>
                      <a:schemeClr val="accent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13" name="Picture 4" descr="http://www.sckcen.be/var/plain_site/storage/images/media/images/our-research/facilities/br2-silicon/31467-1-eng-GB/BR2-silicon_medium.jpg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8616" y="6323147"/>
                  <a:ext cx="3398526" cy="2176934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4" name="TextBox 3"/>
            <p:cNvSpPr txBox="1"/>
            <p:nvPr/>
          </p:nvSpPr>
          <p:spPr>
            <a:xfrm>
              <a:off x="457200" y="8609537"/>
              <a:ext cx="2287149" cy="113346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n-US" sz="1400" i="1" dirty="0">
                  <a:solidFill>
                    <a:schemeClr val="tx2">
                      <a:lumMod val="25000"/>
                    </a:schemeClr>
                  </a:solidFill>
                </a:rPr>
                <a:t>Si crystals grown and sent to MITR-II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230875" y="8609537"/>
              <a:ext cx="2711665" cy="70780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1" i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NTD doping of Si ingots at MITR-II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629400" y="8609537"/>
              <a:ext cx="2971623" cy="146182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i="1" dirty="0">
                  <a:solidFill>
                    <a:schemeClr val="tx2">
                      <a:lumMod val="25000"/>
                    </a:schemeClr>
                  </a:solidFill>
                </a:rPr>
                <a:t>Si shipped to manufacturer where it is cut into wafers and patterned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684497" y="8609537"/>
              <a:ext cx="2811832" cy="20285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i="1" dirty="0">
                  <a:solidFill>
                    <a:schemeClr val="tx2">
                      <a:lumMod val="25000"/>
                    </a:schemeClr>
                  </a:solidFill>
                </a:rPr>
                <a:t>Si is used to make semi-conductors used in high current and voltage electronics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79425" y="1423988"/>
            <a:ext cx="712787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1800" dirty="0">
                <a:solidFill>
                  <a:schemeClr val="tx2">
                    <a:lumMod val="25000"/>
                  </a:schemeClr>
                </a:solidFill>
              </a:rPr>
              <a:t>Neutron transmutation doping (NTD) is the process by which non-radioactive impurity isotopes are created by </a:t>
            </a:r>
            <a:r>
              <a:rPr lang="en-US" sz="1800">
                <a:solidFill>
                  <a:schemeClr val="tx2">
                    <a:lumMod val="25000"/>
                  </a:schemeClr>
                </a:solidFill>
              </a:rPr>
              <a:t>thermal neutron. </a:t>
            </a:r>
            <a:r>
              <a:rPr lang="en-US" sz="1800" dirty="0">
                <a:solidFill>
                  <a:schemeClr val="tx2">
                    <a:lumMod val="25000"/>
                  </a:schemeClr>
                </a:solidFill>
              </a:rPr>
              <a:t>This technique is typically used for doping silicon</a:t>
            </a:r>
            <a:r>
              <a:rPr lang="en-US" sz="1800">
                <a:solidFill>
                  <a:schemeClr val="tx2">
                    <a:lumMod val="25000"/>
                  </a:schemeClr>
                </a:solidFill>
              </a:rPr>
              <a:t>.</a:t>
            </a:r>
            <a:endParaRPr lang="en-US" sz="1800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420688" y="295275"/>
            <a:ext cx="5386387" cy="706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3200" kern="0" dirty="0" smtClean="0">
                <a:latin typeface="Arial"/>
              </a:rPr>
              <a:t>NTD Silicon</a:t>
            </a:r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7150" y="228600"/>
            <a:ext cx="81153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993333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>
                <a:latin typeface="Arial"/>
              </a:rPr>
              <a:t>High Performance Research Reactors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3769340"/>
            <a:ext cx="2396775" cy="228834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50" y="1543050"/>
            <a:ext cx="2031168" cy="203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NISTcartoo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65133" y="1428750"/>
            <a:ext cx="183591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6" cstate="print"/>
          <a:srcRect t="16306"/>
          <a:stretch/>
        </p:blipFill>
        <p:spPr bwMode="auto">
          <a:xfrm>
            <a:off x="990600" y="3810000"/>
            <a:ext cx="2000818" cy="2404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07410" y="1143000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MITR, 22-27 Elements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78088" y="1116568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MURR,  8 Elements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639772" y="1059418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NBSR, 30 Elements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028950" y="4039969"/>
            <a:ext cx="1339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INL/ATR</a:t>
            </a:r>
            <a:br>
              <a:rPr lang="en-US" dirty="0" smtClean="0"/>
            </a:br>
            <a:r>
              <a:rPr lang="en-US" dirty="0" smtClean="0"/>
              <a:t>40 Elements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972300" y="3714750"/>
            <a:ext cx="13785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ORNL/HFIR</a:t>
            </a:r>
            <a:br>
              <a:rPr lang="en-US" dirty="0" smtClean="0"/>
            </a:br>
            <a:r>
              <a:rPr lang="en-US" dirty="0" smtClean="0"/>
              <a:t>Annular </a:t>
            </a:r>
          </a:p>
          <a:p>
            <a:r>
              <a:rPr lang="en-US" dirty="0" smtClean="0"/>
              <a:t>Element Pair</a:t>
            </a:r>
            <a:br>
              <a:rPr lang="en-US" dirty="0" smtClean="0"/>
            </a:br>
            <a:r>
              <a:rPr lang="en-US" dirty="0" smtClean="0"/>
              <a:t>(540 plates)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6" t="20028" r="33237" b="19679"/>
          <a:stretch/>
        </p:blipFill>
        <p:spPr>
          <a:xfrm>
            <a:off x="971550" y="1543050"/>
            <a:ext cx="2108002" cy="2169517"/>
          </a:xfrm>
          <a:prstGeom prst="rect">
            <a:avLst/>
          </a:prstGeom>
        </p:spPr>
      </p:pic>
      <p:pic>
        <p:nvPicPr>
          <p:cNvPr id="18" name="Picture 9" descr="C:\Users\hamilri\AppData\Local\Microsoft\Windows\Temporary Internet Files\Content.Outlook\9EM2P3CC\M3 logo final (2)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2" b="5632"/>
          <a:stretch/>
        </p:blipFill>
        <p:spPr bwMode="auto">
          <a:xfrm>
            <a:off x="7658100" y="5372100"/>
            <a:ext cx="1143000" cy="75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64244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" y="342900"/>
            <a:ext cx="7543800" cy="571500"/>
          </a:xfrm>
        </p:spPr>
        <p:txBody>
          <a:bodyPr>
            <a:normAutofit fontScale="90000"/>
          </a:bodyPr>
          <a:lstStyle/>
          <a:p>
            <a:r>
              <a:rPr lang="en-US" sz="2800" b="1">
                <a:solidFill>
                  <a:srgbClr val="A50021"/>
                </a:solidFill>
                <a:latin typeface="Arial" charset="0"/>
                <a:cs typeface="Arial" charset="0"/>
              </a:rPr>
              <a:t>Producing High Performance Semi-Conductor Materials</a:t>
            </a:r>
          </a:p>
        </p:txBody>
      </p:sp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6"/>
          <a:stretch>
            <a:fillRect/>
          </a:stretch>
        </p:blipFill>
        <p:spPr bwMode="auto">
          <a:xfrm>
            <a:off x="1054100" y="1184275"/>
            <a:ext cx="6811963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6"/>
          <p:cNvSpPr txBox="1">
            <a:spLocks noChangeArrowheads="1"/>
          </p:cNvSpPr>
          <p:nvPr/>
        </p:nvSpPr>
        <p:spPr bwMode="auto">
          <a:xfrm>
            <a:off x="685800" y="4857750"/>
            <a:ext cx="8202613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AvantGarde" charset="0"/>
                <a:ea typeface="ＭＳ Ｐゴシック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vantGarde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vantGarde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vantGarde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vantGarde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vantGarde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vantGarde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vantGarde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vantGarde" charset="0"/>
                <a:ea typeface="新細明體" charset="0"/>
                <a:cs typeface="新細明體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1200"/>
              </a:spcAft>
              <a:buClr>
                <a:srgbClr val="A50021"/>
              </a:buClr>
              <a:buSzPct val="70000"/>
              <a:buFont typeface="Wingdings" charset="2"/>
              <a:buChar char="Ø"/>
            </a:pPr>
            <a:r>
              <a:rPr lang="en-US" sz="1600" dirty="0">
                <a:latin typeface="Arial" charset="0"/>
                <a:cs typeface="ＭＳ Ｐゴシック" charset="0"/>
              </a:rPr>
              <a:t>Neutron Transmutation Doping (NTD) transmutes Si-30 to P-31 via thermal neutrons .</a:t>
            </a:r>
          </a:p>
          <a:p>
            <a:pPr eaLnBrk="1" hangingPunct="1">
              <a:spcAft>
                <a:spcPts val="1200"/>
              </a:spcAft>
              <a:buClr>
                <a:srgbClr val="A50021"/>
              </a:buClr>
              <a:buSzPct val="70000"/>
              <a:buFont typeface="Wingdings" charset="2"/>
              <a:buChar char="Ø"/>
            </a:pPr>
            <a:r>
              <a:rPr lang="en-US" sz="1600" dirty="0">
                <a:latin typeface="Arial" charset="0"/>
                <a:cs typeface="ＭＳ Ｐゴシック" charset="0"/>
              </a:rPr>
              <a:t>NTD Silicon is needed in specialty electronic and microelectronic applications:</a:t>
            </a:r>
            <a:br>
              <a:rPr lang="en-US" sz="1600" dirty="0">
                <a:latin typeface="Arial" charset="0"/>
                <a:cs typeface="ＭＳ Ｐゴシック" charset="0"/>
              </a:rPr>
            </a:br>
            <a:r>
              <a:rPr lang="en-US" sz="1600" dirty="0">
                <a:latin typeface="Arial" charset="0"/>
                <a:cs typeface="ＭＳ Ｐゴシック" charset="0"/>
              </a:rPr>
              <a:t>digital image processing, industrial control and instrumentation, hybrid cars,</a:t>
            </a:r>
            <a:br>
              <a:rPr lang="en-US" sz="1600" dirty="0">
                <a:latin typeface="Arial" charset="0"/>
                <a:cs typeface="ＭＳ Ｐゴシック" charset="0"/>
              </a:rPr>
            </a:br>
            <a:r>
              <a:rPr lang="en-US" sz="1600" dirty="0">
                <a:latin typeface="Arial" charset="0"/>
                <a:cs typeface="ＭＳ Ｐゴシック" charset="0"/>
              </a:rPr>
              <a:t>high-power &amp; high-frequency transmission, solar power panels, </a:t>
            </a:r>
            <a:r>
              <a:rPr lang="en-US" sz="1600" dirty="0" err="1">
                <a:latin typeface="Arial" charset="0"/>
                <a:cs typeface="ＭＳ Ｐゴシック" charset="0"/>
              </a:rPr>
              <a:t>thyristors</a:t>
            </a:r>
            <a:r>
              <a:rPr lang="en-US" sz="1600" dirty="0">
                <a:latin typeface="Arial" charset="0"/>
                <a:cs typeface="ＭＳ Ｐゴシック" charset="0"/>
              </a:rPr>
              <a:t>, etc.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Font typeface="Wingdings" charset="0"/>
              <a:buNone/>
            </a:pPr>
            <a:endParaRPr lang="en-US" sz="1600" b="1" dirty="0">
              <a:latin typeface="Arial" charset="0"/>
              <a:cs typeface="ＭＳ Ｐゴシック" charset="0"/>
            </a:endParaRPr>
          </a:p>
        </p:txBody>
      </p:sp>
      <p:sp>
        <p:nvSpPr>
          <p:cNvPr id="117767" name="Rectangle 7"/>
          <p:cNvSpPr>
            <a:spLocks noChangeArrowheads="1"/>
          </p:cNvSpPr>
          <p:nvPr/>
        </p:nvSpPr>
        <p:spPr bwMode="auto">
          <a:xfrm>
            <a:off x="3762375" y="4592638"/>
            <a:ext cx="1390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  <a:ea typeface="新細明體" charset="0"/>
              </a:rPr>
              <a:t>Active Zone</a:t>
            </a:r>
          </a:p>
        </p:txBody>
      </p:sp>
    </p:spTree>
    <p:extLst>
      <p:ext uri="{BB962C8B-B14F-4D97-AF65-F5344CB8AC3E}">
        <p14:creationId xmlns:p14="http://schemas.microsoft.com/office/powerpoint/2010/main" val="68074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85750" y="1028700"/>
            <a:ext cx="8461612" cy="613027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870000"/>
              </a:buClr>
            </a:pPr>
            <a:r>
              <a:rPr lang="en-US" sz="2000" dirty="0" smtClean="0">
                <a:latin typeface="+mn-lt"/>
              </a:rPr>
              <a:t>Neutron </a:t>
            </a:r>
            <a:r>
              <a:rPr lang="en-US" sz="2000" dirty="0">
                <a:latin typeface="+mn-lt"/>
              </a:rPr>
              <a:t>Activation </a:t>
            </a:r>
            <a:r>
              <a:rPr lang="en-US" sz="2000" dirty="0" smtClean="0">
                <a:latin typeface="+mn-lt"/>
              </a:rPr>
              <a:t>Analysis (NAA) is typically performed at the NRL by:</a:t>
            </a:r>
          </a:p>
          <a:p>
            <a:pPr lvl="1">
              <a:buNone/>
            </a:pPr>
            <a:endParaRPr lang="en-US" sz="2000" dirty="0">
              <a:latin typeface="+mn-lt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06394" y="298265"/>
            <a:ext cx="61826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sz="2800" b="1" dirty="0" smtClean="0">
                <a:solidFill>
                  <a:srgbClr val="870000"/>
                </a:solidFill>
                <a:latin typeface="Arial" charset="0"/>
                <a:ea typeface="Gulim" charset="0"/>
                <a:cs typeface="Gulim" charset="0"/>
              </a:rPr>
              <a:t>Neutron Activation Analysis</a:t>
            </a:r>
            <a:endParaRPr lang="en-US" altLang="ko-KR" sz="2800" b="1" dirty="0">
              <a:solidFill>
                <a:srgbClr val="870000"/>
              </a:solidFill>
              <a:latin typeface="Arial" charset="0"/>
              <a:ea typeface="Gulim" charset="0"/>
              <a:cs typeface="Gulim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776" y="2024667"/>
            <a:ext cx="2812024" cy="309398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/>
          <p:cNvSpPr txBox="1"/>
          <p:nvPr/>
        </p:nvSpPr>
        <p:spPr>
          <a:xfrm>
            <a:off x="1829430" y="5660220"/>
            <a:ext cx="532598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870000"/>
              </a:buClr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An example activation chain for the analysis of mercury: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870000"/>
              </a:buClr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196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Hg + n →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197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Hg → 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197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Au + </a:t>
            </a:r>
            <a:r>
              <a:rPr lang="el-GR" sz="1600" dirty="0">
                <a:solidFill>
                  <a:srgbClr val="000000"/>
                </a:solidFill>
                <a:latin typeface="Times New Roman" panose="02020603050405020304" pitchFamily="18" charset="0"/>
                <a:ea typeface="MS PGothic" charset="0"/>
                <a:cs typeface="Times New Roman" panose="02020603050405020304" pitchFamily="18" charset="0"/>
              </a:rPr>
              <a:t>γ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(77.3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keV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)</a:t>
            </a:r>
            <a:endParaRPr lang="en-US" sz="2400" dirty="0">
              <a:solidFill>
                <a:srgbClr val="000000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47554" r="-1" b="14375"/>
          <a:stretch/>
        </p:blipFill>
        <p:spPr>
          <a:xfrm>
            <a:off x="4624777" y="1532670"/>
            <a:ext cx="1864255" cy="17183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b="39009"/>
          <a:stretch/>
        </p:blipFill>
        <p:spPr>
          <a:xfrm>
            <a:off x="4624777" y="3836960"/>
            <a:ext cx="4139732" cy="136817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077857" y="3386995"/>
            <a:ext cx="268665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182880" indent="-1828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70000"/>
              </a:buClr>
            </a:pPr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4. </a:t>
            </a:r>
            <a:r>
              <a:rPr lang="en-US" sz="1200" kern="0" dirty="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rPr>
              <a:t>measure the gamma spectrum of the radio-isotopes produced in step 2</a:t>
            </a:r>
            <a:endParaRPr lang="en-US" sz="1050" dirty="0">
              <a:solidFill>
                <a:srgbClr val="000000"/>
              </a:solidFill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89128" y="1527993"/>
            <a:ext cx="2074812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182880" indent="-1828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70000"/>
              </a:buClr>
            </a:pPr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3. </a:t>
            </a:r>
            <a:r>
              <a:rPr lang="en-US" sz="1200" kern="0" dirty="0" smtClean="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rPr>
              <a:t>Placing the samples on High </a:t>
            </a:r>
            <a:r>
              <a:rPr lang="en-US" sz="1200" kern="0" dirty="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rPr>
              <a:t>Purity Germanium (</a:t>
            </a:r>
            <a:r>
              <a:rPr lang="en-US" sz="1200" kern="0" dirty="0" err="1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rPr>
              <a:t>HPGe</a:t>
            </a:r>
            <a:r>
              <a:rPr lang="en-US" sz="1200" kern="0" dirty="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rPr>
              <a:t>) </a:t>
            </a:r>
            <a:r>
              <a:rPr lang="en-US" sz="1200" kern="0" dirty="0" smtClean="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rPr>
              <a:t>detectors to . . .</a:t>
            </a:r>
            <a:endParaRPr lang="en-US" sz="1050" dirty="0">
              <a:solidFill>
                <a:srgbClr val="000000"/>
              </a:solidFill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3951" r="11670" b="18260"/>
          <a:stretch/>
        </p:blipFill>
        <p:spPr>
          <a:xfrm>
            <a:off x="306394" y="1522719"/>
            <a:ext cx="1507958" cy="109525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06394" y="2637186"/>
            <a:ext cx="170780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182880" indent="-1828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70000"/>
              </a:buClr>
            </a:pPr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1.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Placing the samples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in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 polyethylene ‘rabbit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’. 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97781" y="5435937"/>
            <a:ext cx="5589278" cy="1846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182880" indent="-1828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70000"/>
              </a:buClr>
            </a:pPr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5.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Calculating the mass of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the elements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of interest originally present in the sample.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6394" y="4835803"/>
            <a:ext cx="20748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182880" indent="-1828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70000"/>
              </a:buClr>
            </a:pPr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2. </a:t>
            </a:r>
            <a:r>
              <a:rPr lang="en-US" sz="1200" kern="0" dirty="0" smtClean="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rPr>
              <a:t>Irradiating the samples with neutrons in the MITR</a:t>
            </a:r>
            <a:endParaRPr lang="en-US" sz="1050" dirty="0">
              <a:solidFill>
                <a:srgbClr val="000000"/>
              </a:solidFill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8364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" y="285750"/>
            <a:ext cx="8229600" cy="628650"/>
          </a:xfrm>
        </p:spPr>
        <p:txBody>
          <a:bodyPr/>
          <a:lstStyle/>
          <a:p>
            <a:r>
              <a:rPr lang="en-US" sz="2400" b="1">
                <a:solidFill>
                  <a:srgbClr val="A50021"/>
                </a:solidFill>
                <a:latin typeface="Arial" charset="0"/>
                <a:cs typeface="Arial" charset="0"/>
              </a:rPr>
              <a:t>Fighting Cancer:  Radioisotopes for Medical Use</a:t>
            </a:r>
          </a:p>
        </p:txBody>
      </p:sp>
      <p:pic>
        <p:nvPicPr>
          <p:cNvPr id="1218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106487"/>
            <a:ext cx="6324600" cy="512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1861" name="Text Box 5"/>
          <p:cNvSpPr txBox="1">
            <a:spLocks noChangeArrowheads="1"/>
          </p:cNvSpPr>
          <p:nvPr/>
        </p:nvSpPr>
        <p:spPr bwMode="auto">
          <a:xfrm>
            <a:off x="4175125" y="5486400"/>
            <a:ext cx="3790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  <a:ea typeface="新細明體" charset="0"/>
              </a:rPr>
              <a:t>Gold seeds are activated for use in treating prostrate cancer</a:t>
            </a:r>
          </a:p>
        </p:txBody>
      </p:sp>
    </p:spTree>
    <p:extLst>
      <p:ext uri="{BB962C8B-B14F-4D97-AF65-F5344CB8AC3E}">
        <p14:creationId xmlns:p14="http://schemas.microsoft.com/office/powerpoint/2010/main" val="149703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" y="285750"/>
            <a:ext cx="8229600" cy="628650"/>
          </a:xfrm>
        </p:spPr>
        <p:txBody>
          <a:bodyPr/>
          <a:lstStyle/>
          <a:p>
            <a:pPr eaLnBrk="1" hangingPunct="1"/>
            <a:r>
              <a:rPr lang="en-US" sz="2800" b="1">
                <a:solidFill>
                  <a:srgbClr val="A50021"/>
                </a:solidFill>
                <a:latin typeface="Arial" charset="0"/>
                <a:cs typeface="Arial" charset="0"/>
              </a:rPr>
              <a:t>Neutron Physics Experiments</a:t>
            </a:r>
          </a:p>
        </p:txBody>
      </p:sp>
      <p:pic>
        <p:nvPicPr>
          <p:cNvPr id="34818" name="Picture 5" descr="CP-MITR-00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1200" y="1085850"/>
            <a:ext cx="7442200" cy="5180012"/>
          </a:xfrm>
          <a:noFill/>
        </p:spPr>
      </p:pic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3654425" y="1598613"/>
            <a:ext cx="480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  <a:ea typeface="新細明體" charset="0"/>
              </a:rPr>
              <a:t>Thousands of MIT undergraduates have participated in lab courses at the MIT Reactor</a:t>
            </a:r>
          </a:p>
        </p:txBody>
      </p:sp>
    </p:spTree>
    <p:extLst>
      <p:ext uri="{BB962C8B-B14F-4D97-AF65-F5344CB8AC3E}">
        <p14:creationId xmlns:p14="http://schemas.microsoft.com/office/powerpoint/2010/main" val="3569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1285212"/>
            <a:ext cx="4665657" cy="2772438"/>
          </a:xfrm>
        </p:spPr>
        <p:txBody>
          <a:bodyPr numCol="1">
            <a:normAutofit lnSpcReduction="10000"/>
          </a:bodyPr>
          <a:lstStyle/>
          <a:p>
            <a:pPr>
              <a:buClr>
                <a:srgbClr val="870000"/>
              </a:buClr>
              <a:buFont typeface="Wingdings" charset="2"/>
              <a:buChar char="Ø"/>
            </a:pPr>
            <a:r>
              <a:rPr lang="en-US" sz="2400" dirty="0" smtClean="0"/>
              <a:t>Thermal neutron beam room</a:t>
            </a:r>
          </a:p>
          <a:p>
            <a:pPr>
              <a:buClr>
                <a:srgbClr val="870000"/>
              </a:buClr>
              <a:buFont typeface="Wingdings" charset="2"/>
              <a:buChar char="Ø"/>
            </a:pPr>
            <a:r>
              <a:rPr lang="en-US" sz="2400" dirty="0" smtClean="0"/>
              <a:t>Beam ports</a:t>
            </a:r>
          </a:p>
          <a:p>
            <a:pPr>
              <a:buClr>
                <a:srgbClr val="870000"/>
              </a:buClr>
              <a:buFont typeface="Wingdings" charset="2"/>
              <a:buChar char="Ø"/>
            </a:pPr>
            <a:r>
              <a:rPr lang="en-US" sz="2400" dirty="0" smtClean="0"/>
              <a:t>Dry irradiation locations</a:t>
            </a:r>
          </a:p>
          <a:p>
            <a:pPr>
              <a:buClr>
                <a:srgbClr val="870000"/>
              </a:buClr>
              <a:buFont typeface="Wingdings" charset="2"/>
              <a:buChar char="Ø"/>
            </a:pPr>
            <a:r>
              <a:rPr lang="en-US" sz="2400" dirty="0" smtClean="0"/>
              <a:t>Pneumatic tubes/rabbits</a:t>
            </a:r>
          </a:p>
          <a:p>
            <a:pPr>
              <a:buClr>
                <a:srgbClr val="870000"/>
              </a:buClr>
              <a:buFont typeface="Wingdings" charset="2"/>
              <a:buChar char="Ø"/>
            </a:pPr>
            <a:r>
              <a:rPr lang="en-US" sz="2400" dirty="0" smtClean="0"/>
              <a:t>Automated NTD silicon system</a:t>
            </a:r>
          </a:p>
          <a:p>
            <a:pPr>
              <a:buClr>
                <a:srgbClr val="870000"/>
              </a:buClr>
              <a:buFont typeface="Wingdings" charset="2"/>
              <a:buChar char="Ø"/>
            </a:pPr>
            <a:r>
              <a:rPr lang="en-US" sz="2400" dirty="0"/>
              <a:t>Hot cell and hot box facilities</a:t>
            </a:r>
          </a:p>
          <a:p>
            <a:pPr>
              <a:buClr>
                <a:srgbClr val="870000"/>
              </a:buClr>
              <a:buFont typeface="Wingdings" charset="2"/>
              <a:buChar char="Ø"/>
            </a:pPr>
            <a:endParaRPr lang="en-US" sz="2400" dirty="0" smtClean="0"/>
          </a:p>
          <a:p>
            <a:pPr marL="190500">
              <a:buClr>
                <a:srgbClr val="870000"/>
              </a:buClr>
              <a:buFont typeface="Wingdings" charset="2"/>
              <a:buChar char="Ø"/>
            </a:pPr>
            <a:endParaRPr lang="en-US" sz="2400" dirty="0" smtClean="0"/>
          </a:p>
          <a:p>
            <a:pPr marL="609600" lvl="2">
              <a:buClr>
                <a:srgbClr val="870000"/>
              </a:buClr>
              <a:buFont typeface="Wingdings" charset="2"/>
              <a:buChar char="Ø"/>
            </a:pPr>
            <a:endParaRPr lang="en-US" sz="2400" dirty="0" smtClean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06394" y="381000"/>
            <a:ext cx="6780206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/>
            <a:r>
              <a:rPr lang="en-US" altLang="ko-KR" sz="3200" b="1" dirty="0" smtClean="0">
                <a:solidFill>
                  <a:srgbClr val="870000"/>
                </a:solidFill>
                <a:latin typeface="Arial" charset="0"/>
                <a:ea typeface="Gulim" charset="0"/>
                <a:cs typeface="Gulim" charset="0"/>
              </a:rPr>
              <a:t>Capabilities: Irradiations</a:t>
            </a:r>
            <a:endParaRPr lang="en-US" altLang="ko-KR" sz="3200" b="1" dirty="0">
              <a:solidFill>
                <a:srgbClr val="870000"/>
              </a:solidFill>
              <a:latin typeface="Arial" charset="0"/>
              <a:ea typeface="Gulim" charset="0"/>
              <a:cs typeface="Gulim" charset="0"/>
            </a:endParaRPr>
          </a:p>
        </p:txBody>
      </p:sp>
      <p:pic>
        <p:nvPicPr>
          <p:cNvPr id="4100" name="Picture 4" descr="HotCell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6084" y="4231066"/>
            <a:ext cx="2620015" cy="196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Hot_Box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8819" y="4231066"/>
            <a:ext cx="2622045" cy="1951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P-MITR-00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3403" y="4231066"/>
            <a:ext cx="2601609" cy="1951370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050" y="2228850"/>
            <a:ext cx="2365851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8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64024" y="1150938"/>
            <a:ext cx="8108476" cy="2803647"/>
          </a:xfrm>
        </p:spPr>
        <p:txBody>
          <a:bodyPr numCol="1">
            <a:normAutofit/>
          </a:bodyPr>
          <a:lstStyle/>
          <a:p>
            <a:pPr>
              <a:buClr>
                <a:srgbClr val="870000"/>
              </a:buClr>
              <a:buFont typeface="Wingdings" charset="2"/>
              <a:buChar char="Ø"/>
            </a:pPr>
            <a:r>
              <a:rPr lang="en-US" sz="2400" dirty="0" smtClean="0"/>
              <a:t>Neutron activation analysis -  High-efficiency gamma spectroscopy and scintillation lab</a:t>
            </a:r>
          </a:p>
          <a:p>
            <a:pPr>
              <a:buClr>
                <a:srgbClr val="870000"/>
              </a:buClr>
              <a:buFont typeface="Wingdings" charset="2"/>
              <a:buChar char="Ø"/>
            </a:pPr>
            <a:r>
              <a:rPr lang="en-US" sz="2400" dirty="0" smtClean="0"/>
              <a:t>Neutron radiography</a:t>
            </a:r>
          </a:p>
          <a:p>
            <a:pPr>
              <a:buClr>
                <a:srgbClr val="870000"/>
              </a:buClr>
              <a:buFont typeface="Wingdings" charset="2"/>
              <a:buChar char="Ø"/>
            </a:pPr>
            <a:r>
              <a:rPr lang="en-US" sz="2400" dirty="0" smtClean="0"/>
              <a:t>Prompt gamma analysis</a:t>
            </a:r>
          </a:p>
          <a:p>
            <a:pPr>
              <a:buClr>
                <a:srgbClr val="870000"/>
              </a:buClr>
              <a:buFont typeface="Wingdings" charset="2"/>
              <a:buChar char="Ø"/>
            </a:pPr>
            <a:r>
              <a:rPr lang="en-US" sz="2400" dirty="0" smtClean="0"/>
              <a:t>X-ray fluorescence spectroscopy</a:t>
            </a:r>
          </a:p>
          <a:p>
            <a:pPr marL="190500">
              <a:buClr>
                <a:srgbClr val="870000"/>
              </a:buClr>
              <a:buFont typeface="Wingdings" charset="2"/>
              <a:buChar char="Ø"/>
            </a:pPr>
            <a:endParaRPr lang="en-US" sz="2400" dirty="0" smtClean="0"/>
          </a:p>
          <a:p>
            <a:pPr marL="609600" lvl="2">
              <a:buClr>
                <a:srgbClr val="870000"/>
              </a:buClr>
              <a:buFont typeface="Wingdings" charset="2"/>
              <a:buChar char="Ø"/>
            </a:pPr>
            <a:endParaRPr lang="en-US" sz="2400" dirty="0" smtClean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06394" y="381000"/>
            <a:ext cx="588969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/>
            <a:r>
              <a:rPr lang="en-US" altLang="ko-KR" sz="3200" b="1" dirty="0" smtClean="0">
                <a:solidFill>
                  <a:srgbClr val="870000"/>
                </a:solidFill>
                <a:latin typeface="Arial" charset="0"/>
                <a:ea typeface="Gulim" charset="0"/>
                <a:cs typeface="Gulim" charset="0"/>
              </a:rPr>
              <a:t>Capabilities: Labs</a:t>
            </a:r>
            <a:endParaRPr lang="en-US" altLang="ko-KR" sz="3200" b="1" dirty="0">
              <a:solidFill>
                <a:srgbClr val="870000"/>
              </a:solidFill>
              <a:latin typeface="Arial" charset="0"/>
              <a:ea typeface="Gulim" charset="0"/>
              <a:cs typeface="Gulim" charset="0"/>
            </a:endParaRPr>
          </a:p>
        </p:txBody>
      </p:sp>
      <p:pic>
        <p:nvPicPr>
          <p:cNvPr id="7" name="Picture 6" descr="C:\Users\David Carpenter\Desktop\NAA la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8478" y="4040697"/>
            <a:ext cx="3829085" cy="215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David Carpenter\Desktop\PNNL-TerraPower-2014\HYFI\Photos\Radiography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255" y="4000500"/>
            <a:ext cx="3186845" cy="215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00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85750" y="1125414"/>
            <a:ext cx="8515350" cy="1674936"/>
          </a:xfrm>
        </p:spPr>
        <p:txBody>
          <a:bodyPr numCol="1">
            <a:normAutofit/>
          </a:bodyPr>
          <a:lstStyle/>
          <a:p>
            <a:pPr marL="190500" indent="-190500">
              <a:spcBef>
                <a:spcPts val="400"/>
              </a:spcBef>
              <a:buClr>
                <a:srgbClr val="870000"/>
              </a:buClr>
              <a:buFont typeface="Wingdings" charset="2"/>
              <a:buChar char="Ø"/>
            </a:pPr>
            <a:r>
              <a:rPr lang="en-US" sz="1800" dirty="0" smtClean="0"/>
              <a:t> Optical </a:t>
            </a:r>
            <a:r>
              <a:rPr lang="en-US" sz="1800" dirty="0" err="1"/>
              <a:t>p</a:t>
            </a:r>
            <a:r>
              <a:rPr lang="en-US" sz="1800" dirty="0" err="1" smtClean="0"/>
              <a:t>rofilometry</a:t>
            </a:r>
            <a:r>
              <a:rPr lang="en-US" sz="1800" dirty="0" smtClean="0"/>
              <a:t> - 1.6µm x 12nm resolution</a:t>
            </a:r>
          </a:p>
          <a:p>
            <a:pPr marL="190500">
              <a:spcBef>
                <a:spcPts val="400"/>
              </a:spcBef>
              <a:buClr>
                <a:srgbClr val="870000"/>
              </a:buClr>
              <a:buFont typeface="Wingdings" charset="2"/>
              <a:buChar char="Ø"/>
            </a:pPr>
            <a:r>
              <a:rPr lang="en-US" sz="1800" dirty="0" smtClean="0"/>
              <a:t>Scanning electron </a:t>
            </a:r>
            <a:r>
              <a:rPr lang="en-US" sz="1800" dirty="0"/>
              <a:t>m</a:t>
            </a:r>
            <a:r>
              <a:rPr lang="en-US" sz="1800" dirty="0" smtClean="0"/>
              <a:t>icroscopy with EDS</a:t>
            </a:r>
          </a:p>
          <a:p>
            <a:pPr marL="190500">
              <a:spcBef>
                <a:spcPts val="400"/>
              </a:spcBef>
              <a:buClr>
                <a:srgbClr val="870000"/>
              </a:buClr>
              <a:buFont typeface="Wingdings" charset="2"/>
              <a:buChar char="Ø"/>
            </a:pPr>
            <a:r>
              <a:rPr lang="en-US" sz="1800" dirty="0" smtClean="0"/>
              <a:t>Xenon-flash thermal diffusivity </a:t>
            </a:r>
            <a:r>
              <a:rPr lang="en-US" sz="1800" dirty="0"/>
              <a:t>a</a:t>
            </a:r>
            <a:r>
              <a:rPr lang="en-US" sz="1800" dirty="0" smtClean="0"/>
              <a:t>nalyzer</a:t>
            </a:r>
          </a:p>
          <a:p>
            <a:pPr marL="190500">
              <a:spcBef>
                <a:spcPts val="400"/>
              </a:spcBef>
              <a:buClr>
                <a:srgbClr val="870000"/>
              </a:buClr>
              <a:buFont typeface="Wingdings" charset="2"/>
              <a:buChar char="Ø"/>
            </a:pPr>
            <a:r>
              <a:rPr lang="en-US" sz="1800" dirty="0"/>
              <a:t>New PIE </a:t>
            </a:r>
            <a:r>
              <a:rPr lang="en-US" sz="1800" dirty="0" smtClean="0"/>
              <a:t>lab in restricted area.  </a:t>
            </a:r>
          </a:p>
          <a:p>
            <a:pPr marL="190500">
              <a:buClr>
                <a:srgbClr val="870000"/>
              </a:buClr>
              <a:buFont typeface="Wingdings" charset="2"/>
              <a:buChar char="Ø"/>
            </a:pPr>
            <a:endParaRPr lang="en-US" sz="2400" dirty="0" smtClean="0"/>
          </a:p>
          <a:p>
            <a:pPr marL="190500">
              <a:buClr>
                <a:srgbClr val="870000"/>
              </a:buClr>
              <a:buFont typeface="Wingdings" charset="2"/>
              <a:buChar char="Ø"/>
            </a:pPr>
            <a:endParaRPr lang="en-US" sz="2400" dirty="0" smtClean="0"/>
          </a:p>
          <a:p>
            <a:pPr marL="609600" lvl="2">
              <a:buClr>
                <a:srgbClr val="870000"/>
              </a:buClr>
              <a:buFont typeface="Wingdings" charset="2"/>
              <a:buChar char="Ø"/>
            </a:pPr>
            <a:endParaRPr lang="en-US" sz="2400" dirty="0" smtClean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06394" y="381000"/>
            <a:ext cx="588969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/>
            <a:r>
              <a:rPr lang="en-US" altLang="ko-KR" sz="3200" b="1" dirty="0" smtClean="0">
                <a:solidFill>
                  <a:srgbClr val="870000"/>
                </a:solidFill>
                <a:latin typeface="Arial" charset="0"/>
                <a:ea typeface="Gulim" charset="0"/>
                <a:cs typeface="Gulim" charset="0"/>
              </a:rPr>
              <a:t>Capabilities: Labs</a:t>
            </a:r>
            <a:endParaRPr lang="en-US" altLang="ko-KR" sz="3200" b="1" dirty="0">
              <a:solidFill>
                <a:srgbClr val="870000"/>
              </a:solidFill>
              <a:latin typeface="Arial" charset="0"/>
              <a:ea typeface="Gulim" charset="0"/>
              <a:cs typeface="Gulim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2064" y="2146635"/>
            <a:ext cx="4114800" cy="408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9" y="4112051"/>
            <a:ext cx="4943475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86050" y="2489472"/>
            <a:ext cx="2157465" cy="1683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15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85750" y="238125"/>
            <a:ext cx="7673975" cy="704850"/>
          </a:xfrm>
        </p:spPr>
        <p:txBody>
          <a:bodyPr/>
          <a:lstStyle/>
          <a:p>
            <a:r>
              <a:rPr lang="en-US" dirty="0" smtClean="0"/>
              <a:t>Advanced Instrumentation Irradiation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285749" y="1200150"/>
            <a:ext cx="7029449" cy="3247438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</a:pPr>
            <a:r>
              <a:rPr lang="en-US" sz="2000" dirty="0" smtClean="0"/>
              <a:t>Each facility provides multiple lead-outs for sensors</a:t>
            </a:r>
          </a:p>
          <a:p>
            <a:pPr>
              <a:spcBef>
                <a:spcPts val="400"/>
              </a:spcBef>
            </a:pPr>
            <a:r>
              <a:rPr lang="en-US" sz="2000" dirty="0" smtClean="0"/>
              <a:t>Real-time measurements for comparison</a:t>
            </a:r>
            <a:br>
              <a:rPr lang="en-US" sz="2000" dirty="0" smtClean="0"/>
            </a:br>
            <a:r>
              <a:rPr lang="en-US" sz="2000" dirty="0" smtClean="0"/>
              <a:t>with modeling and quick </a:t>
            </a:r>
            <a:r>
              <a:rPr lang="en-US" sz="2000" dirty="0"/>
              <a:t>access to </a:t>
            </a:r>
            <a:r>
              <a:rPr lang="en-US" sz="2000" dirty="0" smtClean="0"/>
              <a:t>data</a:t>
            </a:r>
          </a:p>
          <a:p>
            <a:pPr>
              <a:spcBef>
                <a:spcPts val="400"/>
              </a:spcBef>
            </a:pPr>
            <a:r>
              <a:rPr lang="en-US" sz="2000" dirty="0" smtClean="0"/>
              <a:t>Characterize sensors and materials </a:t>
            </a:r>
            <a:br>
              <a:rPr lang="en-US" sz="2000" dirty="0" smtClean="0"/>
            </a:br>
            <a:r>
              <a:rPr lang="en-US" sz="2000" dirty="0" smtClean="0"/>
              <a:t>in-situ with controls during irradiation</a:t>
            </a:r>
          </a:p>
          <a:p>
            <a:pPr>
              <a:spcBef>
                <a:spcPts val="400"/>
              </a:spcBef>
            </a:pPr>
            <a:r>
              <a:rPr lang="en-US" sz="2000" dirty="0" smtClean="0"/>
              <a:t>Additional testing and observation</a:t>
            </a:r>
            <a:br>
              <a:rPr lang="en-US" sz="2000" dirty="0" smtClean="0"/>
            </a:br>
            <a:r>
              <a:rPr lang="en-US" sz="2000" dirty="0" smtClean="0"/>
              <a:t>during post-irradiation examination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885950"/>
            <a:ext cx="1695449" cy="25431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050" y="1314450"/>
            <a:ext cx="1543051" cy="246888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/>
          <p:cNvGrpSpPr/>
          <p:nvPr/>
        </p:nvGrpSpPr>
        <p:grpSpPr>
          <a:xfrm>
            <a:off x="1314450" y="4514850"/>
            <a:ext cx="6863045" cy="1572169"/>
            <a:chOff x="293184" y="3217051"/>
            <a:chExt cx="6863045" cy="1572169"/>
          </a:xfrm>
        </p:grpSpPr>
        <p:sp>
          <p:nvSpPr>
            <p:cNvPr id="7" name="Rounded Rectangle 6"/>
            <p:cNvSpPr/>
            <p:nvPr/>
          </p:nvSpPr>
          <p:spPr>
            <a:xfrm>
              <a:off x="2050998" y="3217051"/>
              <a:ext cx="5105231" cy="1572169"/>
            </a:xfrm>
            <a:prstGeom prst="roundRect">
              <a:avLst>
                <a:gd name="adj" fmla="val 8991"/>
              </a:avLst>
            </a:prstGeom>
            <a:solidFill>
              <a:srgbClr val="FFFFC8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8472" tIns="49236" rIns="98472" bIns="49236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white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4" t="8546" b="2003"/>
            <a:stretch/>
          </p:blipFill>
          <p:spPr>
            <a:xfrm rot="5400000">
              <a:off x="500352" y="3110707"/>
              <a:ext cx="1414463" cy="1828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Content Placeholder 1"/>
            <p:cNvSpPr txBox="1">
              <a:spLocks/>
            </p:cNvSpPr>
            <p:nvPr/>
          </p:nvSpPr>
          <p:spPr>
            <a:xfrm>
              <a:off x="2121985" y="3559951"/>
              <a:ext cx="1923814" cy="107747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6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A31F34"/>
                </a:buClr>
                <a:buFont typeface="Wingdings" panose="05000000000000000000" pitchFamily="2" charset="2"/>
                <a:buChar char="Ø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31F34"/>
                </a:buClr>
                <a:buFont typeface="Courier New" panose="02070309020205020404" pitchFamily="49" charset="0"/>
                <a:buChar char="o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—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31F34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fontAlgn="auto">
                <a:lnSpc>
                  <a:spcPct val="110000"/>
                </a:lnSpc>
                <a:spcAft>
                  <a:spcPts val="0"/>
                </a:spcAft>
                <a:buFont typeface="Wingdings" panose="05000000000000000000" pitchFamily="2" charset="2"/>
                <a:buNone/>
              </a:pPr>
              <a:r>
                <a:rPr lang="en-US" b="1" dirty="0" smtClean="0">
                  <a:solidFill>
                    <a:prstClr val="black"/>
                  </a:solidFill>
                </a:rPr>
                <a:t>Recent </a:t>
              </a:r>
              <a:br>
                <a:rPr lang="en-US" b="1" dirty="0" smtClean="0">
                  <a:solidFill>
                    <a:prstClr val="black"/>
                  </a:solidFill>
                </a:rPr>
              </a:br>
              <a:r>
                <a:rPr lang="en-US" b="1" dirty="0" smtClean="0">
                  <a:solidFill>
                    <a:prstClr val="black"/>
                  </a:solidFill>
                </a:rPr>
                <a:t>Instrumentation Development</a:t>
              </a:r>
            </a:p>
          </p:txBody>
        </p:sp>
        <p:sp>
          <p:nvSpPr>
            <p:cNvPr id="10" name="Content Placeholder 1"/>
            <p:cNvSpPr txBox="1">
              <a:spLocks/>
            </p:cNvSpPr>
            <p:nvPr/>
          </p:nvSpPr>
          <p:spPr>
            <a:xfrm>
              <a:off x="4045798" y="3398999"/>
              <a:ext cx="2665916" cy="128388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6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A31F34"/>
                </a:buClr>
                <a:buFont typeface="Wingdings" panose="05000000000000000000" pitchFamily="2" charset="2"/>
                <a:buChar char="Ø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31F34"/>
                </a:buClr>
                <a:buFont typeface="Courier New" panose="02070309020205020404" pitchFamily="49" charset="0"/>
                <a:buChar char="o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—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31F34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</a:rPr>
                <a:t>Thermal conductivity</a:t>
              </a:r>
            </a:p>
            <a:p>
              <a:pPr fontAlgn="auto"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</a:rPr>
                <a:t>Crack growth</a:t>
              </a:r>
            </a:p>
            <a:p>
              <a:pPr fontAlgn="auto">
                <a:spcAft>
                  <a:spcPts val="0"/>
                </a:spcAft>
              </a:pPr>
              <a:r>
                <a:rPr lang="en-US" dirty="0" err="1" smtClean="0">
                  <a:solidFill>
                    <a:prstClr val="black"/>
                  </a:solidFill>
                </a:rPr>
                <a:t>Ultrasonics</a:t>
              </a:r>
              <a:endParaRPr lang="en-US" dirty="0" smtClean="0">
                <a:solidFill>
                  <a:prstClr val="black"/>
                </a:solidFill>
              </a:endParaRPr>
            </a:p>
            <a:p>
              <a:pPr fontAlgn="auto"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</a:rPr>
                <a:t>Fiber optics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638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Ports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09A05-9728-4B07-895E-EE4E57187684}" type="slidenum">
              <a:rPr lang="en-US" smtClean="0"/>
              <a:t>78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5751" y="1151553"/>
            <a:ext cx="5314949" cy="181177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Provides a straight beam of neutrons for many different uses</a:t>
            </a:r>
          </a:p>
          <a:p>
            <a:pPr lvl="1"/>
            <a:r>
              <a:rPr lang="en-US" dirty="0" smtClean="0"/>
              <a:t>Student experiments and classes</a:t>
            </a:r>
          </a:p>
          <a:p>
            <a:pPr lvl="1"/>
            <a:r>
              <a:rPr lang="en-US" dirty="0" smtClean="0"/>
              <a:t>Medical treatment</a:t>
            </a:r>
          </a:p>
          <a:p>
            <a:pPr lvl="1"/>
            <a:r>
              <a:rPr lang="en-US" dirty="0" smtClean="0"/>
              <a:t>Imaging</a:t>
            </a:r>
          </a:p>
          <a:p>
            <a:pPr lvl="1"/>
            <a:r>
              <a:rPr lang="en-US" dirty="0" smtClean="0"/>
              <a:t>Semiconductor production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1360" y="1151552"/>
            <a:ext cx="2653990" cy="19904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63323"/>
            <a:ext cx="2948722" cy="3263262"/>
          </a:xfrm>
          <a:prstGeom prst="rect">
            <a:avLst/>
          </a:prstGeom>
        </p:spPr>
      </p:pic>
      <p:pic>
        <p:nvPicPr>
          <p:cNvPr id="11" name="Picture 10" descr="CP-MITR-00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18292" y="3287028"/>
            <a:ext cx="4053260" cy="2924339"/>
          </a:xfrm>
          <a:prstGeom prst="rect">
            <a:avLst/>
          </a:prstGeom>
          <a:noFill/>
        </p:spPr>
      </p:pic>
      <p:pic>
        <p:nvPicPr>
          <p:cNvPr id="13" name="Picture 12" descr="C:\Users\ktm\Documents\ATR\Radiography\Fixed\rod4-flange2.tif"/>
          <p:cNvPicPr>
            <a:picLocks noChangeAspect="1" noChangeArrowheads="1"/>
          </p:cNvPicPr>
          <p:nvPr/>
        </p:nvPicPr>
        <p:blipFill>
          <a:blip r:embed="rId5" cstate="screen">
            <a:duotone>
              <a:srgbClr val="2D2D8A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173801" y="3924977"/>
            <a:ext cx="1553226" cy="11820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43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14300" y="1590797"/>
            <a:ext cx="4343400" cy="25087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In-Core Experiments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79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85750" y="1683625"/>
            <a:ext cx="4171950" cy="2415935"/>
          </a:xfrm>
        </p:spPr>
        <p:txBody>
          <a:bodyPr numCol="2" anchor="ctr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b="1" dirty="0" smtClean="0"/>
              <a:t>ACI</a:t>
            </a:r>
            <a:endParaRPr lang="en-US" sz="14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SiC LWR cladding in PWR conditions</a:t>
            </a:r>
          </a:p>
          <a:p>
            <a:pPr>
              <a:spcBef>
                <a:spcPts val="0"/>
              </a:spcBef>
            </a:pPr>
            <a:endParaRPr lang="en-US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 err="1" smtClean="0"/>
              <a:t>BSiC</a:t>
            </a:r>
            <a:endParaRPr lang="en-US" sz="14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smtClean="0"/>
              <a:t>SiC channel box and guide tubes</a:t>
            </a:r>
          </a:p>
          <a:p>
            <a:pPr>
              <a:spcBef>
                <a:spcPts val="0"/>
              </a:spcBef>
            </a:pPr>
            <a:endParaRPr lang="en-US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 smtClean="0"/>
              <a:t>WATF</a:t>
            </a:r>
            <a:r>
              <a:rPr lang="en-US" sz="1400" dirty="0" smtClean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smtClean="0"/>
              <a:t>Accident-tolerant cladding and coatings</a:t>
            </a:r>
          </a:p>
          <a:p>
            <a:pPr>
              <a:spcBef>
                <a:spcPts val="0"/>
              </a:spcBef>
            </a:pPr>
            <a:endParaRPr lang="en-US" sz="1400" dirty="0" smtClean="0"/>
          </a:p>
          <a:p>
            <a:pPr marL="0" indent="0">
              <a:spcBef>
                <a:spcPts val="0"/>
              </a:spcBef>
              <a:buNone/>
            </a:pPr>
            <a:endParaRPr lang="en-US" sz="1400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 smtClean="0"/>
              <a:t>ICCGM</a:t>
            </a:r>
            <a:endParaRPr lang="en-US" sz="14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Actively-loaded real-time crack growth </a:t>
            </a:r>
            <a:r>
              <a:rPr lang="en-US" sz="1400" dirty="0" smtClean="0"/>
              <a:t>monitor</a:t>
            </a:r>
          </a:p>
          <a:p>
            <a:pPr marL="0" indent="0">
              <a:spcBef>
                <a:spcPts val="0"/>
              </a:spcBef>
              <a:buNone/>
            </a:pP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 smtClean="0"/>
              <a:t>COATI</a:t>
            </a:r>
            <a:endParaRPr lang="en-US" sz="14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smtClean="0"/>
              <a:t>ATF SiC coated plates and tubes with ECP</a:t>
            </a:r>
          </a:p>
          <a:p>
            <a:pPr marL="0" indent="0">
              <a:spcBef>
                <a:spcPts val="0"/>
              </a:spcBef>
              <a:buNone/>
            </a:pPr>
            <a:endParaRPr lang="en-US" sz="1400" dirty="0"/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114300" y="1217422"/>
            <a:ext cx="4343401" cy="368979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A31F3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—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41719C"/>
                </a:solidFill>
              </a:rPr>
              <a:t>Pressurized Water Loop</a:t>
            </a:r>
            <a:endParaRPr lang="en-US" dirty="0">
              <a:solidFill>
                <a:srgbClr val="41719C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686300" y="1688022"/>
            <a:ext cx="4343400" cy="104111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4686299" y="1314647"/>
            <a:ext cx="4343402" cy="368979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A31F3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—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C00000"/>
                </a:solidFill>
              </a:rPr>
              <a:t>Fuel Tests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4772023" y="1863868"/>
            <a:ext cx="4257677" cy="964123"/>
          </a:xfrm>
          <a:prstGeom prst="rect">
            <a:avLst/>
          </a:prstGeom>
        </p:spPr>
        <p:txBody>
          <a:bodyPr vert="horz" lIns="91440" tIns="45720" rIns="91440" bIns="45720" numCol="2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A31F3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—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400" b="1" dirty="0" smtClean="0"/>
              <a:t>HYFI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U-</a:t>
            </a:r>
            <a:r>
              <a:rPr lang="en-US" sz="1400" dirty="0" err="1"/>
              <a:t>Zr</a:t>
            </a:r>
            <a:r>
              <a:rPr lang="en-US" sz="1400" dirty="0"/>
              <a:t>-H LWR fuel rods with liquid metal bonding</a:t>
            </a:r>
          </a:p>
          <a:p>
            <a:pPr>
              <a:spcBef>
                <a:spcPts val="0"/>
              </a:spcBef>
            </a:pPr>
            <a:endParaRPr lang="en-US" sz="1400" dirty="0" smtClean="0"/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400" b="1" dirty="0" smtClean="0"/>
              <a:t>AFTR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Internally- and Externally-Cooled Annular </a:t>
            </a:r>
            <a:r>
              <a:rPr lang="en-US" sz="1400" dirty="0" smtClean="0"/>
              <a:t>Fuel</a:t>
            </a:r>
            <a:endParaRPr lang="en-US" sz="1400" dirty="0"/>
          </a:p>
        </p:txBody>
      </p:sp>
      <p:sp>
        <p:nvSpPr>
          <p:cNvPr id="12" name="Rounded Rectangle 11"/>
          <p:cNvSpPr/>
          <p:nvPr/>
        </p:nvSpPr>
        <p:spPr>
          <a:xfrm>
            <a:off x="114300" y="4655232"/>
            <a:ext cx="4343400" cy="14765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200024" y="4625249"/>
            <a:ext cx="4257676" cy="1489801"/>
          </a:xfrm>
          <a:prstGeom prst="rect">
            <a:avLst/>
          </a:prstGeom>
        </p:spPr>
        <p:txBody>
          <a:bodyPr vert="horz" lIns="91440" tIns="45720" rIns="91440" bIns="45720" numCol="3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A31F3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—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400" b="1" dirty="0" smtClean="0"/>
              <a:t>FS-1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FHR coupons in flibe </a:t>
            </a:r>
            <a:r>
              <a:rPr lang="en-US" sz="1400" dirty="0" smtClean="0"/>
              <a:t>at 700°C and tritium capture</a:t>
            </a:r>
            <a:endParaRPr lang="en-US" sz="1400" dirty="0"/>
          </a:p>
          <a:p>
            <a:pPr>
              <a:spcBef>
                <a:spcPts val="0"/>
              </a:spcBef>
            </a:pPr>
            <a:endParaRPr lang="en-US" sz="1400" dirty="0" smtClean="0"/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400" b="1" dirty="0" smtClean="0"/>
              <a:t>FS-2</a:t>
            </a: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400" dirty="0" smtClean="0"/>
              <a:t>Additional </a:t>
            </a:r>
            <a:br>
              <a:rPr lang="en-US" sz="1400" dirty="0" smtClean="0"/>
            </a:br>
            <a:r>
              <a:rPr lang="en-US" sz="1400" dirty="0" smtClean="0"/>
              <a:t>coupons, salt, and activation sampling</a:t>
            </a:r>
          </a:p>
          <a:p>
            <a:pPr>
              <a:spcBef>
                <a:spcPts val="0"/>
              </a:spcBef>
            </a:pPr>
            <a:endParaRPr lang="en-US" sz="1400" dirty="0" smtClean="0"/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400" b="1" dirty="0" smtClean="0"/>
              <a:t>FS-3</a:t>
            </a:r>
            <a:r>
              <a:rPr lang="en-US" sz="1400" dirty="0" smtClean="0"/>
              <a:t> </a:t>
            </a: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400" dirty="0" smtClean="0"/>
              <a:t>FHR and SINAP ceramics, guard heating</a:t>
            </a:r>
          </a:p>
        </p:txBody>
      </p:sp>
      <p:sp>
        <p:nvSpPr>
          <p:cNvPr id="14" name="Content Placeholder 3"/>
          <p:cNvSpPr txBox="1">
            <a:spLocks/>
          </p:cNvSpPr>
          <p:nvPr/>
        </p:nvSpPr>
        <p:spPr>
          <a:xfrm>
            <a:off x="114300" y="4286250"/>
            <a:ext cx="4343400" cy="368979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A31F3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—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BF9000"/>
                </a:solidFill>
              </a:rPr>
              <a:t>Fluoride Salt</a:t>
            </a:r>
            <a:endParaRPr lang="en-US" dirty="0">
              <a:solidFill>
                <a:srgbClr val="BF9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686299" y="3340826"/>
            <a:ext cx="4343401" cy="28313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ontent Placeholder 3"/>
          <p:cNvSpPr txBox="1">
            <a:spLocks/>
          </p:cNvSpPr>
          <p:nvPr/>
        </p:nvSpPr>
        <p:spPr>
          <a:xfrm>
            <a:off x="4857748" y="3486150"/>
            <a:ext cx="4171952" cy="2645618"/>
          </a:xfrm>
          <a:prstGeom prst="rect">
            <a:avLst/>
          </a:prstGeom>
        </p:spPr>
        <p:txBody>
          <a:bodyPr vert="horz" lIns="91440" tIns="45720" rIns="91440" bIns="45720" numCol="2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A31F3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—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200" b="1" dirty="0"/>
              <a:t>HTIF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 smtClean="0"/>
              <a:t>Ceramics and TRISO &gt;1400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 smtClean="0"/>
              <a:t>Drexel</a:t>
            </a:r>
            <a:endParaRPr lang="en-US" sz="1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MAX-phase </a:t>
            </a:r>
            <a:r>
              <a:rPr lang="en-US" sz="1200" dirty="0" smtClean="0"/>
              <a:t>materials at </a:t>
            </a:r>
            <a:r>
              <a:rPr lang="en-US" sz="1200" dirty="0"/>
              <a:t>300-700°C in inert gas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 smtClean="0"/>
              <a:t>LUNA</a:t>
            </a:r>
            <a:endParaRPr lang="en-US" sz="1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Fiber optics at </a:t>
            </a:r>
            <a:r>
              <a:rPr lang="en-US" sz="1200" dirty="0" smtClean="0"/>
              <a:t>700°C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 smtClean="0"/>
              <a:t>ULTRA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 smtClean="0"/>
              <a:t>Ultrasonic transducer and self-powered detector test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 smtClean="0"/>
              <a:t>ULTRA 2</a:t>
            </a:r>
            <a:endParaRPr lang="en-US" sz="1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Ultrasonic </a:t>
            </a:r>
            <a:r>
              <a:rPr lang="en-US" sz="1200" dirty="0" smtClean="0"/>
              <a:t>and fiber optic sensors at 800</a:t>
            </a:r>
            <a:r>
              <a:rPr lang="en-US" sz="1200" dirty="0"/>
              <a:t>°C</a:t>
            </a:r>
            <a:endParaRPr lang="en-US" sz="1200" dirty="0" smtClean="0"/>
          </a:p>
          <a:p>
            <a:pPr marL="0" indent="0">
              <a:spcBef>
                <a:spcPts val="0"/>
              </a:spcBef>
              <a:buNone/>
            </a:pPr>
            <a:endParaRPr lang="en-US" sz="1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/>
              <a:t>HYCO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ATF SiC coated plates and tubes at </a:t>
            </a:r>
            <a:r>
              <a:rPr lang="en-US" sz="1200" dirty="0" smtClean="0"/>
              <a:t>320°C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 smtClean="0"/>
              <a:t>TREAT</a:t>
            </a:r>
            <a:endParaRPr lang="en-US" sz="1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 smtClean="0"/>
              <a:t>Neutron and gamma transient benchmark</a:t>
            </a:r>
            <a:endParaRPr lang="en-US" sz="1200" dirty="0"/>
          </a:p>
        </p:txBody>
      </p:sp>
      <p:sp>
        <p:nvSpPr>
          <p:cNvPr id="17" name="Content Placeholder 3"/>
          <p:cNvSpPr txBox="1">
            <a:spLocks/>
          </p:cNvSpPr>
          <p:nvPr/>
        </p:nvSpPr>
        <p:spPr>
          <a:xfrm>
            <a:off x="4686299" y="2967451"/>
            <a:ext cx="4343401" cy="368979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A31F3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—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548235"/>
                </a:solidFill>
              </a:rPr>
              <a:t>Inert Gas</a:t>
            </a:r>
            <a:endParaRPr lang="en-US" dirty="0">
              <a:solidFill>
                <a:srgbClr val="5482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92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150" y="1028700"/>
            <a:ext cx="9086850" cy="742950"/>
          </a:xfrm>
        </p:spPr>
        <p:txBody>
          <a:bodyPr>
            <a:normAutofit fontScale="92500" lnSpcReduction="10000"/>
          </a:bodyPr>
          <a:lstStyle/>
          <a:p>
            <a:r>
              <a:rPr lang="en-US" sz="1600" dirty="0"/>
              <a:t>MITR offers complementary capability to DOE reactors and </a:t>
            </a:r>
            <a:r>
              <a:rPr lang="en-US" sz="1600" dirty="0" smtClean="0"/>
              <a:t>plays </a:t>
            </a:r>
            <a:r>
              <a:rPr lang="en-US" sz="1600" dirty="0"/>
              <a:t>an important role in national programs such as Nuclear Science User Facilities (NSUF) and </a:t>
            </a:r>
            <a:r>
              <a:rPr lang="en-US" sz="1600" dirty="0" smtClean="0"/>
              <a:t>new irradiation experiment demonstration.  </a:t>
            </a:r>
            <a:endParaRPr lang="en-US" sz="16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Integrating to National Programs</a:t>
            </a:r>
          </a:p>
        </p:txBody>
      </p:sp>
      <p:pic>
        <p:nvPicPr>
          <p:cNvPr id="5" name="Picture 4" descr="Table from NEAC new test rx Draft Report 12-22-16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" t="11161" r="5882" b="12188"/>
          <a:stretch/>
        </p:blipFill>
        <p:spPr>
          <a:xfrm>
            <a:off x="2000250" y="1543050"/>
            <a:ext cx="4857750" cy="5383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00850" y="5486401"/>
            <a:ext cx="23431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DOE NEAC “Assessment of Missions and Requirements of a New U.S. Test Reactor”, Feb. 2017</a:t>
            </a:r>
            <a:endParaRPr lang="en-US" sz="11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A05-9728-4B07-895E-EE4E5718768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08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HYCO – Hybrid Composites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80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6150" y="3886199"/>
            <a:ext cx="27432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886199"/>
            <a:ext cx="3253318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285751" y="1151553"/>
            <a:ext cx="8572499" cy="124874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A31F3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—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Collaboration with Oak Ridge National Laboratory for Accident Tolerant Fuel materials development</a:t>
            </a:r>
          </a:p>
          <a:p>
            <a:r>
              <a:rPr lang="en-US" dirty="0" smtClean="0"/>
              <a:t>60 metal and ceramic specimens irradiated at 320°C in the ICSA (helium)</a:t>
            </a:r>
          </a:p>
          <a:p>
            <a:r>
              <a:rPr lang="en-US" dirty="0" smtClean="0"/>
              <a:t>Undergoing PIE in NRL hot cells prior to shipment to ORNL</a:t>
            </a:r>
          </a:p>
        </p:txBody>
      </p:sp>
      <p:pic>
        <p:nvPicPr>
          <p:cNvPr id="2052" name="Picture 13" descr="02 03 ba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0" y="2400300"/>
            <a:ext cx="2743200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14" descr="02 03 fro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4975" y="3093044"/>
            <a:ext cx="2752725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03-pos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6300" y="2408049"/>
            <a:ext cx="274320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 descr="03-post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6300" y="3136923"/>
            <a:ext cx="27432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1238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0" y="2038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3906112"/>
            <a:ext cx="2743200" cy="2246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73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949941" y="1123818"/>
            <a:ext cx="5120640" cy="5120640"/>
            <a:chOff x="3807406" y="1159250"/>
            <a:chExt cx="5120640" cy="5120640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55" t="26666" r="16961" b="22501"/>
            <a:stretch/>
          </p:blipFill>
          <p:spPr>
            <a:xfrm>
              <a:off x="3807406" y="1159250"/>
              <a:ext cx="5120640" cy="5120640"/>
            </a:xfrm>
            <a:prstGeom prst="rect">
              <a:avLst/>
            </a:prstGeom>
          </p:spPr>
        </p:pic>
        <p:grpSp>
          <p:nvGrpSpPr>
            <p:cNvPr id="116" name="Group 115"/>
            <p:cNvGrpSpPr/>
            <p:nvPr/>
          </p:nvGrpSpPr>
          <p:grpSpPr>
            <a:xfrm>
              <a:off x="4319001" y="1270900"/>
              <a:ext cx="4338696" cy="4666356"/>
              <a:chOff x="2226095" y="1254650"/>
              <a:chExt cx="4338696" cy="4666356"/>
            </a:xfrm>
          </p:grpSpPr>
          <p:sp>
            <p:nvSpPr>
              <p:cNvPr id="90" name="Parallelogram 89"/>
              <p:cNvSpPr/>
              <p:nvPr/>
            </p:nvSpPr>
            <p:spPr>
              <a:xfrm rot="19877464">
                <a:off x="3369606" y="3042149"/>
                <a:ext cx="1138335" cy="676974"/>
              </a:xfrm>
              <a:prstGeom prst="parallelogram">
                <a:avLst>
                  <a:gd name="adj" fmla="val 54570"/>
                </a:avLst>
              </a:pr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Parallelogram 92"/>
              <p:cNvSpPr/>
              <p:nvPr/>
            </p:nvSpPr>
            <p:spPr>
              <a:xfrm rot="5400000">
                <a:off x="2683905" y="3831131"/>
                <a:ext cx="1138335" cy="676974"/>
              </a:xfrm>
              <a:prstGeom prst="parallelogram">
                <a:avLst>
                  <a:gd name="adj" fmla="val 54570"/>
                </a:avLst>
              </a:pr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Parallelogram 93"/>
              <p:cNvSpPr/>
              <p:nvPr/>
            </p:nvSpPr>
            <p:spPr>
              <a:xfrm rot="5400000">
                <a:off x="3372395" y="4229505"/>
                <a:ext cx="1138335" cy="676974"/>
              </a:xfrm>
              <a:prstGeom prst="parallelogram">
                <a:avLst>
                  <a:gd name="adj" fmla="val 54570"/>
                </a:avLst>
              </a:pr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Parallelogram 94"/>
              <p:cNvSpPr/>
              <p:nvPr/>
            </p:nvSpPr>
            <p:spPr>
              <a:xfrm rot="5400000">
                <a:off x="3371461" y="5013352"/>
                <a:ext cx="1138335" cy="676974"/>
              </a:xfrm>
              <a:prstGeom prst="parallelogram">
                <a:avLst>
                  <a:gd name="adj" fmla="val 54570"/>
                </a:avLst>
              </a:pr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Parallelogram 95"/>
              <p:cNvSpPr/>
              <p:nvPr/>
            </p:nvSpPr>
            <p:spPr>
              <a:xfrm rot="5400000">
                <a:off x="2672389" y="4617462"/>
                <a:ext cx="1138335" cy="676974"/>
              </a:xfrm>
              <a:prstGeom prst="parallelogram">
                <a:avLst>
                  <a:gd name="adj" fmla="val 54570"/>
                </a:avLst>
              </a:pr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Parallelogram 96"/>
              <p:cNvSpPr/>
              <p:nvPr/>
            </p:nvSpPr>
            <p:spPr>
              <a:xfrm rot="5400000">
                <a:off x="2006463" y="4230273"/>
                <a:ext cx="1138335" cy="676974"/>
              </a:xfrm>
              <a:prstGeom prst="parallelogram">
                <a:avLst>
                  <a:gd name="adj" fmla="val 54570"/>
                </a:avLst>
              </a:pr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Parallelogram 97"/>
              <p:cNvSpPr/>
              <p:nvPr/>
            </p:nvSpPr>
            <p:spPr>
              <a:xfrm rot="5400000">
                <a:off x="2006026" y="3437631"/>
                <a:ext cx="1138335" cy="676974"/>
              </a:xfrm>
              <a:prstGeom prst="parallelogram">
                <a:avLst>
                  <a:gd name="adj" fmla="val 54570"/>
                </a:avLst>
              </a:pr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Parallelogram 98"/>
              <p:cNvSpPr/>
              <p:nvPr/>
            </p:nvSpPr>
            <p:spPr>
              <a:xfrm rot="5400000">
                <a:off x="1995414" y="2641083"/>
                <a:ext cx="1138335" cy="676974"/>
              </a:xfrm>
              <a:prstGeom prst="parallelogram">
                <a:avLst>
                  <a:gd name="adj" fmla="val 54570"/>
                </a:avLst>
              </a:pr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Parallelogram 99"/>
              <p:cNvSpPr/>
              <p:nvPr/>
            </p:nvSpPr>
            <p:spPr>
              <a:xfrm rot="19877464">
                <a:off x="4728929" y="3036474"/>
                <a:ext cx="1138335" cy="676974"/>
              </a:xfrm>
              <a:prstGeom prst="parallelogram">
                <a:avLst>
                  <a:gd name="adj" fmla="val 54570"/>
                </a:avLst>
              </a:prstGeom>
              <a:solidFill>
                <a:schemeClr val="accent4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Parallelogram 100"/>
              <p:cNvSpPr/>
              <p:nvPr/>
            </p:nvSpPr>
            <p:spPr>
              <a:xfrm rot="19877464">
                <a:off x="5426456" y="2626731"/>
                <a:ext cx="1138335" cy="676974"/>
              </a:xfrm>
              <a:prstGeom prst="parallelogram">
                <a:avLst>
                  <a:gd name="adj" fmla="val 54570"/>
                </a:avLst>
              </a:prstGeom>
              <a:solidFill>
                <a:schemeClr val="accent4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Parallelogram 101"/>
              <p:cNvSpPr/>
              <p:nvPr/>
            </p:nvSpPr>
            <p:spPr>
              <a:xfrm rot="19877464">
                <a:off x="5406563" y="3436515"/>
                <a:ext cx="1138335" cy="676974"/>
              </a:xfrm>
              <a:prstGeom prst="parallelogram">
                <a:avLst>
                  <a:gd name="adj" fmla="val 54570"/>
                </a:avLst>
              </a:prstGeom>
              <a:solidFill>
                <a:schemeClr val="accent4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Parallelogram 102"/>
              <p:cNvSpPr/>
              <p:nvPr/>
            </p:nvSpPr>
            <p:spPr>
              <a:xfrm rot="19877464">
                <a:off x="5424491" y="4195672"/>
                <a:ext cx="1138335" cy="676974"/>
              </a:xfrm>
              <a:prstGeom prst="parallelogram">
                <a:avLst>
                  <a:gd name="adj" fmla="val 54570"/>
                </a:avLst>
              </a:prstGeom>
              <a:solidFill>
                <a:schemeClr val="accent4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Parallelogram 103"/>
              <p:cNvSpPr/>
              <p:nvPr/>
            </p:nvSpPr>
            <p:spPr>
              <a:xfrm rot="19877464">
                <a:off x="4736000" y="4617463"/>
                <a:ext cx="1138335" cy="676974"/>
              </a:xfrm>
              <a:prstGeom prst="parallelogram">
                <a:avLst>
                  <a:gd name="adj" fmla="val 54570"/>
                </a:avLst>
              </a:prstGeom>
              <a:solidFill>
                <a:schemeClr val="accent4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Parallelogram 104"/>
              <p:cNvSpPr/>
              <p:nvPr/>
            </p:nvSpPr>
            <p:spPr>
              <a:xfrm rot="19877464">
                <a:off x="4719893" y="3837997"/>
                <a:ext cx="1138335" cy="676974"/>
              </a:xfrm>
              <a:prstGeom prst="parallelogram">
                <a:avLst>
                  <a:gd name="adj" fmla="val 54570"/>
                </a:avLst>
              </a:prstGeom>
              <a:solidFill>
                <a:schemeClr val="accent4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Parallelogram 105"/>
              <p:cNvSpPr/>
              <p:nvPr/>
            </p:nvSpPr>
            <p:spPr>
              <a:xfrm rot="19877464">
                <a:off x="4048444" y="4206700"/>
                <a:ext cx="1138335" cy="676974"/>
              </a:xfrm>
              <a:prstGeom prst="parallelogram">
                <a:avLst>
                  <a:gd name="adj" fmla="val 54570"/>
                </a:avLst>
              </a:prstGeom>
              <a:solidFill>
                <a:schemeClr val="accent4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Parallelogram 106"/>
              <p:cNvSpPr/>
              <p:nvPr/>
            </p:nvSpPr>
            <p:spPr>
              <a:xfrm rot="19877464">
                <a:off x="4064551" y="5002483"/>
                <a:ext cx="1138335" cy="676974"/>
              </a:xfrm>
              <a:prstGeom prst="parallelogram">
                <a:avLst>
                  <a:gd name="adj" fmla="val 54570"/>
                </a:avLst>
              </a:prstGeom>
              <a:solidFill>
                <a:schemeClr val="accent4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Parallelogram 107"/>
              <p:cNvSpPr/>
              <p:nvPr/>
            </p:nvSpPr>
            <p:spPr>
              <a:xfrm rot="1757610">
                <a:off x="4390399" y="2437761"/>
                <a:ext cx="1138335" cy="676974"/>
              </a:xfrm>
              <a:prstGeom prst="parallelogram">
                <a:avLst>
                  <a:gd name="adj" fmla="val 54570"/>
                </a:avLst>
              </a:prstGeom>
              <a:solidFill>
                <a:schemeClr val="tx1">
                  <a:lumMod val="50000"/>
                  <a:lumOff val="5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Parallelogram 108"/>
              <p:cNvSpPr/>
              <p:nvPr/>
            </p:nvSpPr>
            <p:spPr>
              <a:xfrm rot="1757610">
                <a:off x="5067459" y="2063773"/>
                <a:ext cx="1138335" cy="676974"/>
              </a:xfrm>
              <a:prstGeom prst="parallelogram">
                <a:avLst>
                  <a:gd name="adj" fmla="val 54570"/>
                </a:avLst>
              </a:prstGeom>
              <a:solidFill>
                <a:schemeClr val="tx1">
                  <a:lumMod val="50000"/>
                  <a:lumOff val="5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Parallelogram 109"/>
              <p:cNvSpPr/>
              <p:nvPr/>
            </p:nvSpPr>
            <p:spPr>
              <a:xfrm rot="1757610">
                <a:off x="3725592" y="2042913"/>
                <a:ext cx="1138335" cy="676974"/>
              </a:xfrm>
              <a:prstGeom prst="parallelogram">
                <a:avLst>
                  <a:gd name="adj" fmla="val 54570"/>
                </a:avLst>
              </a:prstGeom>
              <a:solidFill>
                <a:schemeClr val="tx1">
                  <a:lumMod val="50000"/>
                  <a:lumOff val="5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Parallelogram 110"/>
              <p:cNvSpPr/>
              <p:nvPr/>
            </p:nvSpPr>
            <p:spPr>
              <a:xfrm rot="1757610">
                <a:off x="3010876" y="1654693"/>
                <a:ext cx="1138335" cy="676974"/>
              </a:xfrm>
              <a:prstGeom prst="parallelogram">
                <a:avLst>
                  <a:gd name="adj" fmla="val 54570"/>
                </a:avLst>
              </a:prstGeom>
              <a:solidFill>
                <a:schemeClr val="tx1">
                  <a:lumMod val="50000"/>
                  <a:lumOff val="5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Parallelogram 111"/>
              <p:cNvSpPr/>
              <p:nvPr/>
            </p:nvSpPr>
            <p:spPr>
              <a:xfrm rot="1757610">
                <a:off x="2313191" y="2044413"/>
                <a:ext cx="1138335" cy="676974"/>
              </a:xfrm>
              <a:prstGeom prst="parallelogram">
                <a:avLst>
                  <a:gd name="adj" fmla="val 54570"/>
                </a:avLst>
              </a:prstGeom>
              <a:solidFill>
                <a:schemeClr val="tx1">
                  <a:lumMod val="50000"/>
                  <a:lumOff val="5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Parallelogram 112"/>
              <p:cNvSpPr/>
              <p:nvPr/>
            </p:nvSpPr>
            <p:spPr>
              <a:xfrm rot="1757610">
                <a:off x="3009321" y="2455945"/>
                <a:ext cx="1138335" cy="676974"/>
              </a:xfrm>
              <a:prstGeom prst="parallelogram">
                <a:avLst>
                  <a:gd name="adj" fmla="val 54570"/>
                </a:avLst>
              </a:prstGeom>
              <a:solidFill>
                <a:schemeClr val="tx1">
                  <a:lumMod val="50000"/>
                  <a:lumOff val="5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Parallelogram 113"/>
              <p:cNvSpPr/>
              <p:nvPr/>
            </p:nvSpPr>
            <p:spPr>
              <a:xfrm rot="1757610">
                <a:off x="4386279" y="1668925"/>
                <a:ext cx="1138335" cy="676974"/>
              </a:xfrm>
              <a:prstGeom prst="parallelogram">
                <a:avLst>
                  <a:gd name="adj" fmla="val 54570"/>
                </a:avLst>
              </a:prstGeom>
              <a:solidFill>
                <a:schemeClr val="tx1">
                  <a:lumMod val="50000"/>
                  <a:lumOff val="5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Parallelogram 114"/>
              <p:cNvSpPr/>
              <p:nvPr/>
            </p:nvSpPr>
            <p:spPr>
              <a:xfrm rot="1757610">
                <a:off x="3712489" y="1254650"/>
                <a:ext cx="1138335" cy="676974"/>
              </a:xfrm>
              <a:prstGeom prst="parallelogram">
                <a:avLst>
                  <a:gd name="adj" fmla="val 54570"/>
                </a:avLst>
              </a:prstGeom>
              <a:solidFill>
                <a:schemeClr val="tx1">
                  <a:lumMod val="50000"/>
                  <a:lumOff val="5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8" name="TextBox 117"/>
            <p:cNvSpPr txBox="1"/>
            <p:nvPr/>
          </p:nvSpPr>
          <p:spPr>
            <a:xfrm>
              <a:off x="6427102" y="4361304"/>
              <a:ext cx="6094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[</a:t>
              </a:r>
              <a:r>
                <a:rPr lang="en-US" sz="1200" b="1" dirty="0" smtClean="0">
                  <a:solidFill>
                    <a:srgbClr val="C00000"/>
                  </a:solidFill>
                </a:rPr>
                <a:t>1-2-3-</a:t>
              </a:r>
              <a:br>
                <a:rPr lang="en-US" sz="1200" b="1" dirty="0" smtClean="0">
                  <a:solidFill>
                    <a:srgbClr val="C00000"/>
                  </a:solidFill>
                </a:rPr>
              </a:br>
              <a:r>
                <a:rPr lang="en-US" sz="1200" b="1" dirty="0" smtClean="0"/>
                <a:t>1-2-3]</a:t>
              </a:r>
              <a:endParaRPr lang="en-US" sz="1200" b="1" dirty="0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5667424" y="3208371"/>
              <a:ext cx="6094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[2-3-</a:t>
              </a:r>
              <a:r>
                <a:rPr lang="en-US" sz="1200" b="1" dirty="0" smtClean="0">
                  <a:solidFill>
                    <a:srgbClr val="7030A0"/>
                  </a:solidFill>
                </a:rPr>
                <a:t>2-</a:t>
              </a:r>
              <a:br>
                <a:rPr lang="en-US" sz="1200" b="1" dirty="0" smtClean="0">
                  <a:solidFill>
                    <a:srgbClr val="7030A0"/>
                  </a:solidFill>
                </a:rPr>
              </a:br>
              <a:r>
                <a:rPr lang="en-US" sz="1200" b="1" dirty="0" smtClean="0">
                  <a:solidFill>
                    <a:srgbClr val="7030A0"/>
                  </a:solidFill>
                </a:rPr>
                <a:t>3-</a:t>
              </a:r>
              <a:r>
                <a:rPr lang="en-US" sz="1200" b="1" dirty="0" smtClean="0">
                  <a:solidFill>
                    <a:srgbClr val="C00000"/>
                  </a:solidFill>
                </a:rPr>
                <a:t>2-3</a:t>
              </a:r>
              <a:r>
                <a:rPr lang="en-US" sz="1200" b="1" dirty="0" smtClean="0"/>
                <a:t>]</a:t>
              </a:r>
              <a:endParaRPr lang="en-US" sz="1200" b="1" dirty="0"/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5024515" y="3935908"/>
              <a:ext cx="6094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[</a:t>
              </a:r>
              <a:r>
                <a:rPr lang="en-US" sz="1200" b="1" dirty="0" smtClean="0">
                  <a:solidFill>
                    <a:schemeClr val="accent6">
                      <a:lumMod val="75000"/>
                    </a:schemeClr>
                  </a:solidFill>
                </a:rPr>
                <a:t>1-2-3-</a:t>
              </a:r>
              <a:r>
                <a:rPr lang="en-US" sz="1200" b="1" dirty="0" smtClean="0"/>
                <a:t/>
              </a:r>
              <a:br>
                <a:rPr lang="en-US" sz="1200" b="1" dirty="0" smtClean="0"/>
              </a:br>
              <a:r>
                <a:rPr lang="en-US" sz="1200" b="1" dirty="0" smtClean="0">
                  <a:solidFill>
                    <a:srgbClr val="C00000"/>
                  </a:solidFill>
                </a:rPr>
                <a:t>1-</a:t>
              </a:r>
              <a:r>
                <a:rPr lang="en-US" sz="1200" b="1" dirty="0" smtClean="0"/>
                <a:t>1-2]</a:t>
              </a:r>
              <a:endParaRPr lang="en-US" sz="1200" b="1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5696668" y="4328511"/>
              <a:ext cx="6094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[3-</a:t>
              </a:r>
              <a:r>
                <a:rPr lang="en-US" sz="1200" b="1" dirty="0" smtClean="0">
                  <a:solidFill>
                    <a:srgbClr val="7030A0"/>
                  </a:solidFill>
                </a:rPr>
                <a:t>1-</a:t>
              </a:r>
              <a:r>
                <a:rPr lang="en-US" sz="1200" b="1" dirty="0" smtClean="0"/>
                <a:t>1-</a:t>
              </a:r>
              <a:br>
                <a:rPr lang="en-US" sz="1200" b="1" dirty="0" smtClean="0"/>
              </a:br>
              <a:r>
                <a:rPr lang="en-US" sz="1200" b="1" dirty="0" smtClean="0"/>
                <a:t>2-3-1]</a:t>
              </a:r>
              <a:endParaRPr lang="en-US" sz="1200" b="1" dirty="0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6772504" y="2530533"/>
              <a:ext cx="6094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[1-2-3-</a:t>
              </a:r>
              <a:br>
                <a:rPr lang="en-US" sz="1200" b="1" dirty="0" smtClean="0"/>
              </a:br>
              <a:r>
                <a:rPr lang="en-US" sz="1200" b="1" dirty="0" smtClean="0"/>
                <a:t>1-2-3]</a:t>
              </a:r>
              <a:endParaRPr lang="en-US" sz="1200" b="1" dirty="0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6065821" y="2142532"/>
              <a:ext cx="6094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[2-3-1-</a:t>
              </a:r>
              <a:br>
                <a:rPr lang="en-US" sz="1200" b="1" dirty="0" smtClean="0"/>
              </a:br>
              <a:r>
                <a:rPr lang="en-US" sz="1200" b="1" dirty="0" smtClean="0"/>
                <a:t>2-3-1]</a:t>
              </a:r>
              <a:endParaRPr lang="en-US" sz="1200" b="1" dirty="0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7084846" y="3173833"/>
              <a:ext cx="6094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[</a:t>
              </a:r>
              <a:r>
                <a:rPr lang="en-US" sz="1200" b="1" dirty="0">
                  <a:solidFill>
                    <a:srgbClr val="7030A0"/>
                  </a:solidFill>
                </a:rPr>
                <a:t>3-</a:t>
              </a:r>
              <a:r>
                <a:rPr lang="en-US" sz="1200" b="1" dirty="0"/>
                <a:t>1-2-</a:t>
              </a:r>
              <a:br>
                <a:rPr lang="en-US" sz="1200" b="1" dirty="0"/>
              </a:br>
              <a:r>
                <a:rPr lang="en-US" sz="1200" b="1" dirty="0"/>
                <a:t>3-1-2]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7082216" y="3977384"/>
              <a:ext cx="6094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[2-3-</a:t>
              </a:r>
              <a:r>
                <a:rPr lang="en-US" sz="1200" b="1" dirty="0">
                  <a:solidFill>
                    <a:schemeClr val="accent6">
                      <a:lumMod val="75000"/>
                    </a:schemeClr>
                  </a:solidFill>
                </a:rPr>
                <a:t>1-</a:t>
              </a:r>
              <a:br>
                <a:rPr lang="en-US" sz="1200" b="1" dirty="0">
                  <a:solidFill>
                    <a:schemeClr val="accent6">
                      <a:lumMod val="75000"/>
                    </a:schemeClr>
                  </a:solidFill>
                </a:rPr>
              </a:br>
              <a:r>
                <a:rPr lang="en-US" sz="1200" b="1" dirty="0" smtClean="0">
                  <a:solidFill>
                    <a:schemeClr val="accent6">
                      <a:lumMod val="75000"/>
                    </a:schemeClr>
                  </a:solidFill>
                </a:rPr>
                <a:t>2-3-</a:t>
              </a:r>
              <a:r>
                <a:rPr lang="en-US" sz="1200" b="1" dirty="0" smtClean="0"/>
                <a:t>1]</a:t>
              </a:r>
              <a:endParaRPr lang="en-US" sz="1200" b="1" dirty="0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5388195" y="2534419"/>
              <a:ext cx="6094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[3-1-2-</a:t>
              </a:r>
              <a:r>
                <a:rPr lang="en-US" sz="1200" b="1" smtClean="0"/>
                <a:t/>
              </a:r>
              <a:br>
                <a:rPr lang="en-US" sz="1200" b="1" smtClean="0"/>
              </a:br>
              <a:r>
                <a:rPr lang="en-US" sz="1200" b="1"/>
                <a:t>3-1-2</a:t>
              </a:r>
              <a:r>
                <a:rPr lang="en-US" sz="1200" b="1" smtClean="0"/>
                <a:t>]</a:t>
              </a:r>
              <a:endParaRPr lang="en-US" sz="1200" b="1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5731439" y="5110399"/>
              <a:ext cx="6094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[4-5-6-</a:t>
              </a:r>
              <a:br>
                <a:rPr lang="en-US" sz="1200" b="1" dirty="0" smtClean="0"/>
              </a:br>
              <a:r>
                <a:rPr lang="en-US" sz="1200" b="1" dirty="0" smtClean="0"/>
                <a:t>7-8-4]</a:t>
              </a:r>
              <a:endParaRPr lang="en-US" sz="1200" b="1" dirty="0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4700542" y="2125487"/>
              <a:ext cx="6094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[4-5-6-</a:t>
              </a:r>
              <a:br>
                <a:rPr lang="en-US" sz="1200" b="1" dirty="0" smtClean="0"/>
              </a:br>
              <a:r>
                <a:rPr lang="en-US" sz="1200" b="1" dirty="0" smtClean="0"/>
                <a:t>7-8-4]</a:t>
              </a:r>
              <a:endParaRPr lang="en-US" sz="1200" b="1" dirty="0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7793502" y="2761535"/>
              <a:ext cx="6094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[4-5-6-</a:t>
              </a:r>
              <a:br>
                <a:rPr lang="en-US" sz="1200" b="1" dirty="0" smtClean="0"/>
              </a:br>
              <a:r>
                <a:rPr lang="en-US" sz="1200" b="1" dirty="0" smtClean="0"/>
                <a:t>7-8-</a:t>
              </a:r>
              <a:r>
                <a:rPr lang="en-US" sz="1200" b="1" dirty="0" smtClean="0">
                  <a:solidFill>
                    <a:schemeClr val="accent6">
                      <a:lumMod val="50000"/>
                    </a:schemeClr>
                  </a:solidFill>
                </a:rPr>
                <a:t>4</a:t>
              </a:r>
              <a:r>
                <a:rPr lang="en-US" sz="1200" b="1" dirty="0" smtClean="0"/>
                <a:t>]</a:t>
              </a:r>
              <a:endParaRPr lang="en-US" sz="1200" b="1" dirty="0"/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7800522" y="3535106"/>
              <a:ext cx="5629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[7-8-4</a:t>
              </a:r>
              <a:br>
                <a:rPr lang="en-US" sz="1200" b="1" dirty="0"/>
              </a:br>
              <a:r>
                <a:rPr lang="en-US" sz="1200" b="1" dirty="0"/>
                <a:t>5-6-7]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5024952" y="4741366"/>
              <a:ext cx="5629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[7-8-4</a:t>
              </a:r>
              <a:br>
                <a:rPr lang="en-US" sz="1200" b="1" dirty="0"/>
              </a:br>
              <a:r>
                <a:rPr lang="en-US" sz="1200" b="1" dirty="0"/>
                <a:t>5-6-7]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5375198" y="1737374"/>
              <a:ext cx="5629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[7-8-4</a:t>
              </a:r>
              <a:br>
                <a:rPr lang="en-US" sz="1200" b="1" dirty="0"/>
              </a:br>
              <a:r>
                <a:rPr lang="en-US" sz="1200" b="1" dirty="0"/>
                <a:t>5-6-7]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6101055" y="1351757"/>
              <a:ext cx="6094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[5-6-7-</a:t>
              </a:r>
              <a:br>
                <a:rPr lang="en-US" sz="1200" b="1" dirty="0"/>
              </a:br>
              <a:r>
                <a:rPr lang="en-US" sz="1200" b="1" dirty="0" smtClean="0"/>
                <a:t>8-4-5]</a:t>
              </a:r>
              <a:endParaRPr lang="en-US" sz="1200" b="1" dirty="0"/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7796347" y="4328510"/>
              <a:ext cx="6094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[5-6-7-</a:t>
              </a:r>
              <a:br>
                <a:rPr lang="en-US" sz="1200" b="1" dirty="0"/>
              </a:br>
              <a:r>
                <a:rPr lang="en-US" sz="1200" b="1" dirty="0" smtClean="0"/>
                <a:t>8-4-5]</a:t>
              </a:r>
              <a:endParaRPr lang="en-US" sz="1200" b="1" dirty="0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356365" y="4337256"/>
              <a:ext cx="6094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[5-6-7-</a:t>
              </a:r>
              <a:br>
                <a:rPr lang="en-US" sz="1200" b="1" dirty="0"/>
              </a:br>
              <a:r>
                <a:rPr lang="en-US" sz="1200" b="1" dirty="0" smtClean="0"/>
                <a:t>8-</a:t>
              </a:r>
              <a:r>
                <a:rPr lang="en-US" sz="1200" b="1" dirty="0" smtClean="0">
                  <a:solidFill>
                    <a:srgbClr val="7030A0"/>
                  </a:solidFill>
                </a:rPr>
                <a:t>4-5</a:t>
              </a:r>
              <a:r>
                <a:rPr lang="en-US" sz="1200" b="1" dirty="0" smtClean="0"/>
                <a:t>]</a:t>
              </a:r>
              <a:endParaRPr lang="en-US" sz="1200" b="1" dirty="0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353997" y="3544614"/>
              <a:ext cx="5629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[8-4-5</a:t>
              </a:r>
              <a:br>
                <a:rPr lang="en-US" sz="1200" b="1" dirty="0"/>
              </a:br>
              <a:r>
                <a:rPr lang="en-US" sz="1200" b="1" dirty="0"/>
                <a:t>6-7-8]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6789483" y="1741255"/>
              <a:ext cx="5629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[8-4-5</a:t>
              </a:r>
              <a:br>
                <a:rPr lang="en-US" sz="1200" b="1" dirty="0"/>
              </a:br>
              <a:r>
                <a:rPr lang="en-US" sz="1200" b="1" dirty="0"/>
                <a:t>6-7-8]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7108754" y="4756478"/>
              <a:ext cx="5629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[8-</a:t>
              </a:r>
              <a:r>
                <a:rPr lang="en-US" sz="1200" b="1" dirty="0">
                  <a:solidFill>
                    <a:srgbClr val="7030A0"/>
                  </a:solidFill>
                </a:rPr>
                <a:t>4-5</a:t>
              </a:r>
              <a:br>
                <a:rPr lang="en-US" sz="1200" b="1" dirty="0">
                  <a:solidFill>
                    <a:srgbClr val="7030A0"/>
                  </a:solidFill>
                </a:rPr>
              </a:br>
              <a:r>
                <a:rPr lang="en-US" sz="1200" b="1" dirty="0">
                  <a:solidFill>
                    <a:srgbClr val="7030A0"/>
                  </a:solidFill>
                </a:rPr>
                <a:t>6-7-8</a:t>
              </a:r>
              <a:r>
                <a:rPr lang="en-US" sz="1200" b="1" dirty="0" smtClean="0"/>
                <a:t>]</a:t>
              </a:r>
              <a:endParaRPr lang="en-US" sz="1200" b="1" dirty="0"/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6445136" y="5128519"/>
              <a:ext cx="6094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[6-7-8-</a:t>
              </a:r>
              <a:br>
                <a:rPr lang="en-US" sz="1200" b="1" dirty="0"/>
              </a:br>
              <a:r>
                <a:rPr lang="en-US" sz="1200" b="1" dirty="0" smtClean="0">
                  <a:solidFill>
                    <a:srgbClr val="C00000"/>
                  </a:solidFill>
                </a:rPr>
                <a:t>4-5-6</a:t>
              </a:r>
              <a:r>
                <a:rPr lang="en-US" sz="1200" b="1" dirty="0" smtClean="0"/>
                <a:t>]</a:t>
              </a:r>
              <a:endParaRPr lang="en-US" sz="1200" b="1" dirty="0"/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4374365" y="2766629"/>
              <a:ext cx="6094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[6-7-8-</a:t>
              </a:r>
              <a:br>
                <a:rPr lang="en-US" sz="1200" b="1" dirty="0"/>
              </a:br>
              <a:r>
                <a:rPr lang="en-US" sz="1200" b="1" dirty="0" smtClean="0">
                  <a:solidFill>
                    <a:schemeClr val="accent6">
                      <a:lumMod val="75000"/>
                    </a:schemeClr>
                  </a:solidFill>
                </a:rPr>
                <a:t>4-5-6</a:t>
              </a:r>
              <a:r>
                <a:rPr lang="en-US" sz="1200" b="1" dirty="0" smtClean="0"/>
                <a:t>]</a:t>
              </a:r>
              <a:endParaRPr lang="en-US" sz="1200" b="1" dirty="0"/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7472164" y="2123979"/>
              <a:ext cx="6094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[6-7-8-</a:t>
              </a:r>
              <a:br>
                <a:rPr lang="en-US" sz="1200" b="1" dirty="0"/>
              </a:br>
              <a:r>
                <a:rPr lang="en-US" sz="1200" b="1" dirty="0" smtClean="0"/>
                <a:t>4-5-6]</a:t>
              </a:r>
              <a:endParaRPr lang="en-US" sz="1200" b="1" dirty="0"/>
            </a:p>
          </p:txBody>
        </p:sp>
      </p:grpSp>
      <p:sp>
        <p:nvSpPr>
          <p:cNvPr id="53" name="Rectangle 2"/>
          <p:cNvSpPr txBox="1">
            <a:spLocks noChangeArrowheads="1"/>
          </p:cNvSpPr>
          <p:nvPr/>
        </p:nvSpPr>
        <p:spPr bwMode="auto">
          <a:xfrm>
            <a:off x="285750" y="285750"/>
            <a:ext cx="7600950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993333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>
                <a:latin typeface="Arial"/>
              </a:rPr>
              <a:t>LEU Equilibrium Fuel Cycles</a:t>
            </a:r>
            <a:endParaRPr lang="en-US" kern="0" baseline="-25000" dirty="0">
              <a:latin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97668" y="1085850"/>
            <a:ext cx="3651075" cy="3193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A72035"/>
                </a:solidFill>
              </a:rPr>
              <a:t>Fresh fuel elements will be added into B-ring and stay for 3 cycles. (Exceptions for A-2 Position)</a:t>
            </a:r>
          </a:p>
          <a:p>
            <a:pPr marL="341313" indent="-341313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A72035"/>
                </a:solidFill>
              </a:rPr>
              <a:t>3-cycle-old </a:t>
            </a:r>
            <a:r>
              <a:rPr lang="en-US" sz="1600" dirty="0">
                <a:solidFill>
                  <a:srgbClr val="A72035"/>
                </a:solidFill>
              </a:rPr>
              <a:t>B-ring</a:t>
            </a:r>
            <a:r>
              <a:rPr lang="en-US" sz="1600" dirty="0" smtClean="0">
                <a:solidFill>
                  <a:srgbClr val="A72035"/>
                </a:solidFill>
              </a:rPr>
              <a:t> elements will be flipped and reshuffled to C-ring positions. They will stay in C-ring for 5 more cycles.</a:t>
            </a:r>
          </a:p>
          <a:p>
            <a:pPr marL="341313" indent="-341313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A72035"/>
                </a:solidFill>
              </a:rPr>
              <a:t>C-ring elements will be rotated once before their 4</a:t>
            </a:r>
            <a:r>
              <a:rPr lang="en-US" sz="1600" baseline="30000" dirty="0" smtClean="0">
                <a:solidFill>
                  <a:srgbClr val="A72035"/>
                </a:solidFill>
              </a:rPr>
              <a:t>th</a:t>
            </a:r>
            <a:r>
              <a:rPr lang="en-US" sz="1600" dirty="0" smtClean="0">
                <a:solidFill>
                  <a:srgbClr val="A72035"/>
                </a:solidFill>
              </a:rPr>
              <a:t> (2</a:t>
            </a:r>
            <a:r>
              <a:rPr lang="en-US" sz="1600" baseline="30000" dirty="0" smtClean="0">
                <a:solidFill>
                  <a:srgbClr val="A72035"/>
                </a:solidFill>
              </a:rPr>
              <a:t>nd</a:t>
            </a:r>
            <a:r>
              <a:rPr lang="en-US" sz="1600" dirty="0" smtClean="0">
                <a:solidFill>
                  <a:srgbClr val="A72035"/>
                </a:solidFill>
              </a:rPr>
              <a:t> last) C-ring cycle.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" y="4343400"/>
            <a:ext cx="42334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indent="-341313">
              <a:lnSpc>
                <a:spcPct val="150000"/>
              </a:lnSpc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A72035"/>
                </a:solidFill>
              </a:rPr>
              <a:t>5-cycle-old </a:t>
            </a:r>
            <a:r>
              <a:rPr lang="en-US" sz="1600" dirty="0">
                <a:solidFill>
                  <a:srgbClr val="A72035"/>
                </a:solidFill>
              </a:rPr>
              <a:t>C-ring </a:t>
            </a:r>
            <a:r>
              <a:rPr lang="en-US" sz="1600" dirty="0" smtClean="0">
                <a:solidFill>
                  <a:srgbClr val="A72035"/>
                </a:solidFill>
              </a:rPr>
              <a:t>elements are </a:t>
            </a:r>
            <a:r>
              <a:rPr lang="en-US" sz="1600" dirty="0">
                <a:solidFill>
                  <a:srgbClr val="A72035"/>
                </a:solidFill>
              </a:rPr>
              <a:t>discharged.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674013" y="4945495"/>
            <a:ext cx="3640884" cy="1221591"/>
          </a:xfrm>
          <a:prstGeom prst="roundRect">
            <a:avLst>
              <a:gd name="adj" fmla="val 7121"/>
            </a:avLst>
          </a:prstGeom>
          <a:solidFill>
            <a:schemeClr val="accent6">
              <a:lumMod val="20000"/>
              <a:lumOff val="80000"/>
              <a:alpha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">
              <a:spcBef>
                <a:spcPts val="600"/>
              </a:spcBef>
              <a:buClr>
                <a:srgbClr val="870000"/>
              </a:buClr>
              <a:buSzPct val="80000"/>
              <a:tabLst>
                <a:tab pos="914400" algn="l"/>
              </a:tabLst>
            </a:pPr>
            <a:r>
              <a:rPr lang="en-US" altLang="zh-CN" sz="1200" kern="0" dirty="0">
                <a:solidFill>
                  <a:srgbClr val="002060"/>
                </a:solidFill>
                <a:ea typeface="SimSun" pitchFamily="2" charset="-122"/>
              </a:rPr>
              <a:t>Numbers </a:t>
            </a:r>
            <a:r>
              <a:rPr lang="en-US" altLang="zh-CN" sz="1200" kern="0" dirty="0" smtClean="0">
                <a:solidFill>
                  <a:srgbClr val="002060"/>
                </a:solidFill>
                <a:ea typeface="SimSun" pitchFamily="2" charset="-122"/>
              </a:rPr>
              <a:t>in the figure indicate </a:t>
            </a:r>
            <a:r>
              <a:rPr lang="en-US" altLang="zh-CN" sz="1200" kern="0" dirty="0">
                <a:solidFill>
                  <a:srgbClr val="002060"/>
                </a:solidFill>
                <a:ea typeface="SimSun" pitchFamily="2" charset="-122"/>
              </a:rPr>
              <a:t>cycle index for fuel element at each in-core position, e.g., “1” represents loading of a fresh element. At “4”, the element will be shuffled to a C-ring position. “8” is the last cycle of each element. The different colors of the numbers intend to illustrate the path of several fuel elements</a:t>
            </a:r>
            <a:endParaRPr lang="en-US" altLang="zh-CN" sz="1200" kern="0" dirty="0" smtClean="0">
              <a:solidFill>
                <a:srgbClr val="002060"/>
              </a:solidFill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8568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650" y="1782858"/>
            <a:ext cx="2417445" cy="2407158"/>
          </a:xfrm>
          <a:prstGeom prst="rect">
            <a:avLst/>
          </a:prstGeom>
        </p:spPr>
      </p:pic>
      <p:sp>
        <p:nvSpPr>
          <p:cNvPr id="53" name="Rectangle 2"/>
          <p:cNvSpPr txBox="1">
            <a:spLocks noChangeArrowheads="1"/>
          </p:cNvSpPr>
          <p:nvPr/>
        </p:nvSpPr>
        <p:spPr bwMode="auto">
          <a:xfrm>
            <a:off x="285750" y="285750"/>
            <a:ext cx="7600950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993333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>
                <a:latin typeface="Arial"/>
              </a:rPr>
              <a:t>Path to Equilibrium (Part 1)</a:t>
            </a:r>
            <a:endParaRPr lang="en-US" kern="0" baseline="-25000" dirty="0">
              <a:latin typeface="Arial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886450" y="1143000"/>
            <a:ext cx="2971800" cy="685800"/>
          </a:xfrm>
          <a:prstGeom prst="roundRect">
            <a:avLst>
              <a:gd name="adj" fmla="val 15836"/>
            </a:avLst>
          </a:prstGeom>
          <a:solidFill>
            <a:schemeClr val="accent6">
              <a:lumMod val="20000"/>
              <a:lumOff val="80000"/>
              <a:alpha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">
              <a:spcBef>
                <a:spcPts val="600"/>
              </a:spcBef>
              <a:buClr>
                <a:srgbClr val="870000"/>
              </a:buClr>
              <a:buSzPct val="80000"/>
              <a:tabLst>
                <a:tab pos="914400" algn="l"/>
              </a:tabLst>
            </a:pPr>
            <a:r>
              <a:rPr lang="en-US" altLang="zh-CN" sz="1200" kern="0" dirty="0" smtClean="0">
                <a:solidFill>
                  <a:srgbClr val="002060"/>
                </a:solidFill>
                <a:ea typeface="SimSun" pitchFamily="2" charset="-122"/>
              </a:rPr>
              <a:t>Each cycle contains a </a:t>
            </a:r>
            <a:r>
              <a:rPr lang="en-US" altLang="zh-CN" sz="1200" b="1" kern="0" dirty="0" smtClean="0">
                <a:solidFill>
                  <a:srgbClr val="002060"/>
                </a:solidFill>
                <a:ea typeface="SimSun" pitchFamily="2" charset="-122"/>
              </a:rPr>
              <a:t>10-week depletion </a:t>
            </a:r>
            <a:r>
              <a:rPr lang="en-US" altLang="zh-CN" sz="1200" kern="0" dirty="0" smtClean="0">
                <a:solidFill>
                  <a:srgbClr val="002060"/>
                </a:solidFill>
                <a:ea typeface="SimSun" pitchFamily="2" charset="-122"/>
              </a:rPr>
              <a:t>period (7 MW) and a </a:t>
            </a:r>
            <a:r>
              <a:rPr lang="en-US" altLang="zh-CN" sz="1200" b="1" kern="0" dirty="0" smtClean="0">
                <a:solidFill>
                  <a:srgbClr val="002060"/>
                </a:solidFill>
                <a:ea typeface="SimSun" pitchFamily="2" charset="-122"/>
              </a:rPr>
              <a:t>3-week cooling</a:t>
            </a:r>
            <a:r>
              <a:rPr lang="en-US" altLang="zh-CN" sz="1200" kern="0" dirty="0" smtClean="0">
                <a:solidFill>
                  <a:srgbClr val="002060"/>
                </a:solidFill>
                <a:ea typeface="SimSun" pitchFamily="2" charset="-122"/>
              </a:rPr>
              <a:t> time (for refueling and outage activities).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650" y="4057650"/>
            <a:ext cx="2402015" cy="21345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5050" y="2182908"/>
            <a:ext cx="628650" cy="28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</a:rPr>
              <a:t>Cycle 1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5050" y="4273689"/>
            <a:ext cx="628650" cy="28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</a:rPr>
              <a:t>Cycle 2</a:t>
            </a:r>
            <a:endParaRPr lang="en-US" sz="1200" b="1" dirty="0">
              <a:solidFill>
                <a:srgbClr val="C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510" y="1196121"/>
            <a:ext cx="5440012" cy="489204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853204" y="5626031"/>
            <a:ext cx="800100" cy="474083"/>
          </a:xfrm>
          <a:prstGeom prst="roundRect">
            <a:avLst>
              <a:gd name="adj" fmla="val 15836"/>
            </a:avLst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">
              <a:spcBef>
                <a:spcPts val="600"/>
              </a:spcBef>
              <a:buClr>
                <a:srgbClr val="870000"/>
              </a:buClr>
              <a:buSzPct val="80000"/>
              <a:tabLst>
                <a:tab pos="914400" algn="l"/>
              </a:tabLst>
            </a:pPr>
            <a:r>
              <a:rPr lang="en-US" altLang="zh-CN" sz="1200" kern="0" dirty="0" smtClean="0">
                <a:solidFill>
                  <a:srgbClr val="002060"/>
                </a:solidFill>
                <a:ea typeface="SimSun" pitchFamily="2" charset="-122"/>
              </a:rPr>
              <a:t>f: flip</a:t>
            </a:r>
            <a:br>
              <a:rPr lang="en-US" altLang="zh-CN" sz="1200" kern="0" dirty="0" smtClean="0">
                <a:solidFill>
                  <a:srgbClr val="002060"/>
                </a:solidFill>
                <a:ea typeface="SimSun" pitchFamily="2" charset="-122"/>
              </a:rPr>
            </a:br>
            <a:r>
              <a:rPr lang="en-US" altLang="zh-CN" sz="1200" kern="0" dirty="0" smtClean="0">
                <a:solidFill>
                  <a:srgbClr val="002060"/>
                </a:solidFill>
                <a:ea typeface="SimSun" pitchFamily="2" charset="-122"/>
              </a:rPr>
              <a:t>r: rotate</a:t>
            </a:r>
          </a:p>
        </p:txBody>
      </p:sp>
    </p:spTree>
    <p:extLst>
      <p:ext uri="{BB962C8B-B14F-4D97-AF65-F5344CB8AC3E}">
        <p14:creationId xmlns:p14="http://schemas.microsoft.com/office/powerpoint/2010/main" val="21223000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2"/>
          <p:cNvSpPr txBox="1">
            <a:spLocks noChangeArrowheads="1"/>
          </p:cNvSpPr>
          <p:nvPr/>
        </p:nvSpPr>
        <p:spPr bwMode="auto">
          <a:xfrm>
            <a:off x="285750" y="285750"/>
            <a:ext cx="7600950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993333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>
                <a:latin typeface="Arial"/>
              </a:rPr>
              <a:t>Path to Equilibrium (Part 2)</a:t>
            </a:r>
            <a:endParaRPr lang="en-US" kern="0" baseline="-25000" dirty="0">
              <a:latin typeface="Arial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29874" y="1143000"/>
            <a:ext cx="2542626" cy="685800"/>
          </a:xfrm>
          <a:prstGeom prst="roundRect">
            <a:avLst>
              <a:gd name="adj" fmla="val 15836"/>
            </a:avLst>
          </a:prstGeom>
          <a:solidFill>
            <a:schemeClr val="accent6">
              <a:lumMod val="20000"/>
              <a:lumOff val="80000"/>
              <a:alpha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">
              <a:spcBef>
                <a:spcPts val="600"/>
              </a:spcBef>
              <a:buClr>
                <a:srgbClr val="870000"/>
              </a:buClr>
              <a:buSzPct val="80000"/>
              <a:tabLst>
                <a:tab pos="914400" algn="l"/>
              </a:tabLst>
            </a:pPr>
            <a:r>
              <a:rPr lang="en-US" altLang="zh-CN" sz="1200" kern="0" dirty="0" smtClean="0">
                <a:solidFill>
                  <a:srgbClr val="002060"/>
                </a:solidFill>
                <a:ea typeface="SimSun" pitchFamily="2" charset="-122"/>
              </a:rPr>
              <a:t>Equilibrium cycles require fuel consumption of </a:t>
            </a:r>
            <a:r>
              <a:rPr lang="en-US" altLang="zh-CN" sz="1200" b="1" kern="0" dirty="0" smtClean="0">
                <a:solidFill>
                  <a:srgbClr val="FF0000"/>
                </a:solidFill>
                <a:ea typeface="SimSun" pitchFamily="2" charset="-122"/>
              </a:rPr>
              <a:t>12 Elements / Year,</a:t>
            </a:r>
            <a:br>
              <a:rPr lang="en-US" altLang="zh-CN" sz="1200" b="1" kern="0" dirty="0" smtClean="0">
                <a:solidFill>
                  <a:srgbClr val="FF0000"/>
                </a:solidFill>
                <a:ea typeface="SimSun" pitchFamily="2" charset="-122"/>
              </a:rPr>
            </a:br>
            <a:r>
              <a:rPr lang="en-US" altLang="zh-CN" sz="1200" kern="0" dirty="0">
                <a:solidFill>
                  <a:srgbClr val="002060"/>
                </a:solidFill>
                <a:ea typeface="SimSun" pitchFamily="2" charset="-122"/>
              </a:rPr>
              <a:t>assuming reactor availability of </a:t>
            </a:r>
            <a:r>
              <a:rPr lang="en-US" altLang="zh-CN" sz="1200" b="1" kern="0" dirty="0" smtClean="0">
                <a:solidFill>
                  <a:srgbClr val="FF0000"/>
                </a:solidFill>
                <a:ea typeface="SimSun" pitchFamily="2" charset="-122"/>
              </a:rPr>
              <a:t>77%.</a:t>
            </a:r>
            <a:endParaRPr lang="en-US" altLang="zh-CN" sz="1200" kern="0" dirty="0">
              <a:solidFill>
                <a:srgbClr val="002060"/>
              </a:solidFill>
              <a:ea typeface="SimSun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872" y="1903878"/>
            <a:ext cx="2407158" cy="21757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8876" y="4079579"/>
            <a:ext cx="2371154" cy="21294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5050" y="2182908"/>
            <a:ext cx="628650" cy="28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</a:rPr>
              <a:t>Cycle 3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31369" y="4291821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</a:rPr>
              <a:t>Cycle EQL</a:t>
            </a:r>
            <a:endParaRPr lang="en-US" sz="1200" b="1" dirty="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510" y="1186783"/>
            <a:ext cx="5440012" cy="48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571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2"/>
          <p:cNvSpPr txBox="1">
            <a:spLocks noChangeArrowheads="1"/>
          </p:cNvSpPr>
          <p:nvPr/>
        </p:nvSpPr>
        <p:spPr bwMode="auto">
          <a:xfrm>
            <a:off x="285750" y="285750"/>
            <a:ext cx="7600950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993333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>
                <a:latin typeface="Arial"/>
              </a:rPr>
              <a:t>Shim Bank Height (SBH)</a:t>
            </a:r>
            <a:endParaRPr lang="en-US" kern="0" baseline="-25000" dirty="0">
              <a:latin typeface="Arial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371600" y="1428750"/>
            <a:ext cx="6229350" cy="400050"/>
          </a:xfrm>
          <a:prstGeom prst="roundRect">
            <a:avLst>
              <a:gd name="adj" fmla="val 10799"/>
            </a:avLst>
          </a:prstGeom>
          <a:solidFill>
            <a:schemeClr val="accent6">
              <a:lumMod val="20000"/>
              <a:lumOff val="80000"/>
              <a:alpha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" algn="ctr">
              <a:lnSpc>
                <a:spcPct val="150000"/>
              </a:lnSpc>
              <a:spcBef>
                <a:spcPts val="1800"/>
              </a:spcBef>
              <a:buClr>
                <a:srgbClr val="870000"/>
              </a:buClr>
              <a:buSzPct val="80000"/>
              <a:tabLst>
                <a:tab pos="914400" algn="l"/>
              </a:tabLst>
            </a:pPr>
            <a:r>
              <a:rPr lang="en-US" altLang="zh-CN" sz="1600" i="1" kern="0" dirty="0" smtClean="0">
                <a:solidFill>
                  <a:srgbClr val="002060"/>
                </a:solidFill>
                <a:ea typeface="SimSun" pitchFamily="2" charset="-122"/>
              </a:rPr>
              <a:t>Depletion Mesh: 16 axial / 10 radial / 4 lateral Nodes per Fuel Element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28850"/>
            <a:ext cx="7840980" cy="3891686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flipH="1">
            <a:off x="2325222" y="4581284"/>
            <a:ext cx="177426" cy="0"/>
          </a:xfrm>
          <a:prstGeom prst="straightConnector1">
            <a:avLst/>
          </a:prstGeom>
          <a:ln w="158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480660" y="4409834"/>
            <a:ext cx="2628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7030A0"/>
                </a:solidFill>
              </a:rPr>
              <a:t>Min. Shutdown Margin: 1.42% </a:t>
            </a:r>
            <a:r>
              <a:rPr lang="el-GR" sz="1200" dirty="0" smtClean="0">
                <a:solidFill>
                  <a:srgbClr val="7030A0"/>
                </a:solidFill>
              </a:rPr>
              <a:t>Δ</a:t>
            </a:r>
            <a:r>
              <a:rPr lang="en-US" sz="1200" dirty="0" smtClean="0">
                <a:solidFill>
                  <a:srgbClr val="7030A0"/>
                </a:solidFill>
              </a:rPr>
              <a:t>k/k (Blade No. 4 and Reg. Rod are Out)</a:t>
            </a:r>
            <a:endParaRPr lang="en-US" sz="1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7241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2"/>
          <p:cNvSpPr txBox="1">
            <a:spLocks noChangeArrowheads="1"/>
          </p:cNvSpPr>
          <p:nvPr/>
        </p:nvSpPr>
        <p:spPr bwMode="auto">
          <a:xfrm>
            <a:off x="285750" y="285750"/>
            <a:ext cx="7600950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993333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>
                <a:latin typeface="Arial"/>
              </a:rPr>
              <a:t>U-235 </a:t>
            </a:r>
            <a:r>
              <a:rPr lang="en-US" kern="0" dirty="0" smtClean="0">
                <a:latin typeface="Arial"/>
              </a:rPr>
              <a:t>and Pu-239 Mass</a:t>
            </a:r>
            <a:endParaRPr lang="en-US" kern="0" baseline="-25000" dirty="0"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343150"/>
            <a:ext cx="7710492" cy="364998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ounded Rectangle 5"/>
          <p:cNvSpPr/>
          <p:nvPr/>
        </p:nvSpPr>
        <p:spPr>
          <a:xfrm>
            <a:off x="1371600" y="1428750"/>
            <a:ext cx="6229350" cy="400050"/>
          </a:xfrm>
          <a:prstGeom prst="roundRect">
            <a:avLst>
              <a:gd name="adj" fmla="val 10799"/>
            </a:avLst>
          </a:prstGeom>
          <a:solidFill>
            <a:schemeClr val="accent6">
              <a:lumMod val="20000"/>
              <a:lumOff val="80000"/>
              <a:alpha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" algn="ctr">
              <a:lnSpc>
                <a:spcPct val="150000"/>
              </a:lnSpc>
              <a:spcBef>
                <a:spcPts val="1800"/>
              </a:spcBef>
              <a:buClr>
                <a:srgbClr val="870000"/>
              </a:buClr>
              <a:buSzPct val="80000"/>
              <a:tabLst>
                <a:tab pos="914400" algn="l"/>
              </a:tabLst>
            </a:pPr>
            <a:r>
              <a:rPr lang="en-US" altLang="zh-CN" sz="1600" i="1" kern="0" dirty="0" smtClean="0">
                <a:solidFill>
                  <a:srgbClr val="002060"/>
                </a:solidFill>
                <a:ea typeface="SimSun" pitchFamily="2" charset="-122"/>
              </a:rPr>
              <a:t>Depletion Mesh: 16 axial / 10 radial / 4 lateral Nodes per Fuel Element</a:t>
            </a:r>
          </a:p>
        </p:txBody>
      </p:sp>
    </p:spTree>
    <p:extLst>
      <p:ext uri="{BB962C8B-B14F-4D97-AF65-F5344CB8AC3E}">
        <p14:creationId xmlns:p14="http://schemas.microsoft.com/office/powerpoint/2010/main" val="572022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2"/>
          <p:cNvSpPr txBox="1">
            <a:spLocks noChangeArrowheads="1"/>
          </p:cNvSpPr>
          <p:nvPr/>
        </p:nvSpPr>
        <p:spPr bwMode="auto">
          <a:xfrm>
            <a:off x="285750" y="285750"/>
            <a:ext cx="7715250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993333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>
                <a:latin typeface="Arial"/>
              </a:rPr>
              <a:t>Fission Density Limit (Conservative)</a:t>
            </a:r>
            <a:endParaRPr lang="en-US" kern="0" baseline="-25000" dirty="0">
              <a:latin typeface="Arial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365996" y="4964874"/>
          <a:ext cx="6749303" cy="1305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2200">
                  <a:extLst>
                    <a:ext uri="{9D8B030D-6E8A-4147-A177-3AD203B41FA5}">
                      <a16:colId xmlns:a16="http://schemas.microsoft.com/office/drawing/2014/main" xmlns="" val="1806952311"/>
                    </a:ext>
                  </a:extLst>
                </a:gridCol>
                <a:gridCol w="1597017">
                  <a:extLst>
                    <a:ext uri="{9D8B030D-6E8A-4147-A177-3AD203B41FA5}">
                      <a16:colId xmlns:a16="http://schemas.microsoft.com/office/drawing/2014/main" xmlns="" val="847512426"/>
                    </a:ext>
                  </a:extLst>
                </a:gridCol>
                <a:gridCol w="1654054">
                  <a:extLst>
                    <a:ext uri="{9D8B030D-6E8A-4147-A177-3AD203B41FA5}">
                      <a16:colId xmlns:a16="http://schemas.microsoft.com/office/drawing/2014/main" xmlns="" val="3940649545"/>
                    </a:ext>
                  </a:extLst>
                </a:gridCol>
                <a:gridCol w="1616032">
                  <a:extLst>
                    <a:ext uri="{9D8B030D-6E8A-4147-A177-3AD203B41FA5}">
                      <a16:colId xmlns:a16="http://schemas.microsoft.com/office/drawing/2014/main" xmlns="" val="2157519747"/>
                    </a:ext>
                  </a:extLst>
                </a:gridCol>
              </a:tblGrid>
              <a:tr h="40918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Fission Density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 (Full) Plate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Y (Intermediate)</a:t>
                      </a:r>
                      <a:r>
                        <a:rPr lang="en-US" sz="1400" baseline="0" dirty="0" smtClean="0"/>
                        <a:t> Plate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 (Thin) Plate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32296295"/>
                  </a:ext>
                </a:extLst>
              </a:tr>
              <a:tr h="482052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Conservative Approach</a:t>
                      </a:r>
                      <a:endParaRPr lang="en-US" sz="14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2.53E+21</a:t>
                      </a:r>
                      <a:endParaRPr lang="en-US" sz="14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3.72E+21</a:t>
                      </a:r>
                      <a:endParaRPr lang="en-US" sz="14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4.86E+21</a:t>
                      </a:r>
                      <a:endParaRPr lang="en-US" sz="14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165701401"/>
                  </a:ext>
                </a:extLst>
              </a:tr>
              <a:tr h="29285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Limit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3.6E+21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4.4E+21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5.0E+21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44077862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1232648" y="1242737"/>
            <a:ext cx="7029450" cy="3543300"/>
          </a:xfrm>
          <a:prstGeom prst="roundRect">
            <a:avLst>
              <a:gd name="adj" fmla="val 2888"/>
            </a:avLst>
          </a:prstGeom>
          <a:solidFill>
            <a:schemeClr val="accent4">
              <a:lumMod val="20000"/>
              <a:lumOff val="80000"/>
              <a:alpha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7013" indent="-215900">
              <a:lnSpc>
                <a:spcPct val="120000"/>
              </a:lnSpc>
              <a:spcBef>
                <a:spcPts val="1200"/>
              </a:spcBef>
              <a:buClr>
                <a:srgbClr val="870000"/>
              </a:buClr>
              <a:buSzPct val="80000"/>
              <a:buFont typeface="Wingdings" charset="2"/>
              <a:buChar char="Ø"/>
              <a:tabLst>
                <a:tab pos="914400" algn="l"/>
              </a:tabLst>
            </a:pPr>
            <a:r>
              <a:rPr lang="en-US" sz="1400" b="1" dirty="0" smtClean="0">
                <a:solidFill>
                  <a:srgbClr val="002060"/>
                </a:solidFill>
              </a:rPr>
              <a:t>According to the analysis of transition cores, the maximum heat flux in equilibrium cycles for a calculation node (</a:t>
            </a:r>
            <a:r>
              <a:rPr lang="en-US" sz="1400" b="1" baseline="30000" dirty="0" smtClean="0">
                <a:solidFill>
                  <a:srgbClr val="002060"/>
                </a:solidFill>
              </a:rPr>
              <a:t>1</a:t>
            </a:r>
            <a:r>
              <a:rPr lang="en-US" sz="1400" b="1" dirty="0" smtClean="0">
                <a:solidFill>
                  <a:srgbClr val="002060"/>
                </a:solidFill>
              </a:rPr>
              <a:t>/</a:t>
            </a:r>
            <a:r>
              <a:rPr lang="en-US" sz="1400" b="1" baseline="-25000" dirty="0" smtClean="0">
                <a:solidFill>
                  <a:srgbClr val="002060"/>
                </a:solidFill>
              </a:rPr>
              <a:t>16</a:t>
            </a:r>
            <a:r>
              <a:rPr lang="en-US" sz="1400" b="1" dirty="0" smtClean="0">
                <a:solidFill>
                  <a:srgbClr val="002060"/>
                </a:solidFill>
              </a:rPr>
              <a:t> in axial and ¼ in lateral of a fuel plate) is </a:t>
            </a:r>
            <a:r>
              <a:rPr lang="en-US" sz="1400" b="1" dirty="0" smtClean="0">
                <a:solidFill>
                  <a:srgbClr val="FF0000"/>
                </a:solidFill>
              </a:rPr>
              <a:t>53.6 W/cm</a:t>
            </a:r>
            <a:r>
              <a:rPr lang="en-US" sz="1400" b="1" baseline="30000" dirty="0" smtClean="0">
                <a:solidFill>
                  <a:srgbClr val="FF0000"/>
                </a:solidFill>
              </a:rPr>
              <a:t>2</a:t>
            </a:r>
            <a:r>
              <a:rPr lang="en-US" sz="1400" b="1" dirty="0" smtClean="0">
                <a:solidFill>
                  <a:srgbClr val="002060"/>
                </a:solidFill>
              </a:rPr>
              <a:t>. This indicates a maximum node fission power of </a:t>
            </a:r>
            <a:r>
              <a:rPr lang="en-US" sz="1400" b="1" dirty="0" smtClean="0">
                <a:solidFill>
                  <a:srgbClr val="FF0000"/>
                </a:solidFill>
              </a:rPr>
              <a:t>503.5 W</a:t>
            </a:r>
            <a:r>
              <a:rPr lang="en-US" sz="1400" b="1" dirty="0" smtClean="0">
                <a:solidFill>
                  <a:srgbClr val="002060"/>
                </a:solidFill>
              </a:rPr>
              <a:t>.</a:t>
            </a:r>
          </a:p>
          <a:p>
            <a:pPr marL="227013" indent="-215900">
              <a:lnSpc>
                <a:spcPct val="120000"/>
              </a:lnSpc>
              <a:spcBef>
                <a:spcPts val="1200"/>
              </a:spcBef>
              <a:buClr>
                <a:srgbClr val="870000"/>
              </a:buClr>
              <a:buSzPct val="80000"/>
              <a:buFont typeface="Wingdings" charset="2"/>
              <a:buChar char="Ø"/>
              <a:tabLst>
                <a:tab pos="914400" algn="l"/>
              </a:tabLst>
            </a:pPr>
            <a:r>
              <a:rPr lang="en-US" sz="1400" b="1" dirty="0" smtClean="0">
                <a:solidFill>
                  <a:srgbClr val="002060"/>
                </a:solidFill>
              </a:rPr>
              <a:t>The upper bound of peak fission density is assumed to occur at a node, which generates fission power at the maximum rate of </a:t>
            </a:r>
            <a:r>
              <a:rPr lang="en-US" sz="1400" b="1" dirty="0" smtClean="0">
                <a:solidFill>
                  <a:srgbClr val="FF0000"/>
                </a:solidFill>
              </a:rPr>
              <a:t>503.5 W</a:t>
            </a:r>
            <a:r>
              <a:rPr lang="en-US" sz="1400" b="1" dirty="0" smtClean="0">
                <a:solidFill>
                  <a:srgbClr val="002060"/>
                </a:solidFill>
              </a:rPr>
              <a:t> all through its life time. This is a highly unlikely scenario and an extremely conservative assumption.</a:t>
            </a:r>
          </a:p>
          <a:p>
            <a:pPr marL="227013" indent="-215900">
              <a:lnSpc>
                <a:spcPct val="120000"/>
              </a:lnSpc>
              <a:spcBef>
                <a:spcPts val="1200"/>
              </a:spcBef>
              <a:buClr>
                <a:srgbClr val="870000"/>
              </a:buClr>
              <a:buSzPct val="80000"/>
              <a:buFont typeface="Wingdings" charset="2"/>
              <a:buChar char="Ø"/>
              <a:tabLst>
                <a:tab pos="914400" algn="l"/>
              </a:tabLst>
            </a:pPr>
            <a:r>
              <a:rPr lang="en-US" sz="1400" b="1" dirty="0" smtClean="0">
                <a:solidFill>
                  <a:srgbClr val="002060"/>
                </a:solidFill>
              </a:rPr>
              <a:t>The life time of 8 fuel cycles (560 power days) leads to </a:t>
            </a:r>
            <a:r>
              <a:rPr lang="en-US" sz="1400" b="1" dirty="0" smtClean="0">
                <a:solidFill>
                  <a:srgbClr val="FF0000"/>
                </a:solidFill>
              </a:rPr>
              <a:t>24.36 MJ </a:t>
            </a:r>
            <a:r>
              <a:rPr lang="en-US" sz="1400" b="1" dirty="0" smtClean="0">
                <a:solidFill>
                  <a:srgbClr val="002060"/>
                </a:solidFill>
              </a:rPr>
              <a:t>fission energy release.</a:t>
            </a:r>
          </a:p>
          <a:p>
            <a:pPr marL="227013" indent="-215900">
              <a:lnSpc>
                <a:spcPct val="120000"/>
              </a:lnSpc>
              <a:spcBef>
                <a:spcPts val="1200"/>
              </a:spcBef>
              <a:buClr>
                <a:srgbClr val="870000"/>
              </a:buClr>
              <a:buSzPct val="80000"/>
              <a:buFont typeface="Wingdings" charset="2"/>
              <a:buChar char="Ø"/>
              <a:tabLst>
                <a:tab pos="914400" algn="l"/>
              </a:tabLst>
            </a:pPr>
            <a:r>
              <a:rPr lang="en-US" altLang="zh-CN" sz="1400" b="1" kern="0" dirty="0" smtClean="0">
                <a:solidFill>
                  <a:srgbClr val="002060"/>
                </a:solidFill>
                <a:ea typeface="SimSun" pitchFamily="2" charset="-122"/>
              </a:rPr>
              <a:t>For an End Plate, a Middle Plate, or a Full Plate node, such a fission energy release can be converted to </a:t>
            </a:r>
            <a:r>
              <a:rPr lang="en-US" altLang="zh-CN" sz="1400" b="1" kern="0" dirty="0" smtClean="0">
                <a:solidFill>
                  <a:srgbClr val="FF0000"/>
                </a:solidFill>
                <a:ea typeface="SimSun" pitchFamily="2" charset="-122"/>
              </a:rPr>
              <a:t>4.86E+21, 3.72E+21, and 2.53E+21 </a:t>
            </a:r>
            <a:r>
              <a:rPr lang="en-US" altLang="zh-CN" sz="1400" b="1" kern="0" dirty="0" smtClean="0">
                <a:solidFill>
                  <a:srgbClr val="002060"/>
                </a:solidFill>
                <a:ea typeface="SimSun" pitchFamily="2" charset="-122"/>
              </a:rPr>
              <a:t>fissions/cc fission density.</a:t>
            </a:r>
          </a:p>
          <a:p>
            <a:pPr marL="227013" indent="-215900">
              <a:lnSpc>
                <a:spcPct val="120000"/>
              </a:lnSpc>
              <a:spcBef>
                <a:spcPts val="1200"/>
              </a:spcBef>
              <a:buClr>
                <a:srgbClr val="870000"/>
              </a:buClr>
              <a:buSzPct val="80000"/>
              <a:buFont typeface="Wingdings" charset="2"/>
              <a:buChar char="Ø"/>
              <a:tabLst>
                <a:tab pos="914400" algn="l"/>
              </a:tabLst>
            </a:pPr>
            <a:r>
              <a:rPr lang="en-US" altLang="zh-CN" sz="1400" b="1" kern="0" dirty="0" smtClean="0">
                <a:solidFill>
                  <a:srgbClr val="C00000"/>
                </a:solidFill>
                <a:ea typeface="SimSun" pitchFamily="2" charset="-122"/>
              </a:rPr>
              <a:t>Even with such an extremely conservative approach, the maximum values are still well bounded by the developed U-10Mo fuel fission density limits.</a:t>
            </a:r>
          </a:p>
        </p:txBody>
      </p:sp>
    </p:spTree>
    <p:extLst>
      <p:ext uri="{BB962C8B-B14F-4D97-AF65-F5344CB8AC3E}">
        <p14:creationId xmlns:p14="http://schemas.microsoft.com/office/powerpoint/2010/main" val="1047179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57150" y="342900"/>
            <a:ext cx="83439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993333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3200" kern="0" dirty="0" smtClean="0">
                <a:latin typeface="Arial"/>
              </a:rPr>
              <a:t>Fission Density - Best Estimate Analysis</a:t>
            </a:r>
            <a:endParaRPr lang="en-US" sz="3200" kern="0" baseline="-25000" dirty="0">
              <a:latin typeface="Aria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206376" y="1226005"/>
            <a:ext cx="5543550" cy="1670717"/>
            <a:chOff x="297702" y="1186783"/>
            <a:chExt cx="5543550" cy="167071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b="65848"/>
            <a:stretch/>
          </p:blipFill>
          <p:spPr>
            <a:xfrm>
              <a:off x="345510" y="1186783"/>
              <a:ext cx="5440012" cy="1670717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297702" y="2246778"/>
              <a:ext cx="5543550" cy="171450"/>
            </a:xfrm>
            <a:prstGeom prst="roundRect">
              <a:avLst/>
            </a:prstGeom>
            <a:solidFill>
              <a:schemeClr val="bg1">
                <a:lumMod val="95000"/>
                <a:alpha val="20000"/>
              </a:schemeClr>
            </a:solidFill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514350" y="1206637"/>
            <a:ext cx="2491068" cy="1708013"/>
          </a:xfrm>
          <a:prstGeom prst="roundRect">
            <a:avLst>
              <a:gd name="adj" fmla="val 2888"/>
            </a:avLst>
          </a:prstGeom>
          <a:solidFill>
            <a:schemeClr val="accent4">
              <a:lumMod val="20000"/>
              <a:lumOff val="80000"/>
              <a:alpha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7013" indent="-215900">
              <a:lnSpc>
                <a:spcPct val="120000"/>
              </a:lnSpc>
              <a:spcBef>
                <a:spcPts val="1200"/>
              </a:spcBef>
              <a:buClr>
                <a:srgbClr val="870000"/>
              </a:buClr>
              <a:buSzPct val="80000"/>
              <a:buFont typeface="Wingdings" charset="2"/>
              <a:buChar char="Ø"/>
              <a:tabLst>
                <a:tab pos="914400" algn="l"/>
              </a:tabLst>
            </a:pPr>
            <a:r>
              <a:rPr lang="en-US" sz="1400" b="1" dirty="0" smtClean="0">
                <a:solidFill>
                  <a:srgbClr val="002060"/>
                </a:solidFill>
              </a:rPr>
              <a:t>Fission density calculations for life time (8 cycles: 3 at B-ring and 5 at C-ring) </a:t>
            </a:r>
          </a:p>
          <a:p>
            <a:pPr marL="227013" indent="-215900">
              <a:lnSpc>
                <a:spcPct val="120000"/>
              </a:lnSpc>
              <a:spcBef>
                <a:spcPts val="1200"/>
              </a:spcBef>
              <a:buClr>
                <a:srgbClr val="870000"/>
              </a:buClr>
              <a:buSzPct val="80000"/>
              <a:buFont typeface="Wingdings" charset="2"/>
              <a:buChar char="Ø"/>
              <a:tabLst>
                <a:tab pos="914400" algn="l"/>
              </a:tabLst>
            </a:pPr>
            <a:r>
              <a:rPr lang="en-US" sz="1400" b="1" dirty="0" smtClean="0">
                <a:solidFill>
                  <a:srgbClr val="002060"/>
                </a:solidFill>
              </a:rPr>
              <a:t>Node size is </a:t>
            </a:r>
            <a:r>
              <a:rPr lang="en-US" sz="1400" b="1" baseline="30000" dirty="0">
                <a:solidFill>
                  <a:srgbClr val="002060"/>
                </a:solidFill>
              </a:rPr>
              <a:t>1</a:t>
            </a:r>
            <a:r>
              <a:rPr lang="en-US" sz="1400" b="1" dirty="0">
                <a:solidFill>
                  <a:srgbClr val="002060"/>
                </a:solidFill>
              </a:rPr>
              <a:t>/</a:t>
            </a:r>
            <a:r>
              <a:rPr lang="en-US" sz="1400" b="1" baseline="-25000" dirty="0">
                <a:solidFill>
                  <a:srgbClr val="002060"/>
                </a:solidFill>
              </a:rPr>
              <a:t>16</a:t>
            </a:r>
            <a:r>
              <a:rPr lang="en-US" sz="1400" b="1" dirty="0">
                <a:solidFill>
                  <a:srgbClr val="002060"/>
                </a:solidFill>
              </a:rPr>
              <a:t> in axial and ¼ in lateral of a fuel plate</a:t>
            </a:r>
            <a:endParaRPr lang="en-US" sz="1400" b="1" dirty="0" smtClean="0">
              <a:solidFill>
                <a:srgbClr val="00206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208745" y="3318113"/>
          <a:ext cx="4522245" cy="28002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52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084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092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092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38412">
                <a:tc>
                  <a:txBody>
                    <a:bodyPr/>
                    <a:lstStyle/>
                    <a:p>
                      <a:pPr marL="0" marR="0" indent="0" algn="just" hangingPunct="0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700" dirty="0" smtClean="0">
                          <a:effectLst/>
                        </a:rPr>
                        <a:t> Unit</a:t>
                      </a:r>
                      <a:r>
                        <a:rPr lang="en-GB" sz="1400" kern="700" dirty="0">
                          <a:effectLst/>
                        </a:rPr>
                        <a:t>: fission/cc</a:t>
                      </a:r>
                      <a:endParaRPr lang="en-US" sz="1400" kern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700" dirty="0" smtClean="0">
                          <a:effectLst/>
                        </a:rPr>
                        <a:t>F-plate</a:t>
                      </a:r>
                      <a:endParaRPr lang="en-US" sz="1400" kern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700" dirty="0" smtClean="0">
                          <a:effectLst/>
                        </a:rPr>
                        <a:t>Y-plate</a:t>
                      </a:r>
                      <a:endParaRPr lang="en-US" sz="1400" kern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700" dirty="0" smtClean="0">
                          <a:effectLst/>
                        </a:rPr>
                        <a:t>T-plate</a:t>
                      </a:r>
                      <a:endParaRPr lang="en-US" sz="1400" kern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8412">
                <a:tc>
                  <a:txBody>
                    <a:bodyPr/>
                    <a:lstStyle/>
                    <a:p>
                      <a:pPr marL="0" marR="0" indent="0" algn="just" hangingPunct="0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700" dirty="0" smtClean="0">
                          <a:effectLst/>
                        </a:rPr>
                        <a:t>  ML-134</a:t>
                      </a:r>
                      <a:endParaRPr lang="en-US" sz="1400" kern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US" sz="1400" kern="700" dirty="0">
                          <a:effectLst/>
                        </a:rPr>
                        <a:t>1.84 × 10</a:t>
                      </a:r>
                      <a:r>
                        <a:rPr lang="en-US" sz="1400" kern="700" baseline="30000" dirty="0">
                          <a:effectLst/>
                        </a:rPr>
                        <a:t>21</a:t>
                      </a:r>
                      <a:endParaRPr lang="en-US" sz="1400" kern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US" sz="1400" kern="700" dirty="0">
                          <a:effectLst/>
                        </a:rPr>
                        <a:t>2.38 × 10</a:t>
                      </a:r>
                      <a:r>
                        <a:rPr lang="en-US" sz="1400" kern="700" baseline="30000" dirty="0">
                          <a:effectLst/>
                        </a:rPr>
                        <a:t>21</a:t>
                      </a:r>
                      <a:endParaRPr lang="en-US" sz="1400" kern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US" sz="1400" kern="700">
                          <a:effectLst/>
                        </a:rPr>
                        <a:t>2.82 × 10</a:t>
                      </a:r>
                      <a:r>
                        <a:rPr lang="en-US" sz="1400" kern="700" baseline="30000">
                          <a:effectLst/>
                        </a:rPr>
                        <a:t>21</a:t>
                      </a:r>
                      <a:endParaRPr lang="en-US" sz="1400" kern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8412">
                <a:tc>
                  <a:txBody>
                    <a:bodyPr/>
                    <a:lstStyle/>
                    <a:p>
                      <a:pPr marL="0" marR="0" indent="0" algn="just" hangingPunct="0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700" dirty="0" smtClean="0">
                          <a:effectLst/>
                        </a:rPr>
                        <a:t>  ML-135</a:t>
                      </a:r>
                      <a:endParaRPr lang="en-US" sz="1400" kern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US" sz="1400" kern="700">
                          <a:effectLst/>
                        </a:rPr>
                        <a:t>1.88 × 10</a:t>
                      </a:r>
                      <a:r>
                        <a:rPr lang="en-US" sz="1400" kern="700" baseline="30000">
                          <a:effectLst/>
                        </a:rPr>
                        <a:t>21</a:t>
                      </a:r>
                      <a:endParaRPr lang="en-US" sz="1400" kern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US" sz="1400" kern="700" dirty="0">
                          <a:effectLst/>
                        </a:rPr>
                        <a:t>2.49 × 10</a:t>
                      </a:r>
                      <a:r>
                        <a:rPr lang="en-US" sz="1400" kern="700" baseline="30000" dirty="0">
                          <a:effectLst/>
                        </a:rPr>
                        <a:t>21</a:t>
                      </a:r>
                      <a:endParaRPr lang="en-US" sz="1400" kern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US" sz="1400" kern="700">
                          <a:effectLst/>
                        </a:rPr>
                        <a:t>2.97 × 10</a:t>
                      </a:r>
                      <a:r>
                        <a:rPr lang="en-US" sz="1400" kern="700" baseline="30000">
                          <a:effectLst/>
                        </a:rPr>
                        <a:t>21</a:t>
                      </a:r>
                      <a:endParaRPr lang="en-US" sz="1400" kern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8412">
                <a:tc>
                  <a:txBody>
                    <a:bodyPr/>
                    <a:lstStyle/>
                    <a:p>
                      <a:pPr marL="0" marR="0" indent="0" algn="just" hangingPunct="0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700" dirty="0" smtClean="0">
                          <a:solidFill>
                            <a:srgbClr val="870000"/>
                          </a:solidFill>
                          <a:effectLst/>
                        </a:rPr>
                        <a:t>  ML-136</a:t>
                      </a:r>
                      <a:endParaRPr lang="en-US" sz="1400" kern="700" dirty="0">
                        <a:solidFill>
                          <a:srgbClr val="87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US" sz="1400" b="1" kern="700" dirty="0">
                          <a:solidFill>
                            <a:srgbClr val="870000"/>
                          </a:solidFill>
                          <a:effectLst/>
                        </a:rPr>
                        <a:t>1.97 × 10</a:t>
                      </a:r>
                      <a:r>
                        <a:rPr lang="en-US" sz="1400" b="1" kern="700" baseline="30000" dirty="0">
                          <a:solidFill>
                            <a:srgbClr val="870000"/>
                          </a:solidFill>
                          <a:effectLst/>
                        </a:rPr>
                        <a:t>21</a:t>
                      </a:r>
                      <a:endParaRPr lang="en-US" sz="1400" b="1" kern="700" dirty="0">
                        <a:solidFill>
                          <a:srgbClr val="87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US" sz="1400" b="1" kern="700" dirty="0">
                          <a:solidFill>
                            <a:srgbClr val="870000"/>
                          </a:solidFill>
                          <a:effectLst/>
                        </a:rPr>
                        <a:t>2.57 × 10</a:t>
                      </a:r>
                      <a:r>
                        <a:rPr lang="en-US" sz="1400" b="1" kern="700" baseline="30000" dirty="0">
                          <a:solidFill>
                            <a:srgbClr val="870000"/>
                          </a:solidFill>
                          <a:effectLst/>
                        </a:rPr>
                        <a:t>21</a:t>
                      </a:r>
                      <a:endParaRPr lang="en-US" sz="1400" b="1" kern="700" dirty="0">
                        <a:solidFill>
                          <a:srgbClr val="87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US" sz="1400" b="1" kern="700" dirty="0">
                          <a:solidFill>
                            <a:srgbClr val="870000"/>
                          </a:solidFill>
                          <a:effectLst/>
                        </a:rPr>
                        <a:t>3.04 × 10</a:t>
                      </a:r>
                      <a:r>
                        <a:rPr lang="en-US" sz="1400" b="1" kern="700" baseline="30000" dirty="0">
                          <a:solidFill>
                            <a:srgbClr val="870000"/>
                          </a:solidFill>
                          <a:effectLst/>
                        </a:rPr>
                        <a:t>21</a:t>
                      </a:r>
                      <a:endParaRPr lang="en-US" sz="1400" b="1" kern="700" dirty="0">
                        <a:solidFill>
                          <a:srgbClr val="87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8412">
                <a:tc>
                  <a:txBody>
                    <a:bodyPr/>
                    <a:lstStyle/>
                    <a:p>
                      <a:pPr marL="0" marR="0" indent="0" algn="just" hangingPunct="0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700" dirty="0" smtClean="0">
                          <a:effectLst/>
                        </a:rPr>
                        <a:t>  ML-137</a:t>
                      </a:r>
                      <a:endParaRPr lang="en-US" sz="1400" kern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US" sz="1400" kern="700" dirty="0">
                          <a:effectLst/>
                        </a:rPr>
                        <a:t>1.94 × 10</a:t>
                      </a:r>
                      <a:r>
                        <a:rPr lang="en-US" sz="1400" kern="700" baseline="30000" dirty="0">
                          <a:effectLst/>
                        </a:rPr>
                        <a:t>21</a:t>
                      </a:r>
                      <a:endParaRPr lang="en-US" sz="1400" kern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US" sz="1400" kern="700">
                          <a:effectLst/>
                        </a:rPr>
                        <a:t>2.29 × 10</a:t>
                      </a:r>
                      <a:r>
                        <a:rPr lang="en-US" sz="1400" kern="700" baseline="30000">
                          <a:effectLst/>
                        </a:rPr>
                        <a:t>21</a:t>
                      </a:r>
                      <a:endParaRPr lang="en-US" sz="1400" kern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US" sz="1400" kern="700" dirty="0">
                          <a:effectLst/>
                        </a:rPr>
                        <a:t>2.50 × 10</a:t>
                      </a:r>
                      <a:r>
                        <a:rPr lang="en-US" sz="1400" kern="700" baseline="30000" dirty="0">
                          <a:effectLst/>
                        </a:rPr>
                        <a:t>21</a:t>
                      </a:r>
                      <a:endParaRPr lang="en-US" sz="1400" kern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8412">
                <a:tc>
                  <a:txBody>
                    <a:bodyPr/>
                    <a:lstStyle/>
                    <a:p>
                      <a:pPr marL="0" marR="0" indent="0" algn="just" hangingPunct="0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700" dirty="0" smtClean="0">
                          <a:effectLst/>
                        </a:rPr>
                        <a:t>  ML-138</a:t>
                      </a:r>
                      <a:endParaRPr lang="en-US" sz="1400" kern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US" sz="1400" kern="700" dirty="0">
                          <a:effectLst/>
                        </a:rPr>
                        <a:t>1.92 × 10</a:t>
                      </a:r>
                      <a:r>
                        <a:rPr lang="en-US" sz="1400" kern="700" baseline="30000" dirty="0">
                          <a:effectLst/>
                        </a:rPr>
                        <a:t>21</a:t>
                      </a:r>
                      <a:endParaRPr lang="en-US" sz="1400" kern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US" sz="1400" kern="700" dirty="0">
                          <a:effectLst/>
                        </a:rPr>
                        <a:t>2.24 × 10</a:t>
                      </a:r>
                      <a:r>
                        <a:rPr lang="en-US" sz="1400" kern="700" baseline="30000" dirty="0">
                          <a:effectLst/>
                        </a:rPr>
                        <a:t>21</a:t>
                      </a:r>
                      <a:endParaRPr lang="en-US" sz="1400" kern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US" sz="1400" kern="700" dirty="0">
                          <a:effectLst/>
                        </a:rPr>
                        <a:t>2.46 × 10</a:t>
                      </a:r>
                      <a:r>
                        <a:rPr lang="en-US" sz="1400" kern="700" baseline="30000" dirty="0">
                          <a:effectLst/>
                        </a:rPr>
                        <a:t>21</a:t>
                      </a:r>
                      <a:endParaRPr lang="en-US" sz="1400" kern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8412">
                <a:tc>
                  <a:txBody>
                    <a:bodyPr/>
                    <a:lstStyle/>
                    <a:p>
                      <a:pPr marL="0" marR="0" indent="0" algn="just" hangingPunct="0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700" dirty="0" smtClean="0">
                          <a:effectLst/>
                        </a:rPr>
                        <a:t>  ML-139</a:t>
                      </a:r>
                      <a:endParaRPr lang="en-US" sz="1400" kern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US" sz="1400" kern="700">
                          <a:effectLst/>
                        </a:rPr>
                        <a:t>1.87 × 10</a:t>
                      </a:r>
                      <a:r>
                        <a:rPr lang="en-US" sz="1400" kern="700" baseline="30000">
                          <a:effectLst/>
                        </a:rPr>
                        <a:t>21</a:t>
                      </a:r>
                      <a:endParaRPr lang="en-US" sz="1400" kern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US" sz="1400" kern="700" dirty="0">
                          <a:effectLst/>
                        </a:rPr>
                        <a:t>2.21 × 10</a:t>
                      </a:r>
                      <a:r>
                        <a:rPr lang="en-US" sz="1400" kern="700" baseline="30000" dirty="0">
                          <a:effectLst/>
                        </a:rPr>
                        <a:t>21</a:t>
                      </a:r>
                      <a:endParaRPr lang="en-US" sz="1400" kern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US" sz="1400" kern="700" dirty="0">
                          <a:effectLst/>
                        </a:rPr>
                        <a:t>2.41 × 10</a:t>
                      </a:r>
                      <a:r>
                        <a:rPr lang="en-US" sz="1400" kern="700" baseline="30000" dirty="0">
                          <a:effectLst/>
                        </a:rPr>
                        <a:t>21</a:t>
                      </a:r>
                      <a:endParaRPr lang="en-US" sz="1400" kern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3025">
                <a:tc>
                  <a:txBody>
                    <a:bodyPr/>
                    <a:lstStyle/>
                    <a:p>
                      <a:pPr marL="0" marR="0" indent="0" algn="just" hangingPunct="0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700" dirty="0" smtClean="0">
                          <a:solidFill>
                            <a:srgbClr val="FF0000"/>
                          </a:solidFill>
                          <a:effectLst/>
                        </a:rPr>
                        <a:t>    Limit </a:t>
                      </a:r>
                      <a:endParaRPr lang="en-US" sz="1400" kern="7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US" sz="1400" b="1" kern="700" dirty="0">
                          <a:solidFill>
                            <a:srgbClr val="FF0000"/>
                          </a:solidFill>
                          <a:effectLst/>
                        </a:rPr>
                        <a:t>3.6 × 10</a:t>
                      </a:r>
                      <a:r>
                        <a:rPr lang="en-US" sz="1400" b="1" kern="700" baseline="30000" dirty="0">
                          <a:solidFill>
                            <a:srgbClr val="FF0000"/>
                          </a:solidFill>
                          <a:effectLst/>
                        </a:rPr>
                        <a:t>21</a:t>
                      </a:r>
                      <a:endParaRPr lang="en-US" sz="1400" b="1" kern="7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US" sz="1400" b="1" kern="700" dirty="0">
                          <a:solidFill>
                            <a:srgbClr val="FF0000"/>
                          </a:solidFill>
                          <a:effectLst/>
                        </a:rPr>
                        <a:t>4.4 × 10</a:t>
                      </a:r>
                      <a:r>
                        <a:rPr lang="en-US" sz="1400" b="1" kern="700" baseline="30000" dirty="0">
                          <a:solidFill>
                            <a:srgbClr val="FF0000"/>
                          </a:solidFill>
                          <a:effectLst/>
                        </a:rPr>
                        <a:t>21</a:t>
                      </a:r>
                      <a:endParaRPr lang="en-US" sz="1400" b="1" kern="7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US" sz="1400" b="1" kern="700" dirty="0">
                          <a:solidFill>
                            <a:srgbClr val="FF0000"/>
                          </a:solidFill>
                          <a:effectLst/>
                        </a:rPr>
                        <a:t>5.0 × 10</a:t>
                      </a:r>
                      <a:r>
                        <a:rPr lang="en-US" sz="1400" b="1" kern="700" baseline="30000" dirty="0">
                          <a:solidFill>
                            <a:srgbClr val="FF0000"/>
                          </a:solidFill>
                          <a:effectLst/>
                        </a:rPr>
                        <a:t>21</a:t>
                      </a:r>
                      <a:endParaRPr lang="en-US" sz="1400" b="1" kern="7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11" name="Picture 10" descr="Strip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30" b="30809"/>
          <a:stretch>
            <a:fillRect/>
          </a:stretch>
        </p:blipFill>
        <p:spPr bwMode="auto">
          <a:xfrm>
            <a:off x="31995" y="3371850"/>
            <a:ext cx="4197105" cy="26927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2177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950" y="3314700"/>
            <a:ext cx="3086100" cy="23182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Box 13"/>
          <p:cNvSpPr txBox="1"/>
          <p:nvPr/>
        </p:nvSpPr>
        <p:spPr>
          <a:xfrm>
            <a:off x="3352801" y="2934385"/>
            <a:ext cx="2377070" cy="3231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Clad Outer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52579" y="2957468"/>
            <a:ext cx="2377071" cy="30008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350" b="1" dirty="0" smtClean="0"/>
              <a:t>Fuel Centerline</a:t>
            </a:r>
            <a:endParaRPr lang="en-US" sz="135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" y="3339630"/>
            <a:ext cx="3086100" cy="23182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450" y="3339630"/>
            <a:ext cx="3086100" cy="23182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TextBox 17"/>
          <p:cNvSpPr txBox="1"/>
          <p:nvPr/>
        </p:nvSpPr>
        <p:spPr>
          <a:xfrm>
            <a:off x="537580" y="2991535"/>
            <a:ext cx="2377070" cy="3231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Coolant</a:t>
            </a:r>
            <a:endParaRPr lang="en-US" sz="1500" b="1" dirty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85750" y="285750"/>
            <a:ext cx="7600950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993333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>
                <a:latin typeface="Arial"/>
              </a:rPr>
              <a:t>STAT7 Verification using RELAP5</a:t>
            </a:r>
            <a:endParaRPr lang="en-US" kern="0" baseline="-25000" dirty="0">
              <a:latin typeface="Arial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28600" y="857250"/>
            <a:ext cx="85725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000" tIns="226800" rIns="162000"/>
          <a:lstStyle>
            <a:lvl1pPr marL="401638" indent="-342900">
              <a:tabLst>
                <a:tab pos="574675" algn="l"/>
              </a:tabLs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tabLst>
                <a:tab pos="574675" algn="l"/>
              </a:tabLs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tabLst>
                <a:tab pos="574675" algn="l"/>
              </a:tabLs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tabLst>
                <a:tab pos="574675" algn="l"/>
              </a:tabLs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tabLst>
                <a:tab pos="574675" algn="l"/>
              </a:tabLs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74675" algn="l"/>
              </a:tabLs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74675" algn="l"/>
              </a:tabLs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74675" algn="l"/>
              </a:tabLs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74675" algn="l"/>
              </a:tabLs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l" eaLnBrk="1" hangingPunct="1">
              <a:buClr>
                <a:srgbClr val="870000"/>
              </a:buClr>
              <a:buSzPct val="80000"/>
              <a:buFont typeface="Wingdings" charset="0"/>
              <a:buChar char="Ø"/>
            </a:pPr>
            <a:r>
              <a:rPr lang="en-US" altLang="zh-CN" sz="2000" dirty="0" smtClean="0">
                <a:latin typeface="+mn-lt"/>
                <a:ea typeface="SimSun" charset="0"/>
                <a:cs typeface="Arial"/>
              </a:rPr>
              <a:t>STAT7 is an ANL computer code for thermal hydraulics analysis of plate-type fuel reactors </a:t>
            </a:r>
            <a:endParaRPr lang="en-US" altLang="zh-CN" sz="2000" dirty="0">
              <a:latin typeface="+mn-lt"/>
              <a:ea typeface="SimSun" charset="0"/>
              <a:cs typeface="Arial"/>
            </a:endParaRPr>
          </a:p>
          <a:p>
            <a:pPr marL="800100" lvl="1" indent="-342900">
              <a:buClr>
                <a:srgbClr val="870000"/>
              </a:buClr>
              <a:buSzPct val="80000"/>
              <a:buFont typeface="Courier New"/>
              <a:buChar char="o"/>
            </a:pPr>
            <a:r>
              <a:rPr lang="en-US" altLang="zh-CN" sz="1600" dirty="0" smtClean="0">
                <a:latin typeface="+mn-lt"/>
                <a:ea typeface="SimSun" charset="0"/>
                <a:cs typeface="Arial"/>
              </a:rPr>
              <a:t>Steady-state analysis for multiple coolant channels, cladding, and fuel core to account for both axial and lateral (stripes) power distributions. </a:t>
            </a:r>
          </a:p>
          <a:p>
            <a:pPr marL="800100" lvl="1" indent="-342900">
              <a:buClr>
                <a:srgbClr val="870000"/>
              </a:buClr>
              <a:buSzPct val="80000"/>
              <a:buFont typeface="Courier New"/>
              <a:buChar char="o"/>
            </a:pPr>
            <a:r>
              <a:rPr lang="en-US" altLang="zh-CN" sz="1600" dirty="0" smtClean="0">
                <a:latin typeface="+mn-lt"/>
                <a:ea typeface="SimSun" charset="0"/>
                <a:cs typeface="Arial"/>
              </a:rPr>
              <a:t>Statistical uncertainty propagation capability allows for explicit treatment of fabrication and operational uncertainties to determine LSSS.</a:t>
            </a:r>
          </a:p>
          <a:p>
            <a:pPr marL="800100" lvl="1" indent="-342900">
              <a:buClr>
                <a:srgbClr val="870000"/>
              </a:buClr>
              <a:buSzPct val="80000"/>
              <a:buFont typeface="Courier New"/>
              <a:buChar char="o"/>
            </a:pPr>
            <a:r>
              <a:rPr lang="en-US" altLang="zh-CN" sz="1600" dirty="0" smtClean="0">
                <a:latin typeface="+mn-lt"/>
                <a:ea typeface="SimSun" charset="0"/>
                <a:cs typeface="Arial"/>
              </a:rPr>
              <a:t>Iterations can be automated over a range of operating parameters.  </a:t>
            </a:r>
            <a:endParaRPr lang="de-DE" altLang="zh-CN" sz="2000" dirty="0">
              <a:latin typeface="+mn-lt"/>
              <a:ea typeface="SimSun" charset="0"/>
              <a:cs typeface="Arial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7150" y="5695137"/>
            <a:ext cx="8972550" cy="419913"/>
          </a:xfrm>
          <a:prstGeom prst="roundRect">
            <a:avLst>
              <a:gd name="adj" fmla="val 6826"/>
            </a:avLst>
          </a:prstGeom>
          <a:solidFill>
            <a:schemeClr val="accent4">
              <a:lumMod val="20000"/>
              <a:lumOff val="80000"/>
              <a:alpha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7013" indent="-215900">
              <a:spcBef>
                <a:spcPts val="1200"/>
              </a:spcBef>
              <a:buClr>
                <a:srgbClr val="870000"/>
              </a:buClr>
              <a:buSzPct val="80000"/>
              <a:buFont typeface="Wingdings" charset="2"/>
              <a:buChar char="Ø"/>
              <a:tabLst>
                <a:tab pos="914400" algn="l"/>
              </a:tabLst>
            </a:pPr>
            <a:r>
              <a:rPr lang="en-US" b="1" dirty="0" smtClean="0">
                <a:solidFill>
                  <a:srgbClr val="002060"/>
                </a:solidFill>
              </a:rPr>
              <a:t>STAT7 temperature results have excellent agreement to widely used REALP5 predictions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85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85750" y="285750"/>
            <a:ext cx="7600950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993333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>
                <a:latin typeface="Arial"/>
              </a:rPr>
              <a:t>STAT7 Methodology</a:t>
            </a:r>
            <a:endParaRPr lang="en-US" kern="0" baseline="-25000" dirty="0">
              <a:latin typeface="Arial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28600" y="1428750"/>
            <a:ext cx="5943600" cy="1600200"/>
          </a:xfrm>
          <a:prstGeom prst="roundRect">
            <a:avLst>
              <a:gd name="adj" fmla="val 6826"/>
            </a:avLst>
          </a:prstGeom>
          <a:solidFill>
            <a:schemeClr val="accent4">
              <a:lumMod val="20000"/>
              <a:lumOff val="80000"/>
              <a:alpha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7013" indent="-215900">
              <a:spcBef>
                <a:spcPts val="600"/>
              </a:spcBef>
              <a:buClr>
                <a:srgbClr val="870000"/>
              </a:buClr>
              <a:buSzPct val="80000"/>
              <a:buFont typeface="Wingdings" charset="2"/>
              <a:buChar char="Ø"/>
              <a:tabLst>
                <a:tab pos="914400" algn="l"/>
              </a:tabLst>
            </a:pPr>
            <a:r>
              <a:rPr lang="en-US" b="1" dirty="0">
                <a:solidFill>
                  <a:srgbClr val="002060"/>
                </a:solidFill>
              </a:rPr>
              <a:t>Using LSSS </a:t>
            </a:r>
            <a:r>
              <a:rPr lang="en-US" b="1" dirty="0" smtClean="0">
                <a:solidFill>
                  <a:srgbClr val="002060"/>
                </a:solidFill>
              </a:rPr>
              <a:t>and </a:t>
            </a:r>
            <a:r>
              <a:rPr lang="en-US" b="1" dirty="0">
                <a:solidFill>
                  <a:srgbClr val="002060"/>
                </a:solidFill>
              </a:rPr>
              <a:t>hot quarter-elements identified by STAT7.</a:t>
            </a:r>
          </a:p>
          <a:p>
            <a:pPr marL="227013" indent="-215900">
              <a:spcBef>
                <a:spcPts val="600"/>
              </a:spcBef>
              <a:buClr>
                <a:srgbClr val="870000"/>
              </a:buClr>
              <a:buSzPct val="80000"/>
              <a:buFont typeface="Wingdings" charset="2"/>
              <a:buChar char="Ø"/>
              <a:tabLst>
                <a:tab pos="914400" algn="l"/>
              </a:tabLst>
            </a:pPr>
            <a:r>
              <a:rPr lang="en-US" b="1" dirty="0">
                <a:solidFill>
                  <a:srgbClr val="002060"/>
                </a:solidFill>
              </a:rPr>
              <a:t>ONB probability is set as 0.135</a:t>
            </a:r>
            <a:r>
              <a:rPr lang="en-US" b="1" dirty="0" smtClean="0">
                <a:solidFill>
                  <a:srgbClr val="002060"/>
                </a:solidFill>
              </a:rPr>
              <a:t>% (slight margin to </a:t>
            </a:r>
            <a:r>
              <a:rPr lang="en-US" b="1" dirty="0">
                <a:solidFill>
                  <a:srgbClr val="002060"/>
                </a:solidFill>
              </a:rPr>
              <a:t>one side 3</a:t>
            </a:r>
            <a:r>
              <a:rPr lang="el-GR" b="1" dirty="0" smtClean="0">
                <a:solidFill>
                  <a:srgbClr val="002060"/>
                </a:solidFill>
              </a:rPr>
              <a:t>σ</a:t>
            </a:r>
            <a:r>
              <a:rPr lang="en-US" b="1" dirty="0" smtClean="0">
                <a:solidFill>
                  <a:srgbClr val="002060"/>
                </a:solidFill>
              </a:rPr>
              <a:t>)</a:t>
            </a:r>
            <a:endParaRPr lang="en-US" b="1" dirty="0">
              <a:solidFill>
                <a:srgbClr val="002060"/>
              </a:solidFill>
            </a:endParaRPr>
          </a:p>
          <a:p>
            <a:pPr marL="227013" indent="-215900">
              <a:spcBef>
                <a:spcPts val="600"/>
              </a:spcBef>
              <a:buClr>
                <a:srgbClr val="870000"/>
              </a:buClr>
              <a:buSzPct val="80000"/>
              <a:buFont typeface="Wingdings" charset="2"/>
              <a:buChar char="Ø"/>
              <a:tabLst>
                <a:tab pos="914400" algn="l"/>
              </a:tabLst>
            </a:pPr>
            <a:r>
              <a:rPr lang="en-US" b="1" dirty="0">
                <a:solidFill>
                  <a:srgbClr val="002060"/>
                </a:solidFill>
              </a:rPr>
              <a:t>Each power iteration has 25 batches with 4000 samples each.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229350" y="155813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924" y="1723644"/>
            <a:ext cx="2551176" cy="12481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556" y="3600450"/>
            <a:ext cx="3758184" cy="1995678"/>
          </a:xfrm>
          <a:prstGeom prst="rect">
            <a:avLst/>
          </a:prstGeom>
        </p:spPr>
      </p:pic>
      <p:pic>
        <p:nvPicPr>
          <p:cNvPr id="9" name="Picture 8" descr="Strip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30" b="30809"/>
          <a:stretch>
            <a:fillRect/>
          </a:stretch>
        </p:blipFill>
        <p:spPr bwMode="auto">
          <a:xfrm>
            <a:off x="4937236" y="3251916"/>
            <a:ext cx="4197105" cy="26927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09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5096397" y="3556262"/>
            <a:ext cx="3487995" cy="2693372"/>
            <a:chOff x="4625975" y="1765300"/>
            <a:chExt cx="4508500" cy="3481388"/>
          </a:xfrm>
        </p:grpSpPr>
        <p:pic>
          <p:nvPicPr>
            <p:cNvPr id="14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47587" y="1954373"/>
              <a:ext cx="4124326" cy="3233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>
              <a:off x="4625975" y="3935413"/>
              <a:ext cx="925513" cy="62706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>
              <a:off x="4978400" y="4562475"/>
              <a:ext cx="927100" cy="6842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9" name="Line 13"/>
            <p:cNvSpPr>
              <a:spLocks noChangeShapeType="1"/>
            </p:cNvSpPr>
            <p:nvPr/>
          </p:nvSpPr>
          <p:spPr bwMode="auto">
            <a:xfrm flipV="1">
              <a:off x="4802188" y="4154488"/>
              <a:ext cx="695325" cy="365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4"/>
            <p:cNvSpPr>
              <a:spLocks noChangeShapeType="1"/>
            </p:cNvSpPr>
            <p:nvPr/>
          </p:nvSpPr>
          <p:spPr bwMode="auto">
            <a:xfrm flipV="1">
              <a:off x="5067300" y="4673600"/>
              <a:ext cx="693738" cy="3635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 Box 15"/>
            <p:cNvSpPr txBox="1">
              <a:spLocks noChangeArrowheads="1"/>
            </p:cNvSpPr>
            <p:nvPr/>
          </p:nvSpPr>
          <p:spPr bwMode="auto">
            <a:xfrm rot="-1680000">
              <a:off x="4672013" y="4389438"/>
              <a:ext cx="117157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tx1"/>
                  </a:solidFill>
                </a:rPr>
                <a:t>neutrons</a:t>
              </a:r>
            </a:p>
          </p:txBody>
        </p:sp>
        <p:sp>
          <p:nvSpPr>
            <p:cNvPr id="22" name="Text Box 16"/>
            <p:cNvSpPr txBox="1">
              <a:spLocks noChangeArrowheads="1"/>
            </p:cNvSpPr>
            <p:nvPr/>
          </p:nvSpPr>
          <p:spPr bwMode="auto">
            <a:xfrm>
              <a:off x="8258175" y="1765300"/>
              <a:ext cx="8763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</a:rPr>
                <a:t>Focus</a:t>
              </a: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NRL Research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09A05-9728-4B07-895E-EE4E57187684}" type="slidenum">
              <a:rPr lang="en-US" smtClean="0"/>
              <a:t>9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5751" y="1151552"/>
            <a:ext cx="4257719" cy="509015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000" dirty="0" smtClean="0"/>
              <a:t>New sensors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Fiber-optics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Crack-length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Ultrasonic</a:t>
            </a:r>
          </a:p>
          <a:p>
            <a:pPr>
              <a:spcBef>
                <a:spcPts val="0"/>
              </a:spcBef>
            </a:pPr>
            <a:r>
              <a:rPr lang="en-US" sz="2000" dirty="0" smtClean="0"/>
              <a:t>New materials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Fuels (</a:t>
            </a:r>
            <a:r>
              <a:rPr lang="en-US" sz="2000" dirty="0" err="1" smtClean="0"/>
              <a:t>UZrH</a:t>
            </a:r>
            <a:r>
              <a:rPr lang="en-US" sz="2000" dirty="0" smtClean="0"/>
              <a:t>, metallic)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Ceramics (SiC, carbon fiber, MAX-phase)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Metals (zirconium, 3D-printed steels)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Coolants (liquid flibe salt, lead bismuth)</a:t>
            </a:r>
          </a:p>
          <a:p>
            <a:pPr>
              <a:spcBef>
                <a:spcPts val="0"/>
              </a:spcBef>
            </a:pPr>
            <a:r>
              <a:rPr lang="en-US" sz="2000" dirty="0" smtClean="0"/>
              <a:t>Neutron optics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Neutron lenses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Radiography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509" y="1444946"/>
            <a:ext cx="2383479" cy="153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5279" y="1264088"/>
            <a:ext cx="1846921" cy="23015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292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RL Master 11-10-1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4165</TotalTime>
  <Words>5405</Words>
  <Application>Microsoft Macintosh PowerPoint</Application>
  <PresentationFormat>On-screen Show (4:3)</PresentationFormat>
  <Paragraphs>864</Paragraphs>
  <Slides>89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109" baseType="lpstr">
      <vt:lpstr>Arial Narrow</vt:lpstr>
      <vt:lpstr>Arial Unicode MS</vt:lpstr>
      <vt:lpstr>Batang</vt:lpstr>
      <vt:lpstr>Calibri</vt:lpstr>
      <vt:lpstr>Calibri Light</vt:lpstr>
      <vt:lpstr>Courier New</vt:lpstr>
      <vt:lpstr>Gulim</vt:lpstr>
      <vt:lpstr>MS PGothic</vt:lpstr>
      <vt:lpstr>ＭＳ Ｐゴシック</vt:lpstr>
      <vt:lpstr>ＭＳ 明朝</vt:lpstr>
      <vt:lpstr>Segoe UI Symbol</vt:lpstr>
      <vt:lpstr>SimSun</vt:lpstr>
      <vt:lpstr>Times</vt:lpstr>
      <vt:lpstr>Times New Roman</vt:lpstr>
      <vt:lpstr>Wingdings</vt:lpstr>
      <vt:lpstr>맑은 고딕</vt:lpstr>
      <vt:lpstr>宋体</vt:lpstr>
      <vt:lpstr>新細明體</vt:lpstr>
      <vt:lpstr>Arial</vt:lpstr>
      <vt:lpstr>NRL Master 11-10-15</vt:lpstr>
      <vt:lpstr>Advanced Reactors Research at  MIT-NRL</vt:lpstr>
      <vt:lpstr>MIT Nuclear Reactor Laboratory</vt:lpstr>
      <vt:lpstr>MITR Cross-Section</vt:lpstr>
      <vt:lpstr>PowerPoint Presentation</vt:lpstr>
      <vt:lpstr>Neutron Flux and Spectrum</vt:lpstr>
      <vt:lpstr>PowerPoint Presentation</vt:lpstr>
      <vt:lpstr>PowerPoint Presentation</vt:lpstr>
      <vt:lpstr>Integrating to National Programs</vt:lpstr>
      <vt:lpstr>NRL Research</vt:lpstr>
      <vt:lpstr>In-Core Materials Irradiation</vt:lpstr>
      <vt:lpstr>  Recent In-Core Experiment Highlights </vt:lpstr>
      <vt:lpstr>Radiation-Hardened Ultrasonic Sensors</vt:lpstr>
      <vt:lpstr>In-Core Crack Growth Monitors</vt:lpstr>
      <vt:lpstr>Ongoing Contributions to  Accident Tolerant Fuel Development</vt:lpstr>
      <vt:lpstr>COATI</vt:lpstr>
      <vt:lpstr>LWR In-Core Electrochemical Potential</vt:lpstr>
      <vt:lpstr>I&amp;EC Annular Fuel Irradiation</vt:lpstr>
      <vt:lpstr>AFI Post Irradiation Examination</vt:lpstr>
      <vt:lpstr>Hydride Fuel Irradiation</vt:lpstr>
      <vt:lpstr>HYFI Rodlet Assembly</vt:lpstr>
      <vt:lpstr>Fluoride Salt Irradiation and PIE</vt:lpstr>
      <vt:lpstr>Three Flibe Irradiations Completed at NRL</vt:lpstr>
      <vt:lpstr>Fluoride Salt Irradiation #3 (FS-3)</vt:lpstr>
      <vt:lpstr>FS-3 Irradiation Results</vt:lpstr>
      <vt:lpstr>Fluoride Salt Tritium Permeation (FS-4)</vt:lpstr>
      <vt:lpstr>PowerPoint Presentation</vt:lpstr>
      <vt:lpstr>TREAT – INL Transient Test Reactor</vt:lpstr>
      <vt:lpstr>TREAT IRP</vt:lpstr>
      <vt:lpstr>Shipment to INL-TREAT</vt:lpstr>
      <vt:lpstr>Installations</vt:lpstr>
      <vt:lpstr>Data Acquisitions</vt:lpstr>
      <vt:lpstr>Activation Wires</vt:lpstr>
      <vt:lpstr>TREAT Experiment</vt:lpstr>
      <vt:lpstr>PowerPoint Presentation</vt:lpstr>
      <vt:lpstr>Recent Interest in Molten Salt Reactors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U.S. Research and Test Reactors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Reactor Experiments Highlights (FY18)</vt:lpstr>
      <vt:lpstr>Westinghouse Accident Tolerant Fuel Test</vt:lpstr>
      <vt:lpstr>Westinghouse Accident Tolerant Fuel Test</vt:lpstr>
      <vt:lpstr>ICSA ULTRA-2</vt:lpstr>
      <vt:lpstr>ICSA ULTRA-2</vt:lpstr>
      <vt:lpstr>TREAT (MITR test)</vt:lpstr>
      <vt:lpstr>TREAT (MITR test)</vt:lpstr>
      <vt:lpstr>Reactor Experiments Outlook (FY19-FY20)</vt:lpstr>
      <vt:lpstr>Increasing collaboration with NSED Faculty</vt:lpstr>
      <vt:lpstr>NRL Seed Program</vt:lpstr>
      <vt:lpstr>PowerPoint Presentation</vt:lpstr>
      <vt:lpstr>Other Utilization and Training Activities</vt:lpstr>
      <vt:lpstr>PowerPoint Presentation</vt:lpstr>
      <vt:lpstr>Safety Features of MITR</vt:lpstr>
      <vt:lpstr>PowerPoint Presentation</vt:lpstr>
      <vt:lpstr>PowerPoint Presentation</vt:lpstr>
      <vt:lpstr>PowerPoint Presentation</vt:lpstr>
      <vt:lpstr>Producing High Performance Semi-Conductor Materials</vt:lpstr>
      <vt:lpstr>PowerPoint Presentation</vt:lpstr>
      <vt:lpstr>Fighting Cancer:  Radioisotopes for Medical Use</vt:lpstr>
      <vt:lpstr>Neutron Physics Experiments</vt:lpstr>
      <vt:lpstr>PowerPoint Presentation</vt:lpstr>
      <vt:lpstr>PowerPoint Presentation</vt:lpstr>
      <vt:lpstr>PowerPoint Presentation</vt:lpstr>
      <vt:lpstr>Advanced Instrumentation Irradiation</vt:lpstr>
      <vt:lpstr>Beam Ports</vt:lpstr>
      <vt:lpstr>Recent In-Core Experiments</vt:lpstr>
      <vt:lpstr>HYCO – Hybrid Composites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Massachusetts Institute of Technology</Company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Carpenter</dc:creator>
  <cp:lastModifiedBy>Lin-wen</cp:lastModifiedBy>
  <cp:revision>181</cp:revision>
  <cp:lastPrinted>2018-01-23T17:01:42Z</cp:lastPrinted>
  <dcterms:created xsi:type="dcterms:W3CDTF">2014-10-16T18:11:32Z</dcterms:created>
  <dcterms:modified xsi:type="dcterms:W3CDTF">2019-01-30T20:33:54Z</dcterms:modified>
</cp:coreProperties>
</file>