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4"/>
  </p:notesMasterIdLst>
  <p:sldIdLst>
    <p:sldId id="675" r:id="rId5"/>
    <p:sldId id="678" r:id="rId6"/>
    <p:sldId id="713" r:id="rId7"/>
    <p:sldId id="717" r:id="rId8"/>
    <p:sldId id="718" r:id="rId9"/>
    <p:sldId id="719" r:id="rId10"/>
    <p:sldId id="720" r:id="rId11"/>
    <p:sldId id="707" r:id="rId12"/>
    <p:sldId id="710" r:id="rId13"/>
    <p:sldId id="711" r:id="rId14"/>
    <p:sldId id="721" r:id="rId15"/>
    <p:sldId id="722" r:id="rId16"/>
    <p:sldId id="723" r:id="rId17"/>
    <p:sldId id="681" r:id="rId18"/>
    <p:sldId id="714" r:id="rId19"/>
    <p:sldId id="724" r:id="rId20"/>
    <p:sldId id="715" r:id="rId21"/>
    <p:sldId id="716" r:id="rId22"/>
    <p:sldId id="70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1BC"/>
    <a:srgbClr val="39B5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90" d="100"/>
          <a:sy n="90" d="100"/>
        </p:scale>
        <p:origin x="16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32" tIns="45715" rIns="91432" bIns="4571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32" tIns="45715" rIns="91432" bIns="45715" rtlCol="0"/>
          <a:lstStyle>
            <a:lvl1pPr algn="r">
              <a:defRPr sz="1200"/>
            </a:lvl1pPr>
          </a:lstStyle>
          <a:p>
            <a:fld id="{1B28C319-E76A-4326-9631-373F548BDD73}" type="datetimeFigureOut">
              <a:rPr lang="en-US" smtClean="0"/>
              <a:t>3/23/2020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2" tIns="45715" rIns="91432" bIns="4571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1"/>
            <a:ext cx="5486400" cy="3600450"/>
          </a:xfrm>
          <a:prstGeom prst="rect">
            <a:avLst/>
          </a:prstGeom>
        </p:spPr>
        <p:txBody>
          <a:bodyPr vert="horz" lIns="91432" tIns="45715" rIns="91432" bIns="4571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4"/>
            <a:ext cx="2971800" cy="458787"/>
          </a:xfrm>
          <a:prstGeom prst="rect">
            <a:avLst/>
          </a:prstGeom>
        </p:spPr>
        <p:txBody>
          <a:bodyPr vert="horz" lIns="91432" tIns="45715" rIns="91432" bIns="4571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4"/>
            <a:ext cx="2971800" cy="458787"/>
          </a:xfrm>
          <a:prstGeom prst="rect">
            <a:avLst/>
          </a:prstGeom>
        </p:spPr>
        <p:txBody>
          <a:bodyPr vert="horz" lIns="91432" tIns="45715" rIns="91432" bIns="45715" rtlCol="0" anchor="b"/>
          <a:lstStyle>
            <a:lvl1pPr algn="r">
              <a:defRPr sz="1200"/>
            </a:lvl1pPr>
          </a:lstStyle>
          <a:p>
            <a:fld id="{315E03D4-3BF4-47E4-BB12-A0FEF4B4DF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202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Landing Slide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A6D6D-EF96-47E9-A580-055B4FFB613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772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1A1BD-2F72-4828-9B0C-4A96A2FE75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F90222-096E-421E-9052-C3D7CF3875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2CD7F4-BEA1-4CD2-89BF-AFBFE8360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BBB9-B78D-4DEE-82CF-7D196AB343D4}" type="datetimeFigureOut">
              <a:rPr lang="en-US" smtClean="0"/>
              <a:t>3/23/2020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019006-9763-44E1-8BC2-975016059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2F97F2-6E16-41FB-A880-9B1BAA1AA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9EE3F-534A-4EDE-A6EC-35C645F0CD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0283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B278A-D431-433D-8B69-B049D3DA2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EB30A7-0183-4FA6-8F8C-B0B547E4D9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3C7ECB-94B8-40D6-AECE-ED4607F0E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BBB9-B78D-4DEE-82CF-7D196AB343D4}" type="datetimeFigureOut">
              <a:rPr lang="en-US" smtClean="0"/>
              <a:t>3/23/2020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76B403-7702-4972-A50C-E7FD6908D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F9FF27-01D7-4135-9370-ECABCA0ED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9EE3F-534A-4EDE-A6EC-35C645F0CD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588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3332A1-EB59-4D35-9443-D2AA5696ED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DECF21-42EC-4FAA-AE7F-65CA0C574F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04272F-6604-4CD5-8403-EC64431DF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BBB9-B78D-4DEE-82CF-7D196AB343D4}" type="datetimeFigureOut">
              <a:rPr lang="en-US" smtClean="0"/>
              <a:t>3/23/2020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8A9F97-95D8-4600-B217-06F8C2D80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859C3D-6A46-403A-9EB8-056BE604E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9EE3F-534A-4EDE-A6EC-35C645F0CD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8988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64159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742F309-0211-4278-9B20-736BF2EBC5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84479"/>
          <a:stretch/>
        </p:blipFill>
        <p:spPr>
          <a:xfrm>
            <a:off x="0" y="5759938"/>
            <a:ext cx="12192000" cy="1049294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500558" y="6284585"/>
            <a:ext cx="595685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46CD6691-5C5D-4ED5-B723-A481E7F8C10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E04418-500A-4BDA-8A4F-A19ABED59DB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3225" y="278165"/>
            <a:ext cx="1823018" cy="55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547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E45FE-AFFC-49B1-A0C1-AFD08AA6A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D62147-D6E3-4EF5-8FD9-B2A37ADECE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415F87-A246-40E2-BCE9-68F46B1FB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BBB9-B78D-4DEE-82CF-7D196AB343D4}" type="datetimeFigureOut">
              <a:rPr lang="en-US" smtClean="0"/>
              <a:t>3/23/2020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B9D39D-71E2-4D25-90A1-87A597F98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CAB72B-CC74-417E-B536-1D4DDB5DF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9EE3F-534A-4EDE-A6EC-35C645F0CD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836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48398-F126-4CF5-B2FD-6E754BAC4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42C3C-3FEF-4DB0-8FCD-7192652104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F09299-CD30-4D6E-AD4D-8060113B3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BBB9-B78D-4DEE-82CF-7D196AB343D4}" type="datetimeFigureOut">
              <a:rPr lang="en-US" smtClean="0"/>
              <a:t>3/23/2020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233C4D-A582-46FF-932C-93DE6D959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8B64EF-2737-47EC-AD80-F4E7786B7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9EE3F-534A-4EDE-A6EC-35C645F0CD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092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82AD9-D5FD-4646-8B86-F29F46E4C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2AEFE6-1DB9-487C-B5AE-3B350EC699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A9B4BB-FC18-4B12-B883-9497E64698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09621A-1E9D-4D8A-ACDC-19113E25A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BBB9-B78D-4DEE-82CF-7D196AB343D4}" type="datetimeFigureOut">
              <a:rPr lang="en-US" smtClean="0"/>
              <a:t>3/23/2020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EF28F4-2436-4BA8-BB32-50418FEFA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4DB2CC-73FC-4AA8-BF8B-6994A810F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9EE3F-534A-4EDE-A6EC-35C645F0CD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474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10B75-C53C-4462-A5B3-33DE5A20D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6C6658-DDF1-4524-8EFD-B1BEB3D283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1BEA11-01B4-4363-ADCB-C4CBA5A6AE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EB8478-A437-47BA-8540-094ADE3B70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E68F0F-CF9A-4C4F-B6EC-18297B1819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440564-9091-4377-A880-9DAA8AAEB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BBB9-B78D-4DEE-82CF-7D196AB343D4}" type="datetimeFigureOut">
              <a:rPr lang="en-US" smtClean="0"/>
              <a:t>3/23/2020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6BA1FB-4552-4974-A0BB-0EF61891C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75BE50-B825-486E-A8D8-3EF2A2A9F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9EE3F-534A-4EDE-A6EC-35C645F0CD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701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BD59F-8169-44E3-973A-0DA6EACC4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0B8FC7-524B-401D-960E-9743116B5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BBB9-B78D-4DEE-82CF-7D196AB343D4}" type="datetimeFigureOut">
              <a:rPr lang="en-US" smtClean="0"/>
              <a:t>3/23/2020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BBA067-57D9-4DAC-8821-2DFCE32C0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A16083-31B5-4A24-99EA-1E48D2191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9EE3F-534A-4EDE-A6EC-35C645F0CD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9198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1EA9DB-5119-4276-988B-12DAD9C59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BBB9-B78D-4DEE-82CF-7D196AB343D4}" type="datetimeFigureOut">
              <a:rPr lang="en-US" smtClean="0"/>
              <a:t>3/23/2020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62546F-2DC1-4B3B-AC46-DA5ABB7DC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3502CE-D4D6-4D5F-BA06-51B6B98A9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9EE3F-534A-4EDE-A6EC-35C645F0CD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762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2A313-BBBC-4168-A1C9-3FA1BB5C3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F64A91-E301-482A-964F-10C5897929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B1A09D-3B5B-482E-AF80-92CD81FC51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76F746-BD55-4467-BE7F-3B60A2A94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BBB9-B78D-4DEE-82CF-7D196AB343D4}" type="datetimeFigureOut">
              <a:rPr lang="en-US" smtClean="0"/>
              <a:t>3/23/2020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EA4ABF-E05B-4C9D-B26C-216D78EE1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740546-B8EF-4A2A-9C23-8702949BE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9EE3F-534A-4EDE-A6EC-35C645F0CD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973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7C25-E15C-439D-8E89-A65D96C4C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3A40FF-6547-44A7-A271-47F9A9DFD4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5A7848-E38E-41AC-92A4-7AF546F364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288664-3B45-4B43-A466-FF3214744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BBB9-B78D-4DEE-82CF-7D196AB343D4}" type="datetimeFigureOut">
              <a:rPr lang="en-US" smtClean="0"/>
              <a:t>3/23/2020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4DD77A-BF01-4CA0-86BF-2CC6BAABE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2DD611-C34F-4D98-8CBA-B507F7829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9EE3F-534A-4EDE-A6EC-35C645F0CD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258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55677B9-A490-4510-9AE1-22E9E0FEE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0728AB-8E72-4B43-9C07-0ECE3D8C7C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606220-C865-4CCF-B042-362FA488D7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86BBB9-B78D-4DEE-82CF-7D196AB343D4}" type="datetimeFigureOut">
              <a:rPr lang="en-US" smtClean="0"/>
              <a:t>3/23/2020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622DDF-9EED-4CE0-812B-F8D3B240E5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CFD88-7168-4798-BB7D-DD912B0C3D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09EE3F-534A-4EDE-A6EC-35C645F0CD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466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p.obrien@cdi-decom.com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urldefense.proofpoint.com/v2/url?u=http-3A__www.cdi-2Ddecom.com&amp;d=DwMFAg&amp;c=cUkzcZGZt-E3UgRE832-4A&amp;r=So4Lz1kLTHvLVIu8FKdKoJxaT5f63VkbrisMGGUz94g&amp;m=ODgubOPNkqY_30EuZ8i49PWnIuEn-8bLDUxq_-zAl-M&amp;s=-DzS9RciXc06Wn07UCbE00A-Ib8E_qhJV_nEN4trnH4&amp;e=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F02E9A10-40F5-4FC1-A2A6-FC5324CB685E}"/>
              </a:ext>
            </a:extLst>
          </p:cNvPr>
          <p:cNvSpPr>
            <a:spLocks noChangeAspect="1"/>
          </p:cNvSpPr>
          <p:nvPr/>
        </p:nvSpPr>
        <p:spPr>
          <a:xfrm>
            <a:off x="4772025" y="6346626"/>
            <a:ext cx="182880" cy="182880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A4B6B12-E38C-4B29-83D0-428106AE7AFB}"/>
              </a:ext>
            </a:extLst>
          </p:cNvPr>
          <p:cNvSpPr>
            <a:spLocks noChangeAspect="1"/>
          </p:cNvSpPr>
          <p:nvPr/>
        </p:nvSpPr>
        <p:spPr>
          <a:xfrm>
            <a:off x="5397053" y="6346626"/>
            <a:ext cx="182880" cy="18288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4F3D905-8DCD-444D-B848-7A3C2913CEDD}"/>
              </a:ext>
            </a:extLst>
          </p:cNvPr>
          <p:cNvSpPr>
            <a:spLocks noChangeAspect="1"/>
          </p:cNvSpPr>
          <p:nvPr/>
        </p:nvSpPr>
        <p:spPr>
          <a:xfrm>
            <a:off x="5968553" y="6341863"/>
            <a:ext cx="182880" cy="182880"/>
          </a:xfrm>
          <a:prstGeom prst="ellipse">
            <a:avLst/>
          </a:prstGeom>
          <a:solidFill>
            <a:srgbClr val="038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AF2DBB5-1779-4AC0-8749-5569CF5A8429}"/>
              </a:ext>
            </a:extLst>
          </p:cNvPr>
          <p:cNvSpPr>
            <a:spLocks noChangeAspect="1"/>
          </p:cNvSpPr>
          <p:nvPr/>
        </p:nvSpPr>
        <p:spPr>
          <a:xfrm>
            <a:off x="6580433" y="6344838"/>
            <a:ext cx="182880" cy="182880"/>
          </a:xfrm>
          <a:prstGeom prst="ellipse">
            <a:avLst/>
          </a:prstGeom>
          <a:solidFill>
            <a:srgbClr val="EDA8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A41A2A9-49B0-4589-8B05-9A3342713AF9}"/>
              </a:ext>
            </a:extLst>
          </p:cNvPr>
          <p:cNvSpPr>
            <a:spLocks noChangeAspect="1"/>
          </p:cNvSpPr>
          <p:nvPr/>
        </p:nvSpPr>
        <p:spPr>
          <a:xfrm>
            <a:off x="7138114" y="6330551"/>
            <a:ext cx="182880" cy="182880"/>
          </a:xfrm>
          <a:prstGeom prst="ellipse">
            <a:avLst/>
          </a:prstGeom>
          <a:solidFill>
            <a:srgbClr val="39B5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21447CA-ABCF-4E76-9C53-9E7A1B08932A}"/>
              </a:ext>
            </a:extLst>
          </p:cNvPr>
          <p:cNvSpPr/>
          <p:nvPr/>
        </p:nvSpPr>
        <p:spPr>
          <a:xfrm>
            <a:off x="0" y="5017887"/>
            <a:ext cx="12214106" cy="58235"/>
          </a:xfrm>
          <a:prstGeom prst="rect">
            <a:avLst/>
          </a:prstGeom>
          <a:solidFill>
            <a:schemeClr val="bg1">
              <a:lumMod val="8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42292E4-DB7D-4AC2-85A6-5B50C1508A48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15601" y="5076122"/>
            <a:ext cx="8403105" cy="581034"/>
          </a:xfrm>
          <a:prstGeom prst="rect">
            <a:avLst/>
          </a:prstGeom>
        </p:spPr>
        <p:txBody>
          <a:bodyPr anchor="t">
            <a:normAutofit fontScale="90000"/>
          </a:bodyPr>
          <a:lstStyle/>
          <a:p>
            <a:pPr algn="l"/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/>
              </a:rPr>
              <a:t>American Nuclear Society – New England</a:t>
            </a: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Arial"/>
              </a:rPr>
            </a:br>
            <a:b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/>
              </a:rPr>
            </a:b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/>
              </a:rPr>
              <a:t>March 24, 2020</a:t>
            </a:r>
            <a:br>
              <a:rPr lang="en-US" sz="2400" dirty="0">
                <a:latin typeface="+mn-lt"/>
                <a:cs typeface="Arial" panose="020B0604020202020204" pitchFamily="34" charset="0"/>
              </a:rPr>
            </a:br>
            <a:endParaRPr lang="en-US" sz="18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cs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76C5C96-7F21-4FA2-A5F9-7530FDEF63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706" y="5501983"/>
            <a:ext cx="2647206" cy="8085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DBDD20-C7A2-4B79-94D9-E0EC5A2604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0433" y="5501983"/>
            <a:ext cx="1737292" cy="808551"/>
          </a:xfrm>
          <a:prstGeom prst="rect">
            <a:avLst/>
          </a:prstGeom>
        </p:spPr>
      </p:pic>
      <p:pic>
        <p:nvPicPr>
          <p:cNvPr id="5" name="Picture 4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6C3A357A-0FF0-4291-96D3-E9F4CD25CC5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07"/>
          <a:stretch/>
        </p:blipFill>
        <p:spPr>
          <a:xfrm>
            <a:off x="6580433" y="344568"/>
            <a:ext cx="4784252" cy="361783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 descr="A body of water with buildings in the background&#10;&#10;Description automatically generated">
            <a:extLst>
              <a:ext uri="{FF2B5EF4-FFF2-40B4-BE49-F238E27FC236}">
                <a16:creationId xmlns:a16="http://schemas.microsoft.com/office/drawing/2014/main" id="{575AB493-ECDE-4772-9E3F-E4EF3026ECC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1"/>
          <a:stretch/>
        </p:blipFill>
        <p:spPr>
          <a:xfrm>
            <a:off x="827315" y="344569"/>
            <a:ext cx="4920670" cy="361783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265142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C04A4E8-628B-4CA1-A685-34AD5782BC9D}"/>
              </a:ext>
            </a:extLst>
          </p:cNvPr>
          <p:cNvSpPr/>
          <p:nvPr/>
        </p:nvSpPr>
        <p:spPr>
          <a:xfrm>
            <a:off x="3449062" y="917766"/>
            <a:ext cx="5999738" cy="9100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</a:pPr>
            <a:r>
              <a:rPr lang="en-US" sz="2400" dirty="0">
                <a:solidFill>
                  <a:schemeClr val="tx1"/>
                </a:solidFill>
              </a:rPr>
              <a:t>Containment Head movement completed 2/20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F6EE720-CC68-4183-9092-70DAD61C948B}"/>
              </a:ext>
            </a:extLst>
          </p:cNvPr>
          <p:cNvSpPr/>
          <p:nvPr/>
        </p:nvSpPr>
        <p:spPr>
          <a:xfrm>
            <a:off x="2105637" y="209725"/>
            <a:ext cx="7710879" cy="805343"/>
          </a:xfrm>
          <a:prstGeom prst="rect">
            <a:avLst/>
          </a:prstGeom>
          <a:solidFill>
            <a:srgbClr val="39B54A"/>
          </a:solidFill>
          <a:ln>
            <a:solidFill>
              <a:srgbClr val="0071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en-US" sz="28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 Progress – Refuel Floor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ED9F33-F755-4360-B6C5-55D230325F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528" y="250088"/>
            <a:ext cx="1511939" cy="707197"/>
          </a:xfrm>
          <a:prstGeom prst="rect">
            <a:avLst/>
          </a:prstGeom>
        </p:spPr>
      </p:pic>
      <p:pic>
        <p:nvPicPr>
          <p:cNvPr id="3" name="Picture 2" descr="A picture containing indoor, table, sitting, room&#10;&#10;Description automatically generated">
            <a:extLst>
              <a:ext uri="{FF2B5EF4-FFF2-40B4-BE49-F238E27FC236}">
                <a16:creationId xmlns:a16="http://schemas.microsoft.com/office/drawing/2014/main" id="{D8E64329-C627-445B-987E-DB80674536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10"/>
          <a:stretch/>
        </p:blipFill>
        <p:spPr>
          <a:xfrm>
            <a:off x="438859" y="1665326"/>
            <a:ext cx="5298697" cy="404031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 descr="A picture containing indoor, table, toy, food&#10;&#10;Description automatically generated">
            <a:extLst>
              <a:ext uri="{FF2B5EF4-FFF2-40B4-BE49-F238E27FC236}">
                <a16:creationId xmlns:a16="http://schemas.microsoft.com/office/drawing/2014/main" id="{87705C0C-360F-4EB4-9DD5-7669B00A9B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59" r="-1"/>
          <a:stretch/>
        </p:blipFill>
        <p:spPr>
          <a:xfrm>
            <a:off x="5961076" y="1665326"/>
            <a:ext cx="5656308" cy="404031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078465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C04A4E8-628B-4CA1-A685-34AD5782BC9D}"/>
              </a:ext>
            </a:extLst>
          </p:cNvPr>
          <p:cNvSpPr/>
          <p:nvPr/>
        </p:nvSpPr>
        <p:spPr>
          <a:xfrm>
            <a:off x="3449062" y="917766"/>
            <a:ext cx="5999738" cy="9100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</a:pPr>
            <a:r>
              <a:rPr lang="en-US" sz="2400" dirty="0">
                <a:solidFill>
                  <a:schemeClr val="tx1"/>
                </a:solidFill>
              </a:rPr>
              <a:t>Reactor Shield Block Cutting &amp; Painting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F6EE720-CC68-4183-9092-70DAD61C948B}"/>
              </a:ext>
            </a:extLst>
          </p:cNvPr>
          <p:cNvSpPr/>
          <p:nvPr/>
        </p:nvSpPr>
        <p:spPr>
          <a:xfrm>
            <a:off x="2105637" y="209725"/>
            <a:ext cx="7710879" cy="805343"/>
          </a:xfrm>
          <a:prstGeom prst="rect">
            <a:avLst/>
          </a:prstGeom>
          <a:solidFill>
            <a:srgbClr val="39B54A"/>
          </a:solidFill>
          <a:ln>
            <a:solidFill>
              <a:srgbClr val="0071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en-US" sz="28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 Progress – Refuel Floor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ED9F33-F755-4360-B6C5-55D230325F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528" y="250088"/>
            <a:ext cx="1511939" cy="707197"/>
          </a:xfrm>
          <a:prstGeom prst="rect">
            <a:avLst/>
          </a:prstGeom>
        </p:spPr>
      </p:pic>
      <p:pic>
        <p:nvPicPr>
          <p:cNvPr id="7" name="Picture 6" descr="A picture containing indoor, table, box, sitting&#10;&#10;Description automatically generated">
            <a:extLst>
              <a:ext uri="{FF2B5EF4-FFF2-40B4-BE49-F238E27FC236}">
                <a16:creationId xmlns:a16="http://schemas.microsoft.com/office/drawing/2014/main" id="{E3AE8FBF-9FE1-44C6-AB11-4669E35492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383" y="1964619"/>
            <a:ext cx="5886753" cy="2775093"/>
          </a:xfrm>
          <a:prstGeom prst="rect">
            <a:avLst/>
          </a:prstGeom>
        </p:spPr>
      </p:pic>
      <p:pic>
        <p:nvPicPr>
          <p:cNvPr id="10" name="Picture 9" descr="A picture containing indoor, table, food, plate&#10;&#10;Description automatically generated">
            <a:extLst>
              <a:ext uri="{FF2B5EF4-FFF2-40B4-BE49-F238E27FC236}">
                <a16:creationId xmlns:a16="http://schemas.microsoft.com/office/drawing/2014/main" id="{918BEEB8-1455-421B-B738-3BF532C0F3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28" y="1964619"/>
            <a:ext cx="4940554" cy="275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5375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C04A4E8-628B-4CA1-A685-34AD5782BC9D}"/>
              </a:ext>
            </a:extLst>
          </p:cNvPr>
          <p:cNvSpPr/>
          <p:nvPr/>
        </p:nvSpPr>
        <p:spPr>
          <a:xfrm>
            <a:off x="3449061" y="917766"/>
            <a:ext cx="6637301" cy="9100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</a:pPr>
            <a:r>
              <a:rPr lang="en-US" sz="2400" dirty="0">
                <a:solidFill>
                  <a:schemeClr val="tx1"/>
                </a:solidFill>
              </a:rPr>
              <a:t>Reactor Shield Block Removal – Completed 3-18-20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F6EE720-CC68-4183-9092-70DAD61C948B}"/>
              </a:ext>
            </a:extLst>
          </p:cNvPr>
          <p:cNvSpPr/>
          <p:nvPr/>
        </p:nvSpPr>
        <p:spPr>
          <a:xfrm>
            <a:off x="2105637" y="209725"/>
            <a:ext cx="7710879" cy="805343"/>
          </a:xfrm>
          <a:prstGeom prst="rect">
            <a:avLst/>
          </a:prstGeom>
          <a:solidFill>
            <a:srgbClr val="39B54A"/>
          </a:solidFill>
          <a:ln>
            <a:solidFill>
              <a:srgbClr val="0071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en-US" sz="28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 Progress – Refuel Floor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ED9F33-F755-4360-B6C5-55D230325F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528" y="250088"/>
            <a:ext cx="1511939" cy="707197"/>
          </a:xfrm>
          <a:prstGeom prst="rect">
            <a:avLst/>
          </a:prstGeom>
        </p:spPr>
      </p:pic>
      <p:pic>
        <p:nvPicPr>
          <p:cNvPr id="7" name="Picture 6" descr="A picture containing indoor, table, cake, large&#10;&#10;Description automatically generated">
            <a:extLst>
              <a:ext uri="{FF2B5EF4-FFF2-40B4-BE49-F238E27FC236}">
                <a16:creationId xmlns:a16="http://schemas.microsoft.com/office/drawing/2014/main" id="{965A84D8-CADD-4B44-8178-A309022C3F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83" y="1850074"/>
            <a:ext cx="5848917" cy="3180115"/>
          </a:xfrm>
          <a:prstGeom prst="rect">
            <a:avLst/>
          </a:prstGeom>
        </p:spPr>
      </p:pic>
      <p:pic>
        <p:nvPicPr>
          <p:cNvPr id="10" name="Picture 9" descr="A picture containing indoor, table, person, man&#10;&#10;Description automatically generated">
            <a:extLst>
              <a:ext uri="{FF2B5EF4-FFF2-40B4-BE49-F238E27FC236}">
                <a16:creationId xmlns:a16="http://schemas.microsoft.com/office/drawing/2014/main" id="{ACCBC300-4C93-4920-8B80-F46A4964B8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491" y="1850074"/>
            <a:ext cx="5699426" cy="3180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2314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C04A4E8-628B-4CA1-A685-34AD5782BC9D}"/>
              </a:ext>
            </a:extLst>
          </p:cNvPr>
          <p:cNvSpPr/>
          <p:nvPr/>
        </p:nvSpPr>
        <p:spPr>
          <a:xfrm>
            <a:off x="3449062" y="917766"/>
            <a:ext cx="5999738" cy="9100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</a:pPr>
            <a:r>
              <a:rPr lang="en-US" sz="2400" dirty="0">
                <a:solidFill>
                  <a:schemeClr val="tx1"/>
                </a:solidFill>
              </a:rPr>
              <a:t>Refuel Clean-up and Preparation for Spring Fuel Campaign – 3-23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F6EE720-CC68-4183-9092-70DAD61C948B}"/>
              </a:ext>
            </a:extLst>
          </p:cNvPr>
          <p:cNvSpPr/>
          <p:nvPr/>
        </p:nvSpPr>
        <p:spPr>
          <a:xfrm>
            <a:off x="2105637" y="209725"/>
            <a:ext cx="7710879" cy="805343"/>
          </a:xfrm>
          <a:prstGeom prst="rect">
            <a:avLst/>
          </a:prstGeom>
          <a:solidFill>
            <a:srgbClr val="39B54A"/>
          </a:solidFill>
          <a:ln>
            <a:solidFill>
              <a:srgbClr val="0071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en-US" sz="28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 Progress – Refuel Floor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ED9F33-F755-4360-B6C5-55D230325F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528" y="250088"/>
            <a:ext cx="1511939" cy="707197"/>
          </a:xfrm>
          <a:prstGeom prst="rect">
            <a:avLst/>
          </a:prstGeom>
        </p:spPr>
      </p:pic>
      <p:pic>
        <p:nvPicPr>
          <p:cNvPr id="3" name="Picture 2" descr="A picture containing indoor, large, table, ship&#10;&#10;Description automatically generated">
            <a:extLst>
              <a:ext uri="{FF2B5EF4-FFF2-40B4-BE49-F238E27FC236}">
                <a16:creationId xmlns:a16="http://schemas.microsoft.com/office/drawing/2014/main" id="{74F9309E-59BA-4FC6-9DFF-D84189D65E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421" y="1729640"/>
            <a:ext cx="8903158" cy="464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2229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F6EE720-CC68-4183-9092-70DAD61C948B}"/>
              </a:ext>
            </a:extLst>
          </p:cNvPr>
          <p:cNvSpPr/>
          <p:nvPr/>
        </p:nvSpPr>
        <p:spPr>
          <a:xfrm>
            <a:off x="2105637" y="209725"/>
            <a:ext cx="7710879" cy="805343"/>
          </a:xfrm>
          <a:prstGeom prst="rect">
            <a:avLst/>
          </a:prstGeom>
          <a:solidFill>
            <a:srgbClr val="39B54A"/>
          </a:solidFill>
          <a:ln>
            <a:solidFill>
              <a:srgbClr val="0071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 Progress -Exterior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ED9F33-F755-4360-B6C5-55D230325F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528" y="250088"/>
            <a:ext cx="1511939" cy="70719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4396C56-20B5-4027-978F-243D2384247E}"/>
              </a:ext>
            </a:extLst>
          </p:cNvPr>
          <p:cNvSpPr/>
          <p:nvPr/>
        </p:nvSpPr>
        <p:spPr>
          <a:xfrm>
            <a:off x="313509" y="1402080"/>
            <a:ext cx="4685211" cy="439782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160’ Meteorological Tower removed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Completed safely with thorough pre-job planning, dropped object prevention, and employee engagement</a:t>
            </a:r>
            <a:br>
              <a:rPr lang="en-US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Lowered to the ground in four sections and mechanically sheared by an excavator and disposed of in roll-off container</a:t>
            </a:r>
            <a:br>
              <a:rPr lang="en-US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Completed in one day</a:t>
            </a:r>
          </a:p>
        </p:txBody>
      </p:sp>
      <p:pic>
        <p:nvPicPr>
          <p:cNvPr id="4" name="Picture 3" descr="A crane in the background&#10;&#10;Description automatically generated">
            <a:extLst>
              <a:ext uri="{FF2B5EF4-FFF2-40B4-BE49-F238E27FC236}">
                <a16:creationId xmlns:a16="http://schemas.microsoft.com/office/drawing/2014/main" id="{520A8C69-90DC-46B8-B0B2-02F4462652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720" y="1137405"/>
            <a:ext cx="6649929" cy="5339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0798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2F644ED-457C-47F3-934C-9FD51E6A490E}"/>
              </a:ext>
            </a:extLst>
          </p:cNvPr>
          <p:cNvSpPr/>
          <p:nvPr/>
        </p:nvSpPr>
        <p:spPr>
          <a:xfrm>
            <a:off x="1259747" y="3154261"/>
            <a:ext cx="9672506" cy="805343"/>
          </a:xfrm>
          <a:prstGeom prst="rect">
            <a:avLst/>
          </a:prstGeom>
          <a:solidFill>
            <a:srgbClr val="39B54A"/>
          </a:solidFill>
          <a:ln>
            <a:solidFill>
              <a:srgbClr val="0071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Local and State Interaction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9C6BBC-2751-4C50-B45F-9B4DA2A14E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872" y="232238"/>
            <a:ext cx="1514286" cy="7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3633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F6EE720-CC68-4183-9092-70DAD61C948B}"/>
              </a:ext>
            </a:extLst>
          </p:cNvPr>
          <p:cNvSpPr/>
          <p:nvPr/>
        </p:nvSpPr>
        <p:spPr>
          <a:xfrm>
            <a:off x="2105637" y="209725"/>
            <a:ext cx="7710879" cy="805343"/>
          </a:xfrm>
          <a:prstGeom prst="rect">
            <a:avLst/>
          </a:prstGeom>
          <a:solidFill>
            <a:srgbClr val="39B54A"/>
          </a:solidFill>
          <a:ln>
            <a:solidFill>
              <a:srgbClr val="0071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State and Local Interactions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ED9F33-F755-4360-B6C5-55D230325F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528" y="250088"/>
            <a:ext cx="1511939" cy="70719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4396C56-20B5-4027-978F-243D2384247E}"/>
              </a:ext>
            </a:extLst>
          </p:cNvPr>
          <p:cNvSpPr/>
          <p:nvPr/>
        </p:nvSpPr>
        <p:spPr>
          <a:xfrm>
            <a:off x="215152" y="1743332"/>
            <a:ext cx="8695766" cy="439782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Two team members serve on the Massachusetts Nuclear Decommissioning Citizens Advisory Panel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Regular meetings with Town of Plymouth Select Board, Town Manager and appropriate staff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Quarterly meetings with State officials including State Rep., Chair and Vice Chair of the NDCAP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Continue to work  closely with MEMA and local Emergency Planning communities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Committed to working with Plymouth on final land disposition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Working on a settlement agreement with the Massachusetts Attorney General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Support state and local community needs: Mass State Police K-9, Plymouth 400/Red Cross, Beth Israel Deaconess Hospital Plymouth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6B4488-5616-4D0D-81C2-0AEE1CA843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8478" y="3429000"/>
            <a:ext cx="3408370" cy="137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1981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2F644ED-457C-47F3-934C-9FD51E6A490E}"/>
              </a:ext>
            </a:extLst>
          </p:cNvPr>
          <p:cNvSpPr/>
          <p:nvPr/>
        </p:nvSpPr>
        <p:spPr>
          <a:xfrm>
            <a:off x="1259747" y="3154261"/>
            <a:ext cx="9672506" cy="805343"/>
          </a:xfrm>
          <a:prstGeom prst="rect">
            <a:avLst/>
          </a:prstGeom>
          <a:solidFill>
            <a:srgbClr val="39B54A"/>
          </a:solidFill>
          <a:ln>
            <a:solidFill>
              <a:srgbClr val="0071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Hindsight, Could Shutdown Have Been Avoided?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9C6BBC-2751-4C50-B45F-9B4DA2A14E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872" y="232238"/>
            <a:ext cx="1514286" cy="7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0428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2F644ED-457C-47F3-934C-9FD51E6A490E}"/>
              </a:ext>
            </a:extLst>
          </p:cNvPr>
          <p:cNvSpPr/>
          <p:nvPr/>
        </p:nvSpPr>
        <p:spPr>
          <a:xfrm>
            <a:off x="1259747" y="3154261"/>
            <a:ext cx="9672506" cy="805343"/>
          </a:xfrm>
          <a:prstGeom prst="rect">
            <a:avLst/>
          </a:prstGeom>
          <a:solidFill>
            <a:srgbClr val="39B54A"/>
          </a:solidFill>
          <a:ln>
            <a:solidFill>
              <a:srgbClr val="0071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9C6BBC-2751-4C50-B45F-9B4DA2A14E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872" y="232238"/>
            <a:ext cx="1514286" cy="7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6826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1ED9F33-F755-4360-B6C5-55D230325F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528" y="250088"/>
            <a:ext cx="1511939" cy="70719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8E8917B-80E7-4E42-B471-4113DB380CF0}"/>
              </a:ext>
            </a:extLst>
          </p:cNvPr>
          <p:cNvSpPr/>
          <p:nvPr/>
        </p:nvSpPr>
        <p:spPr>
          <a:xfrm>
            <a:off x="1259747" y="1873263"/>
            <a:ext cx="9672506" cy="805343"/>
          </a:xfrm>
          <a:prstGeom prst="rect">
            <a:avLst/>
          </a:prstGeom>
          <a:solidFill>
            <a:srgbClr val="39B54A"/>
          </a:solidFill>
          <a:ln>
            <a:solidFill>
              <a:srgbClr val="0071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You!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2B5ECC6-8982-4411-8A7F-CAB0A6856F8D}"/>
              </a:ext>
            </a:extLst>
          </p:cNvPr>
          <p:cNvSpPr/>
          <p:nvPr/>
        </p:nvSpPr>
        <p:spPr>
          <a:xfrm>
            <a:off x="3814354" y="3594584"/>
            <a:ext cx="4898572" cy="17152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Feel Free to Contact Me with Additional Questions:</a:t>
            </a:r>
          </a:p>
          <a:p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Patrick O’Brien</a:t>
            </a:r>
            <a:b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Manager, Communications and Government Affairs</a:t>
            </a:r>
            <a:b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Office: 508-830-8280 </a:t>
            </a:r>
          </a:p>
          <a:p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Mobile: 508-494-4254</a:t>
            </a:r>
          </a:p>
          <a:p>
            <a:r>
              <a:rPr lang="en-US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p.obrien@cdi-decom.com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US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www.cdi-decom.com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75737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2F644ED-457C-47F3-934C-9FD51E6A490E}"/>
              </a:ext>
            </a:extLst>
          </p:cNvPr>
          <p:cNvSpPr/>
          <p:nvPr/>
        </p:nvSpPr>
        <p:spPr>
          <a:xfrm>
            <a:off x="1259747" y="3154261"/>
            <a:ext cx="9672506" cy="805343"/>
          </a:xfrm>
          <a:prstGeom prst="rect">
            <a:avLst/>
          </a:prstGeom>
          <a:solidFill>
            <a:srgbClr val="39B54A"/>
          </a:solidFill>
          <a:ln>
            <a:solidFill>
              <a:srgbClr val="0071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2853F1-0CB0-425E-9C94-A4608064B6E2}"/>
              </a:ext>
            </a:extLst>
          </p:cNvPr>
          <p:cNvSpPr txBox="1"/>
          <p:nvPr/>
        </p:nvSpPr>
        <p:spPr>
          <a:xfrm>
            <a:off x="2732015" y="4328719"/>
            <a:ext cx="67279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Patrick O’Brien</a:t>
            </a:r>
          </a:p>
          <a:p>
            <a:pPr algn="ct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Manager, Communications and Government Affairs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9C6BBC-2751-4C50-B45F-9B4DA2A14E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872" y="232238"/>
            <a:ext cx="1514286" cy="7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1232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2F644ED-457C-47F3-934C-9FD51E6A490E}"/>
              </a:ext>
            </a:extLst>
          </p:cNvPr>
          <p:cNvSpPr/>
          <p:nvPr/>
        </p:nvSpPr>
        <p:spPr>
          <a:xfrm>
            <a:off x="1259747" y="3154261"/>
            <a:ext cx="9672506" cy="805343"/>
          </a:xfrm>
          <a:prstGeom prst="rect">
            <a:avLst/>
          </a:prstGeom>
          <a:solidFill>
            <a:srgbClr val="39B54A"/>
          </a:solidFill>
          <a:ln>
            <a:solidFill>
              <a:srgbClr val="0071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Decommissioning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9C6BBC-2751-4C50-B45F-9B4DA2A14E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872" y="232238"/>
            <a:ext cx="1514286" cy="7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1745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F6EE720-CC68-4183-9092-70DAD61C948B}"/>
              </a:ext>
            </a:extLst>
          </p:cNvPr>
          <p:cNvSpPr/>
          <p:nvPr/>
        </p:nvSpPr>
        <p:spPr>
          <a:xfrm>
            <a:off x="2105637" y="209725"/>
            <a:ext cx="7710879" cy="805343"/>
          </a:xfrm>
          <a:prstGeom prst="rect">
            <a:avLst/>
          </a:prstGeom>
          <a:solidFill>
            <a:srgbClr val="39B54A"/>
          </a:solidFill>
          <a:ln>
            <a:solidFill>
              <a:srgbClr val="0071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Pilgrim Shutdown Background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ED9F33-F755-4360-B6C5-55D230325F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528" y="250088"/>
            <a:ext cx="1511939" cy="70719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85AB8F2-5058-4671-B99B-D37AF9C10A31}"/>
              </a:ext>
            </a:extLst>
          </p:cNvPr>
          <p:cNvSpPr/>
          <p:nvPr/>
        </p:nvSpPr>
        <p:spPr>
          <a:xfrm>
            <a:off x="1073791" y="1593669"/>
            <a:ext cx="11022452" cy="4052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May 31 - Plant shut down for the final time after 47 years of safe, reliable operations</a:t>
            </a:r>
            <a:br>
              <a:rPr lang="en-US" sz="2400" dirty="0">
                <a:solidFill>
                  <a:prstClr val="black"/>
                </a:solidFill>
              </a:rPr>
            </a:br>
            <a:endParaRPr lang="en-US" sz="2400" dirty="0">
              <a:solidFill>
                <a:prstClr val="black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June 9 - Station safely removed all fuel from the reactor to the spent fuel pool</a:t>
            </a:r>
            <a:br>
              <a:rPr lang="en-US" sz="2400" dirty="0">
                <a:solidFill>
                  <a:prstClr val="black"/>
                </a:solidFill>
              </a:rPr>
            </a:br>
            <a:endParaRPr lang="en-US" sz="2400" dirty="0">
              <a:solidFill>
                <a:prstClr val="black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June 20 - Phase 1 staffing plan in place (270 employees)</a:t>
            </a:r>
            <a:br>
              <a:rPr lang="en-US" sz="2400" dirty="0">
                <a:solidFill>
                  <a:prstClr val="black"/>
                </a:solidFill>
              </a:rPr>
            </a:br>
            <a:endParaRPr lang="en-US" sz="2400" dirty="0">
              <a:solidFill>
                <a:prstClr val="black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August 22 - NRC approved license transfer to Holtec</a:t>
            </a:r>
            <a:br>
              <a:rPr lang="en-US" sz="2400" dirty="0">
                <a:solidFill>
                  <a:prstClr val="black"/>
                </a:solidFill>
              </a:rPr>
            </a:br>
            <a:endParaRPr lang="en-US" sz="2400" dirty="0">
              <a:solidFill>
                <a:prstClr val="black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August 26 - Sale from Entergy to Holtec finalized</a:t>
            </a:r>
            <a:br>
              <a:rPr lang="en-US" sz="2400" dirty="0">
                <a:solidFill>
                  <a:prstClr val="black"/>
                </a:solidFill>
              </a:rPr>
            </a:br>
            <a:endParaRPr lang="en-US" sz="2400" dirty="0">
              <a:solidFill>
                <a:prstClr val="black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August 26/27 – Site employees transitioned to CDI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4AE8DCB-1D6D-4642-A7ED-F0470DCFC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D6691-5C5D-4ED5-B723-A481E7F8C10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5738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F6EE720-CC68-4183-9092-70DAD61C948B}"/>
              </a:ext>
            </a:extLst>
          </p:cNvPr>
          <p:cNvSpPr/>
          <p:nvPr/>
        </p:nvSpPr>
        <p:spPr>
          <a:xfrm>
            <a:off x="2105637" y="209725"/>
            <a:ext cx="7710879" cy="805343"/>
          </a:xfrm>
          <a:prstGeom prst="rect">
            <a:avLst/>
          </a:prstGeom>
          <a:solidFill>
            <a:srgbClr val="39B54A"/>
          </a:solidFill>
          <a:ln>
            <a:solidFill>
              <a:srgbClr val="0071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Holtec Decommissioning Plan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ED9F33-F755-4360-B6C5-55D230325F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528" y="250088"/>
            <a:ext cx="1511939" cy="70719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85AB8F2-5058-4671-B99B-D37AF9C10A31}"/>
              </a:ext>
            </a:extLst>
          </p:cNvPr>
          <p:cNvSpPr/>
          <p:nvPr/>
        </p:nvSpPr>
        <p:spPr>
          <a:xfrm>
            <a:off x="868958" y="1625566"/>
            <a:ext cx="10184235" cy="4052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Decommission the plant in approximately 8 years, as opposed to Entergy’s 60-year </a:t>
            </a:r>
            <a:r>
              <a:rPr lang="en-US" sz="2400" dirty="0" err="1">
                <a:solidFill>
                  <a:prstClr val="black"/>
                </a:solidFill>
              </a:rPr>
              <a:t>Safstor</a:t>
            </a:r>
            <a:r>
              <a:rPr lang="en-US" sz="2400" dirty="0">
                <a:solidFill>
                  <a:prstClr val="black"/>
                </a:solidFill>
              </a:rPr>
              <a:t> plan</a:t>
            </a:r>
            <a:br>
              <a:rPr lang="en-US" sz="2400" dirty="0">
                <a:solidFill>
                  <a:prstClr val="black"/>
                </a:solidFill>
              </a:rPr>
            </a:br>
            <a:endParaRPr lang="en-US" sz="2400" dirty="0">
              <a:solidFill>
                <a:prstClr val="black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Use the existing expertise at the site to help facilitate clean-up and restoration of the property</a:t>
            </a:r>
            <a:br>
              <a:rPr lang="en-US" sz="2400" dirty="0">
                <a:solidFill>
                  <a:prstClr val="black"/>
                </a:solidFill>
              </a:rPr>
            </a:br>
            <a:endParaRPr lang="en-US" sz="2400" dirty="0">
              <a:solidFill>
                <a:prstClr val="black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Allow for economic reuse of the site decades early, helping the community</a:t>
            </a:r>
            <a:br>
              <a:rPr lang="en-US" sz="2400" dirty="0">
                <a:solidFill>
                  <a:prstClr val="black"/>
                </a:solidFill>
              </a:rPr>
            </a:br>
            <a:endParaRPr lang="en-US" sz="2400" dirty="0">
              <a:solidFill>
                <a:prstClr val="black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Safely protect the fuel until it can be moved to our proposed interim storage facility or national final repository</a:t>
            </a:r>
            <a:endParaRPr lang="en-US" sz="2800" dirty="0">
              <a:solidFill>
                <a:prstClr val="black"/>
              </a:solidFill>
            </a:endParaRP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4AE8DCB-1D6D-4642-A7ED-F0470DCFC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D6691-5C5D-4ED5-B723-A481E7F8C10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882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F6EE720-CC68-4183-9092-70DAD61C948B}"/>
              </a:ext>
            </a:extLst>
          </p:cNvPr>
          <p:cNvSpPr/>
          <p:nvPr/>
        </p:nvSpPr>
        <p:spPr>
          <a:xfrm>
            <a:off x="2105637" y="209725"/>
            <a:ext cx="7710879" cy="805343"/>
          </a:xfrm>
          <a:prstGeom prst="rect">
            <a:avLst/>
          </a:prstGeom>
          <a:solidFill>
            <a:srgbClr val="39B54A"/>
          </a:solidFill>
          <a:ln>
            <a:solidFill>
              <a:srgbClr val="0071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 Milestones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ED9F33-F755-4360-B6C5-55D230325F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528" y="250088"/>
            <a:ext cx="1511939" cy="70719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85AB8F2-5058-4671-B99B-D37AF9C10A31}"/>
              </a:ext>
            </a:extLst>
          </p:cNvPr>
          <p:cNvSpPr/>
          <p:nvPr/>
        </p:nvSpPr>
        <p:spPr>
          <a:xfrm>
            <a:off x="868958" y="1625566"/>
            <a:ext cx="10184235" cy="4052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>
              <a:buAutoNum type="arabicPeriod"/>
            </a:pPr>
            <a:r>
              <a:rPr lang="en-US" sz="2400" dirty="0">
                <a:solidFill>
                  <a:prstClr val="black"/>
                </a:solidFill>
              </a:rPr>
              <a:t>Construct new Independent Spent Fuel Storage Installation and move all fuel from the pool to the pad</a:t>
            </a:r>
          </a:p>
          <a:p>
            <a:pPr marL="457200" lvl="0" indent="-457200">
              <a:buAutoNum type="arabicPeriod"/>
            </a:pPr>
            <a:r>
              <a:rPr lang="en-US" sz="2400" dirty="0">
                <a:solidFill>
                  <a:prstClr val="black"/>
                </a:solidFill>
              </a:rPr>
              <a:t>Perform Site Characterization</a:t>
            </a:r>
          </a:p>
          <a:p>
            <a:pPr marL="457200" lvl="0" indent="-457200">
              <a:buAutoNum type="arabicPeriod"/>
            </a:pPr>
            <a:r>
              <a:rPr lang="en-US" sz="2400" dirty="0">
                <a:solidFill>
                  <a:prstClr val="black"/>
                </a:solidFill>
              </a:rPr>
              <a:t>Prepare and Plan for Demolition</a:t>
            </a:r>
          </a:p>
          <a:p>
            <a:pPr marL="457200" lvl="0" indent="-457200">
              <a:buAutoNum type="arabicPeriod"/>
            </a:pPr>
            <a:r>
              <a:rPr lang="en-US" sz="2400" dirty="0">
                <a:solidFill>
                  <a:prstClr val="black"/>
                </a:solidFill>
              </a:rPr>
              <a:t>Reactor Vessel Segmentation</a:t>
            </a:r>
          </a:p>
          <a:p>
            <a:pPr marL="457200" lvl="0" indent="-457200">
              <a:buAutoNum type="arabicPeriod"/>
            </a:pPr>
            <a:r>
              <a:rPr lang="en-US" sz="2400" dirty="0">
                <a:solidFill>
                  <a:prstClr val="black"/>
                </a:solidFill>
              </a:rPr>
              <a:t>Demolition</a:t>
            </a:r>
          </a:p>
          <a:p>
            <a:pPr marL="457200" lvl="0" indent="-457200">
              <a:buAutoNum type="arabicPeriod"/>
            </a:pPr>
            <a:r>
              <a:rPr lang="en-US" sz="2400" dirty="0">
                <a:solidFill>
                  <a:prstClr val="black"/>
                </a:solidFill>
              </a:rPr>
              <a:t>Waste Management</a:t>
            </a:r>
          </a:p>
          <a:p>
            <a:pPr marL="457200" lvl="0" indent="-457200">
              <a:buAutoNum type="arabicPeriod"/>
            </a:pPr>
            <a:r>
              <a:rPr lang="en-US" sz="2400" dirty="0">
                <a:solidFill>
                  <a:prstClr val="black"/>
                </a:solidFill>
              </a:rPr>
              <a:t>Site Restoration</a:t>
            </a:r>
            <a:br>
              <a:rPr lang="en-US" sz="2400" dirty="0">
                <a:solidFill>
                  <a:prstClr val="black"/>
                </a:solidFill>
              </a:rPr>
            </a:br>
            <a:endParaRPr lang="en-US" sz="2400" dirty="0">
              <a:solidFill>
                <a:prstClr val="black"/>
              </a:solidFill>
            </a:endParaRP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4AE8DCB-1D6D-4642-A7ED-F0470DCFC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D6691-5C5D-4ED5-B723-A481E7F8C10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3132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F6EE720-CC68-4183-9092-70DAD61C948B}"/>
              </a:ext>
            </a:extLst>
          </p:cNvPr>
          <p:cNvSpPr/>
          <p:nvPr/>
        </p:nvSpPr>
        <p:spPr>
          <a:xfrm>
            <a:off x="2105637" y="209725"/>
            <a:ext cx="7710879" cy="805343"/>
          </a:xfrm>
          <a:prstGeom prst="rect">
            <a:avLst/>
          </a:prstGeom>
          <a:solidFill>
            <a:srgbClr val="39B54A"/>
          </a:solidFill>
          <a:ln>
            <a:solidFill>
              <a:srgbClr val="0071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 Work to Date –ISFSI Pad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ED9F33-F755-4360-B6C5-55D230325F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528" y="250088"/>
            <a:ext cx="1511939" cy="70719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85AB8F2-5058-4671-B99B-D37AF9C10A31}"/>
              </a:ext>
            </a:extLst>
          </p:cNvPr>
          <p:cNvSpPr/>
          <p:nvPr/>
        </p:nvSpPr>
        <p:spPr>
          <a:xfrm>
            <a:off x="868958" y="1625566"/>
            <a:ext cx="10184235" cy="4052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br>
              <a:rPr lang="en-US" sz="2400" dirty="0">
                <a:solidFill>
                  <a:prstClr val="black"/>
                </a:solidFill>
              </a:rPr>
            </a:br>
            <a:endParaRPr lang="en-US" sz="2400" dirty="0">
              <a:solidFill>
                <a:prstClr val="black"/>
              </a:solidFill>
            </a:endParaRP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4AE8DCB-1D6D-4642-A7ED-F0470DCFC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D6691-5C5D-4ED5-B723-A481E7F8C107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2B88C3-518F-4F47-A925-125703D21C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17" y="1132238"/>
            <a:ext cx="3291840" cy="24688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1DF4E10-6AE1-4DFB-896D-6B41BBB33D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1315" y="1132238"/>
            <a:ext cx="3279130" cy="24688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BE2D78-F7F2-4D2B-A5B7-C430B7BAD5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7313" y="3815705"/>
            <a:ext cx="3277470" cy="24688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55220A-4871-405C-8442-2AF6EACD25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7041" y="3815705"/>
            <a:ext cx="3279128" cy="246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1208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C04A4E8-628B-4CA1-A685-34AD5782BC9D}"/>
              </a:ext>
            </a:extLst>
          </p:cNvPr>
          <p:cNvSpPr/>
          <p:nvPr/>
        </p:nvSpPr>
        <p:spPr>
          <a:xfrm>
            <a:off x="340103" y="952526"/>
            <a:ext cx="6345177" cy="9100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</a:pPr>
            <a:r>
              <a:rPr lang="en-US" sz="2400" dirty="0">
                <a:solidFill>
                  <a:schemeClr val="tx1"/>
                </a:solidFill>
              </a:rPr>
              <a:t>Containment Head – Cutting and Rigging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F6EE720-CC68-4183-9092-70DAD61C948B}"/>
              </a:ext>
            </a:extLst>
          </p:cNvPr>
          <p:cNvSpPr/>
          <p:nvPr/>
        </p:nvSpPr>
        <p:spPr>
          <a:xfrm>
            <a:off x="2105637" y="209725"/>
            <a:ext cx="7710879" cy="805343"/>
          </a:xfrm>
          <a:prstGeom prst="rect">
            <a:avLst/>
          </a:prstGeom>
          <a:solidFill>
            <a:srgbClr val="39B54A"/>
          </a:solidFill>
          <a:ln>
            <a:solidFill>
              <a:srgbClr val="0071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en-US" sz="28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 Progress – Refuel Floor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ED9F33-F755-4360-B6C5-55D230325F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528" y="250088"/>
            <a:ext cx="1511939" cy="707197"/>
          </a:xfrm>
          <a:prstGeom prst="rect">
            <a:avLst/>
          </a:prstGeom>
        </p:spPr>
      </p:pic>
      <p:pic>
        <p:nvPicPr>
          <p:cNvPr id="3" name="Picture 2" descr="A close up of a ramp&#10;&#10;Description automatically generated">
            <a:extLst>
              <a:ext uri="{FF2B5EF4-FFF2-40B4-BE49-F238E27FC236}">
                <a16:creationId xmlns:a16="http://schemas.microsoft.com/office/drawing/2014/main" id="{B9C1A3CC-79EA-4937-A92B-10324B1BB2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03" y="1742247"/>
            <a:ext cx="5654298" cy="42334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 descr="A picture containing indoor, sitting, table, kitchen&#10;&#10;Description automatically generated">
            <a:extLst>
              <a:ext uri="{FF2B5EF4-FFF2-40B4-BE49-F238E27FC236}">
                <a16:creationId xmlns:a16="http://schemas.microsoft.com/office/drawing/2014/main" id="{671CF31D-F040-467C-BE36-59FF6F73BC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580" y="1524562"/>
            <a:ext cx="4452037" cy="4640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502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C04A4E8-628B-4CA1-A685-34AD5782BC9D}"/>
              </a:ext>
            </a:extLst>
          </p:cNvPr>
          <p:cNvSpPr/>
          <p:nvPr/>
        </p:nvSpPr>
        <p:spPr>
          <a:xfrm>
            <a:off x="340103" y="952526"/>
            <a:ext cx="6345177" cy="9100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</a:pPr>
            <a:r>
              <a:rPr lang="en-US" sz="2400" dirty="0">
                <a:solidFill>
                  <a:schemeClr val="tx1"/>
                </a:solidFill>
              </a:rPr>
              <a:t>Containment Head –Rigging and Moving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F6EE720-CC68-4183-9092-70DAD61C948B}"/>
              </a:ext>
            </a:extLst>
          </p:cNvPr>
          <p:cNvSpPr/>
          <p:nvPr/>
        </p:nvSpPr>
        <p:spPr>
          <a:xfrm>
            <a:off x="2105637" y="209725"/>
            <a:ext cx="7710879" cy="805343"/>
          </a:xfrm>
          <a:prstGeom prst="rect">
            <a:avLst/>
          </a:prstGeom>
          <a:solidFill>
            <a:srgbClr val="39B54A"/>
          </a:solidFill>
          <a:ln>
            <a:solidFill>
              <a:srgbClr val="0071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en-US" sz="28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 Progress – Refuel Floor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ED9F33-F755-4360-B6C5-55D230325F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528" y="250088"/>
            <a:ext cx="1511939" cy="707197"/>
          </a:xfrm>
          <a:prstGeom prst="rect">
            <a:avLst/>
          </a:prstGeom>
        </p:spPr>
      </p:pic>
      <p:pic>
        <p:nvPicPr>
          <p:cNvPr id="7" name="Picture 6" descr="A picture containing indoor, building, table, truck&#10;&#10;Description automatically generated">
            <a:extLst>
              <a:ext uri="{FF2B5EF4-FFF2-40B4-BE49-F238E27FC236}">
                <a16:creationId xmlns:a16="http://schemas.microsoft.com/office/drawing/2014/main" id="{33C60249-320A-4417-9A3C-52992032E7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32"/>
          <a:stretch/>
        </p:blipFill>
        <p:spPr>
          <a:xfrm>
            <a:off x="6350000" y="1654523"/>
            <a:ext cx="5201920" cy="4343587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0" name="Picture 9" descr="A picture containing building, truck, food, boat&#10;&#10;Description automatically generated">
            <a:extLst>
              <a:ext uri="{FF2B5EF4-FFF2-40B4-BE49-F238E27FC236}">
                <a16:creationId xmlns:a16="http://schemas.microsoft.com/office/drawing/2014/main" id="{BBC0F839-AB6B-433F-82DF-0B2AB1383F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7" r="205"/>
          <a:stretch/>
        </p:blipFill>
        <p:spPr>
          <a:xfrm>
            <a:off x="340103" y="1659723"/>
            <a:ext cx="5269193" cy="434821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386057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AA44495DBCED24B9256F590D3977F5E" ma:contentTypeVersion="0" ma:contentTypeDescription="Create a new document." ma:contentTypeScope="" ma:versionID="21b252cbea6e9356e5ae87120d39fa6e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e4422bd6ec12fb7180f2d2d6b39bddcd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8127FCF-BEF6-431E-A7E9-D7BA854FD43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F1B47A7-B4FD-4E9F-9D1C-4A230ABBA2D2}">
  <ds:schemaRefs>
    <ds:schemaRef ds:uri="http://schemas.openxmlformats.org/package/2006/metadata/core-properties"/>
    <ds:schemaRef ds:uri="http://purl.org/dc/terms/"/>
    <ds:schemaRef ds:uri="http://www.w3.org/XML/1998/namespace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purl.org/dc/dcmitype/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4B3DCA98-3A22-4B3D-AC21-6C2FECF69E8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2591</TotalTime>
  <Words>496</Words>
  <Application>Microsoft Office PowerPoint</Application>
  <PresentationFormat>Widescreen</PresentationFormat>
  <Paragraphs>67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American Nuclear Society – New England  March 24, 2020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Comprehensive Decommissioning International  Introduction</dc:title>
  <dc:creator>Jerry Cook</dc:creator>
  <cp:lastModifiedBy>Patrick O'Brien</cp:lastModifiedBy>
  <cp:revision>153</cp:revision>
  <cp:lastPrinted>2019-09-18T14:03:27Z</cp:lastPrinted>
  <dcterms:created xsi:type="dcterms:W3CDTF">2019-04-11T15:16:05Z</dcterms:created>
  <dcterms:modified xsi:type="dcterms:W3CDTF">2020-03-24T00:11:08Z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0x0101007AA44495DBCED24B9256F590D3977F5E</vt:lpwstr>
  </property>
</Properties>
</file>