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35" r:id="rId2"/>
    <p:sldId id="324" r:id="rId3"/>
    <p:sldId id="323" r:id="rId4"/>
    <p:sldId id="322" r:id="rId5"/>
    <p:sldId id="325" r:id="rId6"/>
    <p:sldId id="336" r:id="rId7"/>
    <p:sldId id="337" r:id="rId8"/>
    <p:sldId id="345" r:id="rId9"/>
    <p:sldId id="340" r:id="rId10"/>
    <p:sldId id="333" r:id="rId11"/>
    <p:sldId id="334" r:id="rId12"/>
    <p:sldId id="315" r:id="rId13"/>
    <p:sldId id="317" r:id="rId14"/>
    <p:sldId id="296" r:id="rId15"/>
    <p:sldId id="299" r:id="rId16"/>
    <p:sldId id="286" r:id="rId17"/>
    <p:sldId id="293" r:id="rId18"/>
    <p:sldId id="342" r:id="rId19"/>
    <p:sldId id="343" r:id="rId20"/>
    <p:sldId id="279" r:id="rId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8587" autoAdjust="0"/>
  </p:normalViewPr>
  <p:slideViewPr>
    <p:cSldViewPr>
      <p:cViewPr varScale="1">
        <p:scale>
          <a:sx n="73" d="100"/>
          <a:sy n="73" d="100"/>
        </p:scale>
        <p:origin x="-38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6" d="100"/>
          <a:sy n="96" d="100"/>
        </p:scale>
        <p:origin x="-3552"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27" tIns="45714" rIns="91427" bIns="45714" rtlCol="0"/>
          <a:lstStyle>
            <a:lvl1pPr algn="r">
              <a:defRPr sz="1200"/>
            </a:lvl1pPr>
          </a:lstStyle>
          <a:p>
            <a:fld id="{7B2AA25A-C35E-4557-BC00-0404804913EA}" type="datetimeFigureOut">
              <a:rPr lang="en-US" smtClean="0"/>
              <a:t>9/11/2015</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27" tIns="45714" rIns="91427" bIns="45714" rtlCol="0" anchor="b"/>
          <a:lstStyle>
            <a:lvl1pPr algn="r">
              <a:defRPr sz="1200"/>
            </a:lvl1pPr>
          </a:lstStyle>
          <a:p>
            <a:fld id="{2CC2B7C4-16B5-4EE7-BF2F-BFA90583BE7B}" type="slidenum">
              <a:rPr lang="en-US" smtClean="0"/>
              <a:t>‹#›</a:t>
            </a:fld>
            <a:endParaRPr lang="en-US"/>
          </a:p>
        </p:txBody>
      </p:sp>
    </p:spTree>
    <p:extLst>
      <p:ext uri="{BB962C8B-B14F-4D97-AF65-F5344CB8AC3E}">
        <p14:creationId xmlns:p14="http://schemas.microsoft.com/office/powerpoint/2010/main" val="3677815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2B4584F-13BB-42DC-8E24-FE1D1A134413}" type="datetimeFigureOut">
              <a:rPr lang="en-US" smtClean="0"/>
              <a:pPr/>
              <a:t>9/11/2015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E876C19E-B3FA-4FBA-89E3-EF9C2513EA1F}" type="slidenum">
              <a:rPr lang="en-US" smtClean="0"/>
              <a:pPr/>
              <a:t>‹#›</a:t>
            </a:fld>
            <a:endParaRPr lang="en-US"/>
          </a:p>
        </p:txBody>
      </p:sp>
    </p:spTree>
    <p:extLst>
      <p:ext uri="{BB962C8B-B14F-4D97-AF65-F5344CB8AC3E}">
        <p14:creationId xmlns:p14="http://schemas.microsoft.com/office/powerpoint/2010/main" val="4241034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1188">
              <a:defRPr sz="1600">
                <a:solidFill>
                  <a:schemeClr val="tx1"/>
                </a:solidFill>
                <a:latin typeface="Times New Roman" pitchFamily="18" charset="0"/>
              </a:defRPr>
            </a:lvl1pPr>
            <a:lvl2pPr marL="728950" indent="-280365" defTabSz="911188">
              <a:defRPr sz="1600">
                <a:solidFill>
                  <a:schemeClr val="tx1"/>
                </a:solidFill>
                <a:latin typeface="Times New Roman" pitchFamily="18" charset="0"/>
              </a:defRPr>
            </a:lvl2pPr>
            <a:lvl3pPr marL="1121462" indent="-224293" defTabSz="911188">
              <a:defRPr sz="1600">
                <a:solidFill>
                  <a:schemeClr val="tx1"/>
                </a:solidFill>
                <a:latin typeface="Times New Roman" pitchFamily="18" charset="0"/>
              </a:defRPr>
            </a:lvl3pPr>
            <a:lvl4pPr marL="1570046" indent="-224293" defTabSz="911188">
              <a:defRPr sz="1600">
                <a:solidFill>
                  <a:schemeClr val="tx1"/>
                </a:solidFill>
                <a:latin typeface="Times New Roman" pitchFamily="18" charset="0"/>
              </a:defRPr>
            </a:lvl4pPr>
            <a:lvl5pPr marL="2018631" indent="-224293" defTabSz="911188">
              <a:defRPr sz="1600">
                <a:solidFill>
                  <a:schemeClr val="tx1"/>
                </a:solidFill>
                <a:latin typeface="Times New Roman" pitchFamily="18" charset="0"/>
              </a:defRPr>
            </a:lvl5pPr>
            <a:lvl6pPr marL="2467216" indent="-224293" defTabSz="911188" eaLnBrk="0" fontAlgn="base" hangingPunct="0">
              <a:spcBef>
                <a:spcPct val="0"/>
              </a:spcBef>
              <a:spcAft>
                <a:spcPct val="0"/>
              </a:spcAft>
              <a:defRPr sz="1600">
                <a:solidFill>
                  <a:schemeClr val="tx1"/>
                </a:solidFill>
                <a:latin typeface="Times New Roman" pitchFamily="18" charset="0"/>
              </a:defRPr>
            </a:lvl6pPr>
            <a:lvl7pPr marL="2915799" indent="-224293" defTabSz="911188" eaLnBrk="0" fontAlgn="base" hangingPunct="0">
              <a:spcBef>
                <a:spcPct val="0"/>
              </a:spcBef>
              <a:spcAft>
                <a:spcPct val="0"/>
              </a:spcAft>
              <a:defRPr sz="1600">
                <a:solidFill>
                  <a:schemeClr val="tx1"/>
                </a:solidFill>
                <a:latin typeface="Times New Roman" pitchFamily="18" charset="0"/>
              </a:defRPr>
            </a:lvl7pPr>
            <a:lvl8pPr marL="3364385" indent="-224293" defTabSz="911188" eaLnBrk="0" fontAlgn="base" hangingPunct="0">
              <a:spcBef>
                <a:spcPct val="0"/>
              </a:spcBef>
              <a:spcAft>
                <a:spcPct val="0"/>
              </a:spcAft>
              <a:defRPr sz="1600">
                <a:solidFill>
                  <a:schemeClr val="tx1"/>
                </a:solidFill>
                <a:latin typeface="Times New Roman" pitchFamily="18" charset="0"/>
              </a:defRPr>
            </a:lvl8pPr>
            <a:lvl9pPr marL="3812969" indent="-224293" defTabSz="911188" eaLnBrk="0" fontAlgn="base" hangingPunct="0">
              <a:spcBef>
                <a:spcPct val="0"/>
              </a:spcBef>
              <a:spcAft>
                <a:spcPct val="0"/>
              </a:spcAft>
              <a:defRPr sz="1600">
                <a:solidFill>
                  <a:schemeClr val="tx1"/>
                </a:solidFill>
                <a:latin typeface="Times New Roman" pitchFamily="18" charset="0"/>
              </a:defRPr>
            </a:lvl9pPr>
          </a:lstStyle>
          <a:p>
            <a:fld id="{5545027A-EBC4-45C9-B512-AB820DA91461}" type="slidenum">
              <a:rPr lang="en-US" sz="1200"/>
              <a:pPr/>
              <a:t>6</a:t>
            </a:fld>
            <a:endParaRPr 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8327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1188">
              <a:defRPr sz="1600">
                <a:solidFill>
                  <a:schemeClr val="tx1"/>
                </a:solidFill>
                <a:latin typeface="Times New Roman" pitchFamily="18" charset="0"/>
              </a:defRPr>
            </a:lvl1pPr>
            <a:lvl2pPr marL="728950" indent="-280365" defTabSz="911188">
              <a:defRPr sz="1600">
                <a:solidFill>
                  <a:schemeClr val="tx1"/>
                </a:solidFill>
                <a:latin typeface="Times New Roman" pitchFamily="18" charset="0"/>
              </a:defRPr>
            </a:lvl2pPr>
            <a:lvl3pPr marL="1121462" indent="-224293" defTabSz="911188">
              <a:defRPr sz="1600">
                <a:solidFill>
                  <a:schemeClr val="tx1"/>
                </a:solidFill>
                <a:latin typeface="Times New Roman" pitchFamily="18" charset="0"/>
              </a:defRPr>
            </a:lvl3pPr>
            <a:lvl4pPr marL="1570046" indent="-224293" defTabSz="911188">
              <a:defRPr sz="1600">
                <a:solidFill>
                  <a:schemeClr val="tx1"/>
                </a:solidFill>
                <a:latin typeface="Times New Roman" pitchFamily="18" charset="0"/>
              </a:defRPr>
            </a:lvl4pPr>
            <a:lvl5pPr marL="2018631" indent="-224293" defTabSz="911188">
              <a:defRPr sz="1600">
                <a:solidFill>
                  <a:schemeClr val="tx1"/>
                </a:solidFill>
                <a:latin typeface="Times New Roman" pitchFamily="18" charset="0"/>
              </a:defRPr>
            </a:lvl5pPr>
            <a:lvl6pPr marL="2467216" indent="-224293" defTabSz="911188" eaLnBrk="0" fontAlgn="base" hangingPunct="0">
              <a:spcBef>
                <a:spcPct val="0"/>
              </a:spcBef>
              <a:spcAft>
                <a:spcPct val="0"/>
              </a:spcAft>
              <a:defRPr sz="1600">
                <a:solidFill>
                  <a:schemeClr val="tx1"/>
                </a:solidFill>
                <a:latin typeface="Times New Roman" pitchFamily="18" charset="0"/>
              </a:defRPr>
            </a:lvl6pPr>
            <a:lvl7pPr marL="2915799" indent="-224293" defTabSz="911188" eaLnBrk="0" fontAlgn="base" hangingPunct="0">
              <a:spcBef>
                <a:spcPct val="0"/>
              </a:spcBef>
              <a:spcAft>
                <a:spcPct val="0"/>
              </a:spcAft>
              <a:defRPr sz="1600">
                <a:solidFill>
                  <a:schemeClr val="tx1"/>
                </a:solidFill>
                <a:latin typeface="Times New Roman" pitchFamily="18" charset="0"/>
              </a:defRPr>
            </a:lvl7pPr>
            <a:lvl8pPr marL="3364385" indent="-224293" defTabSz="911188" eaLnBrk="0" fontAlgn="base" hangingPunct="0">
              <a:spcBef>
                <a:spcPct val="0"/>
              </a:spcBef>
              <a:spcAft>
                <a:spcPct val="0"/>
              </a:spcAft>
              <a:defRPr sz="1600">
                <a:solidFill>
                  <a:schemeClr val="tx1"/>
                </a:solidFill>
                <a:latin typeface="Times New Roman" pitchFamily="18" charset="0"/>
              </a:defRPr>
            </a:lvl8pPr>
            <a:lvl9pPr marL="3812969" indent="-224293" defTabSz="911188" eaLnBrk="0" fontAlgn="base" hangingPunct="0">
              <a:spcBef>
                <a:spcPct val="0"/>
              </a:spcBef>
              <a:spcAft>
                <a:spcPct val="0"/>
              </a:spcAft>
              <a:defRPr sz="1600">
                <a:solidFill>
                  <a:schemeClr val="tx1"/>
                </a:solidFill>
                <a:latin typeface="Times New Roman" pitchFamily="18" charset="0"/>
              </a:defRPr>
            </a:lvl9pPr>
          </a:lstStyle>
          <a:p>
            <a:fld id="{8F1EB6B6-B0D4-4913-B89F-E14482A45BB0}" type="slidenum">
              <a:rPr lang="en-US" sz="1200"/>
              <a:pPr/>
              <a:t>7</a:t>
            </a:fld>
            <a:endParaRPr lang="en-US" sz="1200" dirty="0"/>
          </a:p>
        </p:txBody>
      </p:sp>
      <p:sp>
        <p:nvSpPr>
          <p:cNvPr id="35843" name="Rectangle 2"/>
          <p:cNvSpPr>
            <a:spLocks noGrp="1" noRot="1" noChangeAspect="1" noChangeArrowheads="1" noTextEdit="1"/>
          </p:cNvSpPr>
          <p:nvPr>
            <p:ph type="sldImg"/>
          </p:nvPr>
        </p:nvSpPr>
        <p:spPr>
          <a:xfrm>
            <a:off x="1160463" y="690563"/>
            <a:ext cx="4552950" cy="3416300"/>
          </a:xfrm>
          <a:ln w="12700" cap="flat">
            <a:solidFill>
              <a:schemeClr val="tx1"/>
            </a:solidFill>
          </a:ln>
        </p:spPr>
      </p:sp>
      <p:sp>
        <p:nvSpPr>
          <p:cNvPr id="35844" name="Rectangle 3"/>
          <p:cNvSpPr>
            <a:spLocks noGrp="1" noChangeArrowheads="1"/>
          </p:cNvSpPr>
          <p:nvPr>
            <p:ph type="body" idx="1"/>
          </p:nvPr>
        </p:nvSpPr>
        <p:spPr>
          <a:xfrm>
            <a:off x="911605" y="4340902"/>
            <a:ext cx="5036343" cy="41176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10" tIns="47557" rIns="95110" bIns="47557"/>
          <a:lstStyle/>
          <a:p>
            <a:endParaRPr lang="en-US" smtClean="0"/>
          </a:p>
        </p:txBody>
      </p:sp>
    </p:spTree>
    <p:extLst>
      <p:ext uri="{BB962C8B-B14F-4D97-AF65-F5344CB8AC3E}">
        <p14:creationId xmlns:p14="http://schemas.microsoft.com/office/powerpoint/2010/main" val="8890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3328">
              <a:defRPr sz="1700">
                <a:solidFill>
                  <a:schemeClr val="tx1"/>
                </a:solidFill>
                <a:latin typeface="Times New Roman" pitchFamily="18" charset="0"/>
              </a:defRPr>
            </a:lvl1pPr>
            <a:lvl2pPr marL="770662" indent="-296408" defTabSz="963328">
              <a:defRPr sz="1700">
                <a:solidFill>
                  <a:schemeClr val="tx1"/>
                </a:solidFill>
                <a:latin typeface="Times New Roman" pitchFamily="18" charset="0"/>
              </a:defRPr>
            </a:lvl2pPr>
            <a:lvl3pPr marL="1185634" indent="-237127" defTabSz="963328">
              <a:defRPr sz="1700">
                <a:solidFill>
                  <a:schemeClr val="tx1"/>
                </a:solidFill>
                <a:latin typeface="Times New Roman" pitchFamily="18" charset="0"/>
              </a:defRPr>
            </a:lvl3pPr>
            <a:lvl4pPr marL="1659887" indent="-237127" defTabSz="963328">
              <a:defRPr sz="1700">
                <a:solidFill>
                  <a:schemeClr val="tx1"/>
                </a:solidFill>
                <a:latin typeface="Times New Roman" pitchFamily="18" charset="0"/>
              </a:defRPr>
            </a:lvl4pPr>
            <a:lvl5pPr marL="2134141" indent="-237127" defTabSz="963328">
              <a:defRPr sz="1700">
                <a:solidFill>
                  <a:schemeClr val="tx1"/>
                </a:solidFill>
                <a:latin typeface="Times New Roman" pitchFamily="18" charset="0"/>
              </a:defRPr>
            </a:lvl5pPr>
            <a:lvl6pPr marL="2608395" indent="-237127" defTabSz="963328" eaLnBrk="0" fontAlgn="base" hangingPunct="0">
              <a:spcBef>
                <a:spcPct val="0"/>
              </a:spcBef>
              <a:spcAft>
                <a:spcPct val="0"/>
              </a:spcAft>
              <a:defRPr sz="1700">
                <a:solidFill>
                  <a:schemeClr val="tx1"/>
                </a:solidFill>
                <a:latin typeface="Times New Roman" pitchFamily="18" charset="0"/>
              </a:defRPr>
            </a:lvl6pPr>
            <a:lvl7pPr marL="3082648" indent="-237127" defTabSz="963328" eaLnBrk="0" fontAlgn="base" hangingPunct="0">
              <a:spcBef>
                <a:spcPct val="0"/>
              </a:spcBef>
              <a:spcAft>
                <a:spcPct val="0"/>
              </a:spcAft>
              <a:defRPr sz="1700">
                <a:solidFill>
                  <a:schemeClr val="tx1"/>
                </a:solidFill>
                <a:latin typeface="Times New Roman" pitchFamily="18" charset="0"/>
              </a:defRPr>
            </a:lvl7pPr>
            <a:lvl8pPr marL="3556902" indent="-237127" defTabSz="963328" eaLnBrk="0" fontAlgn="base" hangingPunct="0">
              <a:spcBef>
                <a:spcPct val="0"/>
              </a:spcBef>
              <a:spcAft>
                <a:spcPct val="0"/>
              </a:spcAft>
              <a:defRPr sz="1700">
                <a:solidFill>
                  <a:schemeClr val="tx1"/>
                </a:solidFill>
                <a:latin typeface="Times New Roman" pitchFamily="18" charset="0"/>
              </a:defRPr>
            </a:lvl8pPr>
            <a:lvl9pPr marL="4031155" indent="-237127" defTabSz="963328" eaLnBrk="0" fontAlgn="base" hangingPunct="0">
              <a:spcBef>
                <a:spcPct val="0"/>
              </a:spcBef>
              <a:spcAft>
                <a:spcPct val="0"/>
              </a:spcAft>
              <a:defRPr sz="1700">
                <a:solidFill>
                  <a:schemeClr val="tx1"/>
                </a:solidFill>
                <a:latin typeface="Times New Roman" pitchFamily="18" charset="0"/>
              </a:defRPr>
            </a:lvl9pPr>
          </a:lstStyle>
          <a:p>
            <a:fld id="{D5506C8D-DF41-41E4-AC3B-D83363C0D631}" type="slidenum">
              <a:rPr lang="en-US" sz="1200" smtClean="0"/>
              <a:pPr/>
              <a:t>8</a:t>
            </a:fld>
            <a:endParaRPr lang="en-US" sz="1200" dirty="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6563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EF937F-B225-41FE-9F65-FF98C827DEA1}" type="slidenum">
              <a:rPr lang="en-US" smtClean="0"/>
              <a:pPr/>
              <a:t>12</a:t>
            </a:fld>
            <a:endParaRPr lang="en-US" smtClean="0"/>
          </a:p>
        </p:txBody>
      </p:sp>
      <p:sp>
        <p:nvSpPr>
          <p:cNvPr id="51203" name="Rectangle 2"/>
          <p:cNvSpPr>
            <a:spLocks noGrp="1" noRot="1" noChangeAspect="1" noChangeArrowheads="1" noTextEdit="1"/>
          </p:cNvSpPr>
          <p:nvPr>
            <p:ph type="sldImg"/>
          </p:nvPr>
        </p:nvSpPr>
        <p:spPr>
          <a:xfrm>
            <a:off x="1260475" y="720725"/>
            <a:ext cx="4800600" cy="3600450"/>
          </a:xfrm>
          <a:ln/>
        </p:spPr>
      </p:sp>
      <p:sp>
        <p:nvSpPr>
          <p:cNvPr id="51204" name="Rectangle 3"/>
          <p:cNvSpPr>
            <a:spLocks noGrp="1" noChangeArrowheads="1"/>
          </p:cNvSpPr>
          <p:nvPr>
            <p:ph type="body" idx="1"/>
          </p:nvPr>
        </p:nvSpPr>
        <p:spPr>
          <a:xfrm>
            <a:off x="732183" y="4561226"/>
            <a:ext cx="5850835" cy="4318573"/>
          </a:xfrm>
          <a:noFill/>
          <a:ln w="9525"/>
        </p:spPr>
        <p:txBody>
          <a:bodyPr/>
          <a:lstStyle/>
          <a:p>
            <a:pPr marL="237127" indent="-237127"/>
            <a:r>
              <a:rPr lang="en-US" smtClean="0"/>
              <a:t>Briefly Describe:</a:t>
            </a:r>
          </a:p>
          <a:p>
            <a:pPr marL="711380" lvl="1" indent="-237127"/>
            <a:r>
              <a:rPr lang="en-US" smtClean="0"/>
              <a:t>1)  Technical approach/ method</a:t>
            </a:r>
          </a:p>
          <a:p>
            <a:pPr marL="711380" lvl="1" indent="-237127"/>
            <a:r>
              <a:rPr lang="en-US" smtClean="0"/>
              <a:t>2)  Key technical challenges / risks</a:t>
            </a:r>
          </a:p>
          <a:p>
            <a:pPr marL="711380" lvl="1" indent="-237127">
              <a:buFontTx/>
              <a:buAutoNum type="arabicParenR" startAt="3"/>
            </a:pPr>
            <a:r>
              <a:rPr lang="en-US" smtClean="0"/>
              <a:t>  Risk management strategy</a:t>
            </a:r>
          </a:p>
          <a:p>
            <a:pPr marL="711380" lvl="1" indent="-237127">
              <a:buFontTx/>
              <a:buAutoNum type="arabicParenR" startAt="3"/>
            </a:pPr>
            <a:endParaRPr lang="en-US" smtClean="0"/>
          </a:p>
          <a:p>
            <a:pPr marL="237127" indent="-237127"/>
            <a:r>
              <a:rPr lang="en-US" smtClean="0"/>
              <a:t>Include a sketch if possible</a:t>
            </a:r>
          </a:p>
        </p:txBody>
      </p:sp>
    </p:spTree>
    <p:extLst>
      <p:ext uri="{BB962C8B-B14F-4D97-AF65-F5344CB8AC3E}">
        <p14:creationId xmlns:p14="http://schemas.microsoft.com/office/powerpoint/2010/main" val="236266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233A8F9-D4B9-43EE-8331-73FEAE3AAA39}" type="slidenum">
              <a:rPr lang="en-US" smtClean="0"/>
              <a:pPr/>
              <a:t>18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04505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233A8F9-D4B9-43EE-8331-73FEAE3AAA39}" type="slidenum">
              <a:rPr lang="en-US" smtClean="0"/>
              <a:pPr/>
              <a:t>20</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67048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047D4F-8441-4114-9BD4-E54D82234A32}" type="datetime1">
              <a:rPr lang="en-US" smtClean="0"/>
              <a:t>9/11/2015</a:t>
            </a:fld>
            <a:endParaRPr lang="en-US"/>
          </a:p>
        </p:txBody>
      </p:sp>
      <p:sp>
        <p:nvSpPr>
          <p:cNvPr id="6" name="Slide Number Placeholder 5"/>
          <p:cNvSpPr>
            <a:spLocks noGrp="1"/>
          </p:cNvSpPr>
          <p:nvPr>
            <p:ph type="sldNum" sz="quarter" idx="12"/>
          </p:nvPr>
        </p:nvSpPr>
        <p:spPr/>
        <p:txBody>
          <a:bodyPr/>
          <a:lstStyle/>
          <a:p>
            <a:fld id="{45D9F31E-A5EF-478E-B098-B6D5B45B4D0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CB715F-3E50-4A90-A807-9A2350434E73}" type="datetime1">
              <a:rPr lang="en-US" smtClean="0"/>
              <a:t>9/11/2015</a:t>
            </a:fld>
            <a:endParaRPr lang="en-US" dirty="0"/>
          </a:p>
        </p:txBody>
      </p:sp>
      <p:sp>
        <p:nvSpPr>
          <p:cNvPr id="6" name="Slide Number Placeholder 5"/>
          <p:cNvSpPr>
            <a:spLocks noGrp="1"/>
          </p:cNvSpPr>
          <p:nvPr>
            <p:ph type="sldNum" sz="quarter" idx="12"/>
          </p:nvPr>
        </p:nvSpPr>
        <p:spPr/>
        <p:txBody>
          <a:bodyPr/>
          <a:lstStyle/>
          <a:p>
            <a:fld id="{45D9F31E-A5EF-478E-B098-B6D5B45B4D0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146CB4-A8C4-4C1C-9B63-D4BBAF9FBA52}" type="datetime1">
              <a:rPr lang="en-US" smtClean="0"/>
              <a:t>9/11/2015</a:t>
            </a:fld>
            <a:endParaRPr lang="en-US"/>
          </a:p>
        </p:txBody>
      </p:sp>
      <p:sp>
        <p:nvSpPr>
          <p:cNvPr id="5" name="Slide Number Placeholder 4"/>
          <p:cNvSpPr>
            <a:spLocks noGrp="1"/>
          </p:cNvSpPr>
          <p:nvPr>
            <p:ph type="sldNum" sz="quarter" idx="12"/>
          </p:nvPr>
        </p:nvSpPr>
        <p:spPr/>
        <p:txBody>
          <a:bodyPr/>
          <a:lstStyle/>
          <a:p>
            <a:fld id="{45D9F31E-A5EF-478E-B098-B6D5B45B4D0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35715-25BB-4B58-8D61-DB5D690D4B18}" type="datetime1">
              <a:rPr lang="en-US" smtClean="0"/>
              <a:t>9/11/2015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'LA-UR-13-26416</a:t>
            </a:r>
            <a:endParaRPr lang="en-US" dirty="0"/>
          </a:p>
        </p:txBody>
      </p:sp>
      <p:sp>
        <p:nvSpPr>
          <p:cNvPr id="4" name="Slide Number Placeholder 3"/>
          <p:cNvSpPr>
            <a:spLocks noGrp="1"/>
          </p:cNvSpPr>
          <p:nvPr>
            <p:ph type="sldNum" sz="quarter" idx="12"/>
          </p:nvPr>
        </p:nvSpPr>
        <p:spPr/>
        <p:txBody>
          <a:bodyPr/>
          <a:lstStyle/>
          <a:p>
            <a:fld id="{45D9F31E-A5EF-478E-B098-B6D5B45B4D02}" type="slidenum">
              <a:rPr lang="en-US" smtClean="0"/>
              <a:pPr/>
              <a:t>‹#›</a:t>
            </a:fld>
            <a:endParaRPr lang="en-US"/>
          </a:p>
        </p:txBody>
      </p:sp>
    </p:spTree>
    <p:extLst>
      <p:ext uri="{BB962C8B-B14F-4D97-AF65-F5344CB8AC3E}">
        <p14:creationId xmlns:p14="http://schemas.microsoft.com/office/powerpoint/2010/main" val="175935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1270000"/>
            <a:ext cx="3848100" cy="539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70000"/>
            <a:ext cx="3848100" cy="539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6018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F0C7-83BC-4E59-8763-CE9F42F81EB5}" type="datetime1">
              <a:rPr lang="en-US" smtClean="0"/>
              <a:t>9/11/2015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9F31E-A5EF-478E-B098-B6D5B45B4D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wmv"/><Relationship Id="rId7"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5" Type="http://schemas.microsoft.com/office/2007/relationships/media" Target="../media/media3.wmv"/><Relationship Id="rId10" Type="http://schemas.openxmlformats.org/officeDocument/2006/relationships/image" Target="../media/image3.png"/><Relationship Id="rId4" Type="http://schemas.openxmlformats.org/officeDocument/2006/relationships/video" Target="../media/media2.wmv"/><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media" Target="../media/media14.wmv"/><Relationship Id="rId7" Type="http://schemas.openxmlformats.org/officeDocument/2006/relationships/image" Target="../media/image45.jpe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notesSlide" Target="../notesSlides/notesSlide4.xml"/><Relationship Id="rId5" Type="http://schemas.openxmlformats.org/officeDocument/2006/relationships/slideLayout" Target="../slideLayouts/slideLayout5.xml"/><Relationship Id="rId10" Type="http://schemas.openxmlformats.org/officeDocument/2006/relationships/image" Target="../media/image48.png"/><Relationship Id="rId4" Type="http://schemas.openxmlformats.org/officeDocument/2006/relationships/video" Target="../media/media14.wmv"/><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5.avi"/><Relationship Id="rId1" Type="http://schemas.microsoft.com/office/2007/relationships/media" Target="../media/media15.avi"/><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17.wmv"/><Relationship Id="rId7" Type="http://schemas.openxmlformats.org/officeDocument/2006/relationships/image" Target="../media/image62.jpeg"/><Relationship Id="rId2" Type="http://schemas.openxmlformats.org/officeDocument/2006/relationships/video" Target="../media/media16.wmv"/><Relationship Id="rId1" Type="http://schemas.microsoft.com/office/2007/relationships/media" Target="../media/media16.wmv"/><Relationship Id="rId6" Type="http://schemas.openxmlformats.org/officeDocument/2006/relationships/image" Target="../media/image61.png"/><Relationship Id="rId5" Type="http://schemas.openxmlformats.org/officeDocument/2006/relationships/slideLayout" Target="../slideLayouts/slideLayout3.xml"/><Relationship Id="rId10" Type="http://schemas.openxmlformats.org/officeDocument/2006/relationships/image" Target="../media/image65.png"/><Relationship Id="rId4" Type="http://schemas.openxmlformats.org/officeDocument/2006/relationships/video" Target="../media/media17.wmv"/><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video" Target="../media/media18.avi"/><Relationship Id="rId1" Type="http://schemas.microsoft.com/office/2007/relationships/media" Target="../media/media18.avi"/><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jpe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1.wmf"/><Relationship Id="rId18" Type="http://schemas.openxmlformats.org/officeDocument/2006/relationships/image" Target="../media/image24.png"/><Relationship Id="rId3" Type="http://schemas.openxmlformats.org/officeDocument/2006/relationships/video" Target="../media/media5.wmv"/><Relationship Id="rId7" Type="http://schemas.openxmlformats.org/officeDocument/2006/relationships/image" Target="../media/image18.wmf"/><Relationship Id="rId12" Type="http://schemas.openxmlformats.org/officeDocument/2006/relationships/oleObject" Target="../embeddings/oleObject4.bin"/><Relationship Id="rId17" Type="http://schemas.openxmlformats.org/officeDocument/2006/relationships/image" Target="../media/image23.wmf"/><Relationship Id="rId2" Type="http://schemas.microsoft.com/office/2007/relationships/media" Target="../media/media5.wmv"/><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0.wmf"/><Relationship Id="rId5" Type="http://schemas.openxmlformats.org/officeDocument/2006/relationships/notesSlide" Target="../notesSlides/notesSlide1.xml"/><Relationship Id="rId15" Type="http://schemas.openxmlformats.org/officeDocument/2006/relationships/image" Target="../media/image22.wmf"/><Relationship Id="rId10" Type="http://schemas.openxmlformats.org/officeDocument/2006/relationships/oleObject" Target="../embeddings/oleObject3.bin"/><Relationship Id="rId4" Type="http://schemas.openxmlformats.org/officeDocument/2006/relationships/slideLayout" Target="../slideLayouts/slideLayout3.xml"/><Relationship Id="rId9" Type="http://schemas.openxmlformats.org/officeDocument/2006/relationships/image" Target="../media/image19.wmf"/><Relationship Id="rId1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2.xml"/><Relationship Id="rId7"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video" Target="../media/media6.wmv"/><Relationship Id="rId7" Type="http://schemas.openxmlformats.org/officeDocument/2006/relationships/notesSlide" Target="../notesSlides/notesSlide3.xml"/><Relationship Id="rId12" Type="http://schemas.openxmlformats.org/officeDocument/2006/relationships/image" Target="../media/image30.emf"/><Relationship Id="rId2" Type="http://schemas.microsoft.com/office/2007/relationships/media" Target="../media/media6.wmv"/><Relationship Id="rId1" Type="http://schemas.openxmlformats.org/officeDocument/2006/relationships/vmlDrawing" Target="../drawings/vmlDrawing3.vml"/><Relationship Id="rId6" Type="http://schemas.openxmlformats.org/officeDocument/2006/relationships/slideLayout" Target="../slideLayouts/slideLayout3.xml"/><Relationship Id="rId11" Type="http://schemas.openxmlformats.org/officeDocument/2006/relationships/oleObject" Target="../embeddings/oleObject9.bin"/><Relationship Id="rId5" Type="http://schemas.openxmlformats.org/officeDocument/2006/relationships/video" Target="../media/media7.wmv"/><Relationship Id="rId15" Type="http://schemas.openxmlformats.org/officeDocument/2006/relationships/image" Target="../media/image34.png"/><Relationship Id="rId10" Type="http://schemas.openxmlformats.org/officeDocument/2006/relationships/image" Target="../media/image29.wmf"/><Relationship Id="rId4" Type="http://schemas.microsoft.com/office/2007/relationships/media" Target="../media/media7.wmv"/><Relationship Id="rId9" Type="http://schemas.openxmlformats.org/officeDocument/2006/relationships/oleObject" Target="../embeddings/oleObject8.bin"/><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video" Target="../media/media11.avi"/><Relationship Id="rId13" Type="http://schemas.openxmlformats.org/officeDocument/2006/relationships/image" Target="../media/image36.png"/><Relationship Id="rId3" Type="http://schemas.microsoft.com/office/2007/relationships/media" Target="../media/media9.avi"/><Relationship Id="rId7" Type="http://schemas.microsoft.com/office/2007/relationships/media" Target="../media/media11.avi"/><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video" Target="../media/media8.avi"/><Relationship Id="rId16" Type="http://schemas.openxmlformats.org/officeDocument/2006/relationships/image" Target="../media/image39.png"/><Relationship Id="rId1" Type="http://schemas.microsoft.com/office/2007/relationships/media" Target="../media/media8.avi"/><Relationship Id="rId6" Type="http://schemas.openxmlformats.org/officeDocument/2006/relationships/video" Target="../media/media10.avi"/><Relationship Id="rId11" Type="http://schemas.openxmlformats.org/officeDocument/2006/relationships/slideLayout" Target="../slideLayouts/slideLayout3.xml"/><Relationship Id="rId5" Type="http://schemas.microsoft.com/office/2007/relationships/media" Target="../media/media10.avi"/><Relationship Id="rId15" Type="http://schemas.openxmlformats.org/officeDocument/2006/relationships/image" Target="../media/image38.png"/><Relationship Id="rId10" Type="http://schemas.openxmlformats.org/officeDocument/2006/relationships/video" Target="../media/media12.avi"/><Relationship Id="rId4" Type="http://schemas.openxmlformats.org/officeDocument/2006/relationships/video" Target="../media/media9.avi"/><Relationship Id="rId9" Type="http://schemas.microsoft.com/office/2007/relationships/media" Target="../media/media12.avi"/><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21"/>
            <a:ext cx="9144000" cy="1470025"/>
          </a:xfrm>
        </p:spPr>
        <p:txBody>
          <a:bodyPr>
            <a:noAutofit/>
          </a:bodyPr>
          <a:lstStyle/>
          <a:p>
            <a:r>
              <a:rPr lang="en-US" sz="3200" b="1" dirty="0"/>
              <a:t>New developments in </a:t>
            </a:r>
            <a:r>
              <a:rPr lang="en-US" sz="3200" b="1" dirty="0" smtClean="0"/>
              <a:t>charge particle </a:t>
            </a:r>
            <a:r>
              <a:rPr lang="en-US" sz="3200" b="1" dirty="0"/>
              <a:t>radiography at the Los Alamos Neutron Science Center (LANSCE)</a:t>
            </a:r>
          </a:p>
        </p:txBody>
      </p:sp>
      <p:sp>
        <p:nvSpPr>
          <p:cNvPr id="3" name="Subtitle 2"/>
          <p:cNvSpPr>
            <a:spLocks noGrp="1"/>
          </p:cNvSpPr>
          <p:nvPr>
            <p:ph type="subTitle" idx="1"/>
          </p:nvPr>
        </p:nvSpPr>
        <p:spPr>
          <a:xfrm>
            <a:off x="381000" y="3505200"/>
            <a:ext cx="7848600" cy="762000"/>
          </a:xfrm>
        </p:spPr>
        <p:txBody>
          <a:bodyPr>
            <a:noAutofit/>
          </a:bodyPr>
          <a:lstStyle/>
          <a:p>
            <a:r>
              <a:rPr lang="en-US" sz="1400" b="1" dirty="0" smtClean="0"/>
              <a:t>Chris Morris for the </a:t>
            </a:r>
            <a:r>
              <a:rPr lang="en-US" sz="1400" b="1" dirty="0" err="1" smtClean="0"/>
              <a:t>pRad</a:t>
            </a:r>
            <a:r>
              <a:rPr lang="en-US" sz="1400" b="1" dirty="0" smtClean="0"/>
              <a:t> and </a:t>
            </a:r>
            <a:r>
              <a:rPr lang="en-US" sz="1400" b="1" dirty="0" err="1" smtClean="0"/>
              <a:t>MuRad</a:t>
            </a:r>
            <a:r>
              <a:rPr lang="en-US" sz="1400" b="1" dirty="0" smtClean="0"/>
              <a:t> teams</a:t>
            </a:r>
          </a:p>
          <a:p>
            <a:r>
              <a:rPr lang="en-US" sz="1400" b="1" dirty="0" smtClean="0"/>
              <a:t>Los Alamos National Laboratory</a:t>
            </a:r>
          </a:p>
          <a:p>
            <a:endParaRPr lang="en-US" sz="1400" b="1" dirty="0" smtClean="0"/>
          </a:p>
          <a:p>
            <a:r>
              <a:rPr lang="en-US" sz="1400" b="1" dirty="0" smtClean="0"/>
              <a:t>Presentation for the trinity section of the American Nuclear Society</a:t>
            </a:r>
          </a:p>
          <a:p>
            <a:r>
              <a:rPr lang="en-US" sz="1400" b="1" dirty="0" err="1" smtClean="0"/>
              <a:t>Setember</a:t>
            </a:r>
            <a:r>
              <a:rPr lang="en-US" sz="1400" b="1" dirty="0" smtClean="0"/>
              <a:t> 11, 2015</a:t>
            </a:r>
          </a:p>
          <a:p>
            <a:r>
              <a:rPr lang="en-US" sz="1400" b="1" dirty="0" smtClean="0"/>
              <a:t>Santa Fe, NM</a:t>
            </a:r>
            <a:endParaRPr lang="en-US" sz="1400" b="1" dirty="0"/>
          </a:p>
        </p:txBody>
      </p:sp>
      <p:sp>
        <p:nvSpPr>
          <p:cNvPr id="4" name="TextBox 3"/>
          <p:cNvSpPr txBox="1"/>
          <p:nvPr/>
        </p:nvSpPr>
        <p:spPr>
          <a:xfrm>
            <a:off x="571500" y="5362290"/>
            <a:ext cx="8001000" cy="1384995"/>
          </a:xfrm>
          <a:prstGeom prst="rect">
            <a:avLst/>
          </a:prstGeom>
          <a:noFill/>
        </p:spPr>
        <p:txBody>
          <a:bodyPr wrap="square" rtlCol="0">
            <a:spAutoFit/>
          </a:bodyPr>
          <a:lstStyle/>
          <a:p>
            <a:r>
              <a:rPr lang="en-US" sz="1200" dirty="0" smtClean="0"/>
              <a:t>In a new application of nuclear physics, a facility for using proton for flash radiography has been developed at the Los Alamos Neutron Science Center (LANCE). Protons have proven far superior to high energy x-rays for flash radiography.  Although this facility is primarily used for studying very fast phenomena such as high explosive driven experiments, it is finding increasing application to other fields, such as tomography of static objects, phase changes in materials and the dynamics of chemical reactions. The advantages of protons will be discussed, data from some recent experiments will be reviewed and concepts for new techniques will be introduced.</a:t>
            </a:r>
          </a:p>
          <a:p>
            <a:endParaRPr lang="en-US" sz="1200" dirty="0"/>
          </a:p>
        </p:txBody>
      </p:sp>
      <p:pic>
        <p:nvPicPr>
          <p:cNvPr id="6" name="Z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64703" y="1695450"/>
            <a:ext cx="1415190" cy="1581150"/>
          </a:xfrm>
          <a:prstGeom prst="rect">
            <a:avLst/>
          </a:prstGeom>
        </p:spPr>
      </p:pic>
      <p:sp>
        <p:nvSpPr>
          <p:cNvPr id="8" name="TextBox 7"/>
          <p:cNvSpPr txBox="1"/>
          <p:nvPr/>
        </p:nvSpPr>
        <p:spPr>
          <a:xfrm>
            <a:off x="-55666" y="1348280"/>
            <a:ext cx="3510128" cy="369332"/>
          </a:xfrm>
          <a:prstGeom prst="rect">
            <a:avLst/>
          </a:prstGeom>
          <a:noFill/>
        </p:spPr>
        <p:txBody>
          <a:bodyPr wrap="none" rtlCol="0">
            <a:spAutoFit/>
          </a:bodyPr>
          <a:lstStyle/>
          <a:p>
            <a:r>
              <a:rPr lang="en-US" dirty="0" smtClean="0"/>
              <a:t>Chelyabinsk Meteorite Tomography</a:t>
            </a:r>
            <a:endParaRPr lang="en-US" dirty="0"/>
          </a:p>
        </p:txBody>
      </p:sp>
      <p:sp>
        <p:nvSpPr>
          <p:cNvPr id="9" name="TextBox 8"/>
          <p:cNvSpPr txBox="1"/>
          <p:nvPr/>
        </p:nvSpPr>
        <p:spPr>
          <a:xfrm>
            <a:off x="6983703" y="1348280"/>
            <a:ext cx="2084097" cy="369332"/>
          </a:xfrm>
          <a:prstGeom prst="rect">
            <a:avLst/>
          </a:prstGeom>
          <a:noFill/>
        </p:spPr>
        <p:txBody>
          <a:bodyPr wrap="none" rtlCol="0">
            <a:spAutoFit/>
          </a:bodyPr>
          <a:lstStyle/>
          <a:p>
            <a:r>
              <a:rPr lang="en-US" dirty="0" smtClean="0"/>
              <a:t>Toshiba NCA reactor</a:t>
            </a:r>
            <a:endParaRPr lang="en-US" dirty="0"/>
          </a:p>
        </p:txBody>
      </p:sp>
      <p:pic>
        <p:nvPicPr>
          <p:cNvPr id="10" name="Chelyabinsk.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28600" y="1803042"/>
            <a:ext cx="2802039" cy="1365966"/>
          </a:xfrm>
          <a:prstGeom prst="rect">
            <a:avLst/>
          </a:prstGeom>
        </p:spPr>
      </p:pic>
      <p:pic>
        <p:nvPicPr>
          <p:cNvPr id="11" name="Pra0561Composit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569203" y="1761664"/>
            <a:ext cx="2971800" cy="1448722"/>
          </a:xfrm>
          <a:prstGeom prst="rect">
            <a:avLst/>
          </a:prstGeom>
        </p:spPr>
      </p:pic>
      <p:sp>
        <p:nvSpPr>
          <p:cNvPr id="12" name="TextBox 11"/>
          <p:cNvSpPr txBox="1"/>
          <p:nvPr/>
        </p:nvSpPr>
        <p:spPr>
          <a:xfrm>
            <a:off x="3569203" y="1348280"/>
            <a:ext cx="3019866" cy="369332"/>
          </a:xfrm>
          <a:prstGeom prst="rect">
            <a:avLst/>
          </a:prstGeom>
          <a:noFill/>
        </p:spPr>
        <p:txBody>
          <a:bodyPr wrap="none" rtlCol="0">
            <a:spAutoFit/>
          </a:bodyPr>
          <a:lstStyle/>
          <a:p>
            <a:r>
              <a:rPr lang="en-US" dirty="0" smtClean="0"/>
              <a:t>Pulsed Power Cylindrical Drive</a:t>
            </a:r>
            <a:endParaRPr lang="en-US" dirty="0"/>
          </a:p>
        </p:txBody>
      </p:sp>
    </p:spTree>
    <p:extLst>
      <p:ext uri="{BB962C8B-B14F-4D97-AF65-F5344CB8AC3E}">
        <p14:creationId xmlns:p14="http://schemas.microsoft.com/office/powerpoint/2010/main" val="16326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9" fill="hold"/>
                                        <p:tgtEl>
                                          <p:spTgt spid="6"/>
                                        </p:tgtEl>
                                      </p:cBhvr>
                                    </p:cmd>
                                  </p:childTnLst>
                                </p:cTn>
                              </p:par>
                              <p:par>
                                <p:cTn id="7" presetID="1" presetClass="mediacall" presetSubtype="0" fill="hold" nodeType="withEffect">
                                  <p:stCondLst>
                                    <p:cond delay="0"/>
                                  </p:stCondLst>
                                  <p:childTnLst>
                                    <p:cmd type="call" cmd="playFrom(0.0)">
                                      <p:cBhvr>
                                        <p:cTn id="8" dur="5000" fill="hold"/>
                                        <p:tgtEl>
                                          <p:spTgt spid="11"/>
                                        </p:tgtEl>
                                      </p:cBhvr>
                                    </p:cmd>
                                  </p:childTnLst>
                                </p:cTn>
                              </p:par>
                              <p:par>
                                <p:cTn id="9" presetID="1" presetClass="mediacall" presetSubtype="0" fill="hold" nodeType="withEffect">
                                  <p:stCondLst>
                                    <p:cond delay="0"/>
                                  </p:stCondLst>
                                  <p:childTnLst>
                                    <p:cmd type="call" cmd="playFrom(0.0)">
                                      <p:cBhvr>
                                        <p:cTn id="10" dur="1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repeatCount="indefinite"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video>
              <p:cMediaNode vol="80000">
                <p:cTn id="23" repeatCount="indefinite" fill="hold" display="0">
                  <p:stCondLst>
                    <p:cond delay="indefinite"/>
                  </p:stCondLst>
                </p:cTn>
                <p:tgtEl>
                  <p:spTgt spid="10"/>
                </p:tgtEl>
              </p:cMediaNode>
            </p:vide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609600" y="0"/>
            <a:ext cx="7772400" cy="1143000"/>
          </a:xfrm>
        </p:spPr>
        <p:txBody>
          <a:bodyPr/>
          <a:lstStyle/>
          <a:p>
            <a:r>
              <a:rPr lang="en-US" altLang="en-US"/>
              <a:t>Cosmic ray muons are ubiquitous</a:t>
            </a:r>
          </a:p>
        </p:txBody>
      </p:sp>
      <p:pic>
        <p:nvPicPr>
          <p:cNvPr id="287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7" y="1528885"/>
            <a:ext cx="4106863" cy="4922838"/>
          </a:xfrm>
          <a:prstGeom prst="rect">
            <a:avLst/>
          </a:prstGeom>
          <a:noFill/>
          <a:extLst>
            <a:ext uri="{909E8E84-426E-40DD-AFC4-6F175D3DCCD1}">
              <a14:hiddenFill xmlns:a14="http://schemas.microsoft.com/office/drawing/2010/main">
                <a:solidFill>
                  <a:srgbClr val="FFFFFF"/>
                </a:solidFill>
              </a14:hiddenFill>
            </a:ext>
          </a:extLst>
        </p:spPr>
      </p:pic>
      <p:sp>
        <p:nvSpPr>
          <p:cNvPr id="287748" name="Text Box 4"/>
          <p:cNvSpPr txBox="1">
            <a:spLocks noChangeArrowheads="1"/>
          </p:cNvSpPr>
          <p:nvPr/>
        </p:nvSpPr>
        <p:spPr bwMode="auto">
          <a:xfrm>
            <a:off x="4953000" y="1676400"/>
            <a:ext cx="342900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336" tIns="44170" rIns="88336" bIns="44170">
            <a:spAutoFit/>
          </a:bodyPr>
          <a:lstStyle>
            <a:lvl1pPr defTabSz="884238">
              <a:defRPr sz="2400">
                <a:solidFill>
                  <a:schemeClr val="tx1"/>
                </a:solidFill>
                <a:latin typeface="Times New Roman" panose="02020603050405020304" pitchFamily="18" charset="0"/>
              </a:defRPr>
            </a:lvl1pPr>
            <a:lvl2pPr marL="439738" defTabSz="884238">
              <a:defRPr sz="2400">
                <a:solidFill>
                  <a:schemeClr val="tx1"/>
                </a:solidFill>
                <a:latin typeface="Times New Roman" panose="02020603050405020304" pitchFamily="18" charset="0"/>
              </a:defRPr>
            </a:lvl2pPr>
            <a:lvl3pPr marL="884238" defTabSz="884238">
              <a:defRPr sz="2400">
                <a:solidFill>
                  <a:schemeClr val="tx1"/>
                </a:solidFill>
                <a:latin typeface="Times New Roman" panose="02020603050405020304" pitchFamily="18" charset="0"/>
              </a:defRPr>
            </a:lvl3pPr>
            <a:lvl4pPr marL="1323975" defTabSz="884238">
              <a:defRPr sz="2400">
                <a:solidFill>
                  <a:schemeClr val="tx1"/>
                </a:solidFill>
                <a:latin typeface="Times New Roman" panose="02020603050405020304" pitchFamily="18" charset="0"/>
              </a:defRPr>
            </a:lvl4pPr>
            <a:lvl5pPr marL="1768475" defTabSz="884238">
              <a:defRPr sz="2400">
                <a:solidFill>
                  <a:schemeClr val="tx1"/>
                </a:solidFill>
                <a:latin typeface="Times New Roman" panose="02020603050405020304" pitchFamily="18" charset="0"/>
              </a:defRPr>
            </a:lvl5pPr>
            <a:lvl6pPr marL="2225675" defTabSz="884238" eaLnBrk="0" fontAlgn="base" hangingPunct="0">
              <a:spcBef>
                <a:spcPct val="0"/>
              </a:spcBef>
              <a:spcAft>
                <a:spcPct val="0"/>
              </a:spcAft>
              <a:defRPr sz="2400">
                <a:solidFill>
                  <a:schemeClr val="tx1"/>
                </a:solidFill>
                <a:latin typeface="Times New Roman" panose="02020603050405020304" pitchFamily="18" charset="0"/>
              </a:defRPr>
            </a:lvl6pPr>
            <a:lvl7pPr marL="2682875" defTabSz="884238" eaLnBrk="0" fontAlgn="base" hangingPunct="0">
              <a:spcBef>
                <a:spcPct val="0"/>
              </a:spcBef>
              <a:spcAft>
                <a:spcPct val="0"/>
              </a:spcAft>
              <a:defRPr sz="2400">
                <a:solidFill>
                  <a:schemeClr val="tx1"/>
                </a:solidFill>
                <a:latin typeface="Times New Roman" panose="02020603050405020304" pitchFamily="18" charset="0"/>
              </a:defRPr>
            </a:lvl7pPr>
            <a:lvl8pPr marL="3140075" defTabSz="884238" eaLnBrk="0" fontAlgn="base" hangingPunct="0">
              <a:spcBef>
                <a:spcPct val="0"/>
              </a:spcBef>
              <a:spcAft>
                <a:spcPct val="0"/>
              </a:spcAft>
              <a:defRPr sz="2400">
                <a:solidFill>
                  <a:schemeClr val="tx1"/>
                </a:solidFill>
                <a:latin typeface="Times New Roman" panose="02020603050405020304" pitchFamily="18" charset="0"/>
              </a:defRPr>
            </a:lvl8pPr>
            <a:lvl9pPr marL="3597275" defTabSz="88423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rPr>
              <a:t>• As cosmic rays strike our upper atmosphere, they interact, producing many particles including pions (</a:t>
            </a:r>
            <a:r>
              <a:rPr lang="en-US" altLang="en-US" sz="1800">
                <a:latin typeface="Symbol" panose="05050102010706020507" pitchFamily="18" charset="2"/>
              </a:rPr>
              <a:t>t</a:t>
            </a:r>
            <a:r>
              <a:rPr lang="en-US" altLang="en-US" sz="1800">
                <a:latin typeface="Arial" panose="020B0604020202020204" pitchFamily="34" charset="0"/>
              </a:rPr>
              <a:t>=26 ns)(hadron) which decay into muons (</a:t>
            </a:r>
            <a:r>
              <a:rPr lang="en-US" altLang="en-US" sz="1800">
                <a:latin typeface="Symbol" panose="05050102010706020507" pitchFamily="18" charset="2"/>
              </a:rPr>
              <a:t>t</a:t>
            </a:r>
            <a:r>
              <a:rPr lang="en-US" altLang="en-US" sz="1800">
                <a:latin typeface="Arial" panose="020B0604020202020204" pitchFamily="34" charset="0"/>
              </a:rPr>
              <a:t>=2.2 </a:t>
            </a:r>
            <a:r>
              <a:rPr lang="en-US" altLang="en-US" sz="1800">
                <a:latin typeface="Symbol" panose="05050102010706020507" pitchFamily="18" charset="2"/>
              </a:rPr>
              <a:t>m</a:t>
            </a:r>
            <a:r>
              <a:rPr lang="en-US" altLang="en-US" sz="1800">
                <a:latin typeface="Arial" panose="020B0604020202020204" pitchFamily="34" charset="0"/>
              </a:rPr>
              <a:t>sec) (lepton)</a:t>
            </a:r>
          </a:p>
          <a:p>
            <a:pPr eaLnBrk="1" hangingPunct="1">
              <a:buFontTx/>
              <a:buChar char="•"/>
            </a:pPr>
            <a:endParaRPr lang="en-US" altLang="en-US" sz="1800">
              <a:latin typeface="Arial" panose="020B0604020202020204" pitchFamily="34" charset="0"/>
            </a:endParaRPr>
          </a:p>
          <a:p>
            <a:pPr eaLnBrk="1" hangingPunct="1"/>
            <a:r>
              <a:rPr lang="en-US" altLang="en-US" sz="1800">
                <a:latin typeface="Arial" panose="020B0604020202020204" pitchFamily="34" charset="0"/>
              </a:rPr>
              <a:t>• Muons interact only through the Coulomb and weak force and thus have a large penetrating ability and are able to go through tens of meters of rock with low absorption.  </a:t>
            </a:r>
          </a:p>
          <a:p>
            <a:pPr eaLnBrk="1" hangingPunct="1">
              <a:buFontTx/>
              <a:buChar char="•"/>
            </a:pPr>
            <a:endParaRPr lang="en-US" altLang="en-US" sz="1800">
              <a:latin typeface="Arial" panose="020B0604020202020204" pitchFamily="34" charset="0"/>
            </a:endParaRPr>
          </a:p>
          <a:p>
            <a:pPr eaLnBrk="1" hangingPunct="1"/>
            <a:r>
              <a:rPr lang="en-US" altLang="en-US" sz="1800">
                <a:latin typeface="Arial" panose="020B0604020202020204" pitchFamily="34" charset="0"/>
              </a:rPr>
              <a:t>• Muons arrive at a rate of 10,000 per square meter per minute.</a:t>
            </a:r>
          </a:p>
        </p:txBody>
      </p:sp>
    </p:spTree>
    <p:extLst>
      <p:ext uri="{BB962C8B-B14F-4D97-AF65-F5344CB8AC3E}">
        <p14:creationId xmlns:p14="http://schemas.microsoft.com/office/powerpoint/2010/main" val="331912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7748">
                                            <p:txEl>
                                              <p:pRg st="2" end="2"/>
                                            </p:txEl>
                                          </p:spTgt>
                                        </p:tgtEl>
                                        <p:attrNameLst>
                                          <p:attrName>style.visibility</p:attrName>
                                        </p:attrNameLst>
                                      </p:cBhvr>
                                      <p:to>
                                        <p:strVal val="visible"/>
                                      </p:to>
                                    </p:set>
                                    <p:animEffect transition="in" filter="blinds(horizontal)">
                                      <p:cBhvr>
                                        <p:cTn id="7" dur="500"/>
                                        <p:tgtEl>
                                          <p:spTgt spid="28774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7748">
                                            <p:txEl>
                                              <p:pRg st="4" end="4"/>
                                            </p:txEl>
                                          </p:spTgt>
                                        </p:tgtEl>
                                        <p:attrNameLst>
                                          <p:attrName>style.visibility</p:attrName>
                                        </p:attrNameLst>
                                      </p:cBhvr>
                                      <p:to>
                                        <p:strVal val="visible"/>
                                      </p:to>
                                    </p:set>
                                    <p:animEffect transition="in" filter="blinds(horizontal)">
                                      <p:cBhvr>
                                        <p:cTn id="12" dur="500"/>
                                        <p:tgtEl>
                                          <p:spTgt spid="2877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normAutofit fontScale="90000"/>
          </a:bodyPr>
          <a:lstStyle/>
          <a:p>
            <a:r>
              <a:rPr lang="en-US" altLang="en-US"/>
              <a:t>L. W. Alvarez, et al. Range Radiography</a:t>
            </a:r>
          </a:p>
        </p:txBody>
      </p:sp>
      <p:pic>
        <p:nvPicPr>
          <p:cNvPr id="358404" name="Picture 4" descr="AlvarexNew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8388"/>
            <a:ext cx="4259262" cy="5486400"/>
          </a:xfrm>
          <a:prstGeom prst="rect">
            <a:avLst/>
          </a:prstGeom>
          <a:noFill/>
          <a:extLst>
            <a:ext uri="{909E8E84-426E-40DD-AFC4-6F175D3DCCD1}">
              <a14:hiddenFill xmlns:a14="http://schemas.microsoft.com/office/drawing/2010/main">
                <a:solidFill>
                  <a:srgbClr val="FFFFFF"/>
                </a:solidFill>
              </a14:hiddenFill>
            </a:ext>
          </a:extLst>
        </p:spPr>
      </p:pic>
      <p:sp>
        <p:nvSpPr>
          <p:cNvPr id="358405" name="Rectangle 5"/>
          <p:cNvSpPr>
            <a:spLocks noChangeArrowheads="1"/>
          </p:cNvSpPr>
          <p:nvPr/>
        </p:nvSpPr>
        <p:spPr bwMode="auto">
          <a:xfrm>
            <a:off x="152400" y="1143000"/>
            <a:ext cx="4191000"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800" i="1">
                <a:latin typeface="Arial" panose="020B0604020202020204" pitchFamily="34" charset="0"/>
              </a:rPr>
              <a:t>Science</a:t>
            </a:r>
            <a:r>
              <a:rPr lang="en-US" altLang="en-US" sz="1800">
                <a:latin typeface="Arial" panose="020B0604020202020204" pitchFamily="34" charset="0"/>
              </a:rPr>
              <a:t>, </a:t>
            </a:r>
            <a:r>
              <a:rPr lang="en-US" altLang="en-US" sz="1800" b="1">
                <a:latin typeface="Arial" panose="020B0604020202020204" pitchFamily="34" charset="0"/>
              </a:rPr>
              <a:t>167</a:t>
            </a:r>
            <a:r>
              <a:rPr lang="en-US" altLang="en-US" sz="1800">
                <a:latin typeface="Arial" panose="020B0604020202020204" pitchFamily="34" charset="0"/>
              </a:rPr>
              <a:t>, p. 832 (1970)</a:t>
            </a:r>
            <a:endParaRPr lang="en-US" altLang="en-US">
              <a:latin typeface="Arial" panose="020B0604020202020204" pitchFamily="34" charset="0"/>
            </a:endParaRPr>
          </a:p>
          <a:p>
            <a:r>
              <a:rPr lang="en-US" altLang="en-US">
                <a:latin typeface="Arial" panose="020B0604020202020204" pitchFamily="34" charset="0"/>
              </a:rPr>
              <a:t>“Search for Hidden Chambers in the Pyramids”</a:t>
            </a:r>
          </a:p>
          <a:p>
            <a:endParaRPr lang="en-US" altLang="en-US">
              <a:latin typeface="Arial" panose="020B0604020202020204" pitchFamily="34" charset="0"/>
            </a:endParaRPr>
          </a:p>
          <a:p>
            <a:r>
              <a:rPr lang="en-US" altLang="en-US">
                <a:latin typeface="Arial" panose="020B0604020202020204" pitchFamily="34" charset="0"/>
              </a:rPr>
              <a:t>Luis W. Alvarez </a:t>
            </a:r>
            <a:r>
              <a:rPr lang="en-US" altLang="en-US" i="1">
                <a:latin typeface="Arial" panose="020B0604020202020204" pitchFamily="34" charset="0"/>
              </a:rPr>
              <a:t>et al.</a:t>
            </a:r>
            <a:endParaRPr lang="en-US" altLang="en-US">
              <a:latin typeface="Arial" panose="020B0604020202020204" pitchFamily="34" charset="0"/>
            </a:endParaRPr>
          </a:p>
        </p:txBody>
      </p:sp>
      <p:grpSp>
        <p:nvGrpSpPr>
          <p:cNvPr id="358406" name="Group 6"/>
          <p:cNvGrpSpPr>
            <a:grpSpLocks noChangeAspect="1"/>
          </p:cNvGrpSpPr>
          <p:nvPr/>
        </p:nvGrpSpPr>
        <p:grpSpPr bwMode="auto">
          <a:xfrm>
            <a:off x="685800" y="3048000"/>
            <a:ext cx="2751138" cy="2830513"/>
            <a:chOff x="2544" y="768"/>
            <a:chExt cx="2892" cy="2976"/>
          </a:xfrm>
        </p:grpSpPr>
        <p:pic>
          <p:nvPicPr>
            <p:cNvPr id="358407" name="Picture 7"/>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33247" t="53777"/>
            <a:stretch>
              <a:fillRect/>
            </a:stretch>
          </p:blipFill>
          <p:spPr bwMode="auto">
            <a:xfrm>
              <a:off x="2976" y="816"/>
              <a:ext cx="2400" cy="1475"/>
            </a:xfrm>
            <a:prstGeom prst="rect">
              <a:avLst/>
            </a:prstGeom>
            <a:noFill/>
            <a:extLst>
              <a:ext uri="{909E8E84-426E-40DD-AFC4-6F175D3DCCD1}">
                <a14:hiddenFill xmlns:a14="http://schemas.microsoft.com/office/drawing/2010/main">
                  <a:solidFill>
                    <a:srgbClr val="FFFFFF"/>
                  </a:solidFill>
                </a14:hiddenFill>
              </a:ext>
            </a:extLst>
          </p:spPr>
        </p:pic>
        <p:pic>
          <p:nvPicPr>
            <p:cNvPr id="358408" name="Picture 8"/>
            <p:cNvPicPr>
              <a:picLocks noChangeAspect="1" noChangeArrowheads="1"/>
            </p:cNvPicPr>
            <p:nvPr/>
          </p:nvPicPr>
          <p:blipFill>
            <a:blip r:embed="rId4" cstate="print">
              <a:lum bright="6000" contrast="4000"/>
              <a:extLst>
                <a:ext uri="{28A0092B-C50C-407E-A947-70E740481C1C}">
                  <a14:useLocalDpi xmlns:a14="http://schemas.microsoft.com/office/drawing/2010/main" val="0"/>
                </a:ext>
              </a:extLst>
            </a:blip>
            <a:srcRect t="44740" b="17123"/>
            <a:stretch>
              <a:fillRect/>
            </a:stretch>
          </p:blipFill>
          <p:spPr bwMode="auto">
            <a:xfrm>
              <a:off x="2544" y="2352"/>
              <a:ext cx="2892" cy="1392"/>
            </a:xfrm>
            <a:prstGeom prst="rect">
              <a:avLst/>
            </a:prstGeom>
            <a:noFill/>
            <a:extLst>
              <a:ext uri="{909E8E84-426E-40DD-AFC4-6F175D3DCCD1}">
                <a14:hiddenFill xmlns:a14="http://schemas.microsoft.com/office/drawing/2010/main">
                  <a:solidFill>
                    <a:srgbClr val="FFFFFF"/>
                  </a:solidFill>
                </a14:hiddenFill>
              </a:ext>
            </a:extLst>
          </p:spPr>
        </p:pic>
        <p:sp>
          <p:nvSpPr>
            <p:cNvPr id="358409" name="Rectangle 9"/>
            <p:cNvSpPr>
              <a:spLocks noChangeAspect="1" noChangeArrowheads="1"/>
            </p:cNvSpPr>
            <p:nvPr/>
          </p:nvSpPr>
          <p:spPr bwMode="auto">
            <a:xfrm>
              <a:off x="3792" y="2304"/>
              <a:ext cx="384"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10" name="Rectangle 10"/>
            <p:cNvSpPr>
              <a:spLocks noChangeAspect="1" noChangeArrowheads="1"/>
            </p:cNvSpPr>
            <p:nvPr/>
          </p:nvSpPr>
          <p:spPr bwMode="auto">
            <a:xfrm>
              <a:off x="4176" y="768"/>
              <a:ext cx="115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11" name="Oval 11"/>
            <p:cNvSpPr>
              <a:spLocks noChangeAspect="1" noChangeArrowheads="1"/>
            </p:cNvSpPr>
            <p:nvPr/>
          </p:nvSpPr>
          <p:spPr bwMode="auto">
            <a:xfrm>
              <a:off x="4128" y="2880"/>
              <a:ext cx="480" cy="48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12" name="Oval 12"/>
            <p:cNvSpPr>
              <a:spLocks noChangeAspect="1" noChangeArrowheads="1"/>
            </p:cNvSpPr>
            <p:nvPr/>
          </p:nvSpPr>
          <p:spPr bwMode="auto">
            <a:xfrm>
              <a:off x="2661" y="2880"/>
              <a:ext cx="480" cy="48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8413" name="Text Box 13"/>
          <p:cNvSpPr txBox="1">
            <a:spLocks noChangeArrowheads="1"/>
          </p:cNvSpPr>
          <p:nvPr/>
        </p:nvSpPr>
        <p:spPr bwMode="auto">
          <a:xfrm>
            <a:off x="4419600" y="6492142"/>
            <a:ext cx="25304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Provided by: Roy </a:t>
            </a:r>
            <a:r>
              <a:rPr lang="en-US" altLang="en-US" dirty="0" err="1"/>
              <a:t>Schwitters</a:t>
            </a:r>
            <a:endParaRPr lang="en-US" altLang="en-US" dirty="0"/>
          </a:p>
        </p:txBody>
      </p:sp>
    </p:spTree>
    <p:extLst>
      <p:ext uri="{BB962C8B-B14F-4D97-AF65-F5344CB8AC3E}">
        <p14:creationId xmlns:p14="http://schemas.microsoft.com/office/powerpoint/2010/main" val="1083736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a:xfrm>
            <a:off x="457200" y="79829"/>
            <a:ext cx="8229600" cy="705984"/>
          </a:xfrm>
        </p:spPr>
        <p:txBody>
          <a:bodyPr>
            <a:noAutofit/>
          </a:bodyPr>
          <a:lstStyle/>
          <a:p>
            <a:r>
              <a:rPr lang="en-US" sz="3600" b="1" dirty="0" smtClean="0"/>
              <a:t>Scattering cosmic ray </a:t>
            </a:r>
            <a:r>
              <a:rPr lang="en-US" sz="3600" b="1" dirty="0"/>
              <a:t>r</a:t>
            </a:r>
            <a:r>
              <a:rPr lang="en-US" sz="3600" b="1" dirty="0" smtClean="0"/>
              <a:t>adiography</a:t>
            </a:r>
          </a:p>
        </p:txBody>
      </p:sp>
      <p:sp>
        <p:nvSpPr>
          <p:cNvPr id="27651" name="Rectangle 4"/>
          <p:cNvSpPr>
            <a:spLocks noChangeArrowheads="1"/>
          </p:cNvSpPr>
          <p:nvPr/>
        </p:nvSpPr>
        <p:spPr bwMode="auto">
          <a:xfrm>
            <a:off x="0" y="1193800"/>
            <a:ext cx="4572000" cy="2354263"/>
          </a:xfrm>
          <a:prstGeom prst="rect">
            <a:avLst/>
          </a:prstGeom>
          <a:noFill/>
          <a:ln w="38100">
            <a:noFill/>
            <a:miter lim="800000"/>
            <a:headEnd/>
            <a:tailEnd/>
          </a:ln>
        </p:spPr>
        <p:txBody>
          <a:bodyPr/>
          <a:lstStyle/>
          <a:p>
            <a:pPr marL="285750" indent="-285750">
              <a:lnSpc>
                <a:spcPct val="90000"/>
              </a:lnSpc>
              <a:buSzPct val="100000"/>
              <a:buFontTx/>
              <a:buChar char="•"/>
            </a:pPr>
            <a:r>
              <a:rPr lang="en-US" sz="2200" b="1" dirty="0">
                <a:latin typeface="Arial" pitchFamily="34" charset="0"/>
              </a:rPr>
              <a:t>Technical approach:</a:t>
            </a:r>
          </a:p>
          <a:p>
            <a:pPr marL="685800" lvl="1" indent="-228600">
              <a:lnSpc>
                <a:spcPct val="90000"/>
              </a:lnSpc>
              <a:spcBef>
                <a:spcPct val="30000"/>
              </a:spcBef>
              <a:buSzPct val="100000"/>
              <a:buFontTx/>
              <a:buChar char="–"/>
            </a:pPr>
            <a:r>
              <a:rPr lang="en-US" sz="1900" b="1" dirty="0">
                <a:latin typeface="Arial" pitchFamily="34" charset="0"/>
              </a:rPr>
              <a:t>Measure passive radiation</a:t>
            </a:r>
          </a:p>
          <a:p>
            <a:pPr marL="685800" lvl="1" indent="-228600">
              <a:lnSpc>
                <a:spcPct val="90000"/>
              </a:lnSpc>
              <a:spcBef>
                <a:spcPct val="30000"/>
              </a:spcBef>
              <a:buSzPct val="100000"/>
              <a:buFontTx/>
              <a:buChar char="–"/>
            </a:pPr>
            <a:r>
              <a:rPr lang="en-US" sz="1900" b="1" dirty="0">
                <a:latin typeface="Arial" pitchFamily="34" charset="0"/>
              </a:rPr>
              <a:t>Use muons to generate “scattering density” image</a:t>
            </a:r>
          </a:p>
          <a:p>
            <a:pPr marL="1143000" lvl="2" indent="-228600">
              <a:lnSpc>
                <a:spcPct val="90000"/>
              </a:lnSpc>
              <a:spcBef>
                <a:spcPct val="30000"/>
              </a:spcBef>
              <a:buSzPct val="100000"/>
              <a:buFontTx/>
              <a:buChar char="»"/>
            </a:pPr>
            <a:r>
              <a:rPr lang="en-US" sz="1400" dirty="0">
                <a:latin typeface="Arial" pitchFamily="34" charset="0"/>
              </a:rPr>
              <a:t>Built in momentum measurement</a:t>
            </a:r>
          </a:p>
          <a:p>
            <a:pPr marL="1143000" lvl="2" indent="-228600">
              <a:lnSpc>
                <a:spcPct val="90000"/>
              </a:lnSpc>
              <a:spcBef>
                <a:spcPct val="30000"/>
              </a:spcBef>
              <a:buSzPct val="100000"/>
              <a:buFontTx/>
              <a:buChar char="»"/>
            </a:pPr>
            <a:r>
              <a:rPr lang="en-US" sz="1400" dirty="0">
                <a:latin typeface="Arial" pitchFamily="34" charset="0"/>
              </a:rPr>
              <a:t>Automatic calibration using flux through empty detector</a:t>
            </a:r>
          </a:p>
          <a:p>
            <a:pPr marL="685800" lvl="1" indent="-228600">
              <a:lnSpc>
                <a:spcPct val="90000"/>
              </a:lnSpc>
              <a:spcBef>
                <a:spcPct val="30000"/>
              </a:spcBef>
              <a:buSzPct val="100000"/>
              <a:buFontTx/>
              <a:buChar char="–"/>
            </a:pPr>
            <a:r>
              <a:rPr lang="en-US" sz="1900" b="1" dirty="0">
                <a:latin typeface="Arial" pitchFamily="34" charset="0"/>
              </a:rPr>
              <a:t>Combine signals to identify threats</a:t>
            </a:r>
          </a:p>
        </p:txBody>
      </p:sp>
      <p:sp>
        <p:nvSpPr>
          <p:cNvPr id="27652" name="Rectangle 5"/>
          <p:cNvSpPr>
            <a:spLocks noChangeArrowheads="1"/>
          </p:cNvSpPr>
          <p:nvPr/>
        </p:nvSpPr>
        <p:spPr bwMode="auto">
          <a:xfrm>
            <a:off x="0" y="3975100"/>
            <a:ext cx="4964113" cy="2354263"/>
          </a:xfrm>
          <a:prstGeom prst="rect">
            <a:avLst/>
          </a:prstGeom>
          <a:noFill/>
          <a:ln w="38100">
            <a:noFill/>
            <a:miter lim="800000"/>
            <a:headEnd/>
            <a:tailEnd/>
          </a:ln>
        </p:spPr>
        <p:txBody>
          <a:bodyPr/>
          <a:lstStyle/>
          <a:p>
            <a:pPr marL="285750" indent="-285750">
              <a:lnSpc>
                <a:spcPct val="90000"/>
              </a:lnSpc>
              <a:buSzPct val="100000"/>
              <a:buFontTx/>
              <a:buChar char="•"/>
            </a:pPr>
            <a:r>
              <a:rPr lang="en-US" sz="2200" b="1" dirty="0">
                <a:latin typeface="Arial" pitchFamily="34" charset="0"/>
              </a:rPr>
              <a:t>Advantages over other methods:</a:t>
            </a:r>
          </a:p>
          <a:p>
            <a:pPr marL="685800" lvl="1" indent="-228600">
              <a:lnSpc>
                <a:spcPct val="90000"/>
              </a:lnSpc>
              <a:spcBef>
                <a:spcPct val="30000"/>
              </a:spcBef>
              <a:buSzPct val="100000"/>
              <a:buFontTx/>
              <a:buChar char="–"/>
            </a:pPr>
            <a:r>
              <a:rPr lang="en-US" sz="1700" b="1" dirty="0">
                <a:latin typeface="Arial" pitchFamily="34" charset="0"/>
              </a:rPr>
              <a:t>No radiation</a:t>
            </a:r>
          </a:p>
          <a:p>
            <a:pPr marL="685800" lvl="1" indent="-228600">
              <a:lnSpc>
                <a:spcPct val="90000"/>
              </a:lnSpc>
              <a:spcBef>
                <a:spcPct val="30000"/>
              </a:spcBef>
              <a:buSzPct val="100000"/>
              <a:buFontTx/>
              <a:buChar char="–"/>
            </a:pPr>
            <a:r>
              <a:rPr lang="en-US" sz="1700" b="1" dirty="0">
                <a:latin typeface="Arial" pitchFamily="34" charset="0"/>
              </a:rPr>
              <a:t>Simple technology</a:t>
            </a:r>
          </a:p>
          <a:p>
            <a:pPr marL="685800" lvl="1" indent="-228600">
              <a:lnSpc>
                <a:spcPct val="90000"/>
              </a:lnSpc>
              <a:spcBef>
                <a:spcPct val="30000"/>
              </a:spcBef>
              <a:buSzPct val="100000"/>
              <a:buFontTx/>
              <a:buChar char="–"/>
            </a:pPr>
            <a:r>
              <a:rPr lang="en-US" sz="1700" b="1" dirty="0">
                <a:latin typeface="Arial" pitchFamily="34" charset="0"/>
              </a:rPr>
              <a:t>Inexpensive </a:t>
            </a:r>
          </a:p>
          <a:p>
            <a:pPr marL="685800" lvl="1" indent="-228600">
              <a:lnSpc>
                <a:spcPct val="90000"/>
              </a:lnSpc>
              <a:spcBef>
                <a:spcPct val="30000"/>
              </a:spcBef>
              <a:buSzPct val="100000"/>
              <a:buFontTx/>
              <a:buChar char="–"/>
            </a:pPr>
            <a:r>
              <a:rPr lang="en-US" sz="1700" b="1" dirty="0">
                <a:latin typeface="Arial" pitchFamily="34" charset="0"/>
              </a:rPr>
              <a:t>Can penetrate thick cargos</a:t>
            </a:r>
          </a:p>
          <a:p>
            <a:pPr marL="685800" lvl="1" indent="-228600">
              <a:lnSpc>
                <a:spcPct val="90000"/>
              </a:lnSpc>
              <a:spcBef>
                <a:spcPct val="30000"/>
              </a:spcBef>
              <a:buSzPct val="100000"/>
              <a:buFontTx/>
              <a:buChar char="–"/>
            </a:pPr>
            <a:r>
              <a:rPr lang="en-US" sz="1700" b="1" dirty="0">
                <a:latin typeface="Arial" pitchFamily="34" charset="0"/>
              </a:rPr>
              <a:t>Automatic Identification</a:t>
            </a:r>
            <a:endParaRPr lang="en-US" sz="1100" b="1" dirty="0">
              <a:latin typeface="Arial" pitchFamily="34" charset="0"/>
            </a:endParaRPr>
          </a:p>
        </p:txBody>
      </p:sp>
      <p:grpSp>
        <p:nvGrpSpPr>
          <p:cNvPr id="2" name="Group 25"/>
          <p:cNvGrpSpPr>
            <a:grpSpLocks/>
          </p:cNvGrpSpPr>
          <p:nvPr/>
        </p:nvGrpSpPr>
        <p:grpSpPr bwMode="auto">
          <a:xfrm>
            <a:off x="4648200" y="785813"/>
            <a:ext cx="4495800" cy="5634037"/>
            <a:chOff x="2928" y="495"/>
            <a:chExt cx="2832" cy="3549"/>
          </a:xfrm>
        </p:grpSpPr>
        <p:pic>
          <p:nvPicPr>
            <p:cNvPr id="27656" name="Picture 2" descr="12 x 72 x 10 12' x 16' tube super module_section"/>
            <p:cNvPicPr>
              <a:picLocks noChangeAspect="1" noChangeArrowheads="1"/>
            </p:cNvPicPr>
            <p:nvPr/>
          </p:nvPicPr>
          <p:blipFill>
            <a:blip r:embed="rId7" cstate="print"/>
            <a:srcRect l="8604" t="7774" r="13959" b="19145"/>
            <a:stretch>
              <a:fillRect/>
            </a:stretch>
          </p:blipFill>
          <p:spPr bwMode="auto">
            <a:xfrm>
              <a:off x="3264" y="495"/>
              <a:ext cx="2256" cy="1473"/>
            </a:xfrm>
            <a:prstGeom prst="rect">
              <a:avLst/>
            </a:prstGeom>
            <a:noFill/>
            <a:ln w="9525">
              <a:noFill/>
              <a:miter lim="800000"/>
              <a:headEnd/>
              <a:tailEnd/>
            </a:ln>
          </p:spPr>
        </p:pic>
        <p:pic>
          <p:nvPicPr>
            <p:cNvPr id="27657" name="Picture 21" descr="SanDiegoGMT"/>
            <p:cNvPicPr>
              <a:picLocks noChangeAspect="1" noChangeArrowheads="1"/>
            </p:cNvPicPr>
            <p:nvPr/>
          </p:nvPicPr>
          <p:blipFill>
            <a:blip r:embed="rId8" cstate="print"/>
            <a:srcRect/>
            <a:stretch>
              <a:fillRect/>
            </a:stretch>
          </p:blipFill>
          <p:spPr bwMode="auto">
            <a:xfrm>
              <a:off x="2928" y="1920"/>
              <a:ext cx="2832" cy="2124"/>
            </a:xfrm>
            <a:prstGeom prst="rect">
              <a:avLst/>
            </a:prstGeom>
            <a:noFill/>
            <a:ln w="9525">
              <a:noFill/>
              <a:miter lim="800000"/>
              <a:headEnd/>
              <a:tailEnd/>
            </a:ln>
          </p:spPr>
        </p:pic>
        <p:sp>
          <p:nvSpPr>
            <p:cNvPr id="27658" name="Text Box 22"/>
            <p:cNvSpPr txBox="1">
              <a:spLocks noChangeArrowheads="1"/>
            </p:cNvSpPr>
            <p:nvPr/>
          </p:nvSpPr>
          <p:spPr bwMode="auto">
            <a:xfrm>
              <a:off x="3168" y="3648"/>
              <a:ext cx="2095" cy="250"/>
            </a:xfrm>
            <a:prstGeom prst="rect">
              <a:avLst/>
            </a:prstGeom>
            <a:solidFill>
              <a:schemeClr val="bg1"/>
            </a:solidFill>
            <a:ln w="12700">
              <a:noFill/>
              <a:miter lim="800000"/>
              <a:headEnd/>
              <a:tailEnd/>
            </a:ln>
          </p:spPr>
          <p:txBody>
            <a:bodyPr wrap="none">
              <a:spAutoFit/>
            </a:bodyPr>
            <a:lstStyle/>
            <a:p>
              <a:r>
                <a:rPr lang="en-US" sz="2000"/>
                <a:t>Decision Sciences Corporation</a:t>
              </a:r>
            </a:p>
          </p:txBody>
        </p:sp>
      </p:grpSp>
      <p:pic>
        <p:nvPicPr>
          <p:cNvPr id="463895" name="FocusMT.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4953000" y="1181100"/>
            <a:ext cx="3810000" cy="4762500"/>
          </a:xfrm>
          <a:prstGeom prst="rect">
            <a:avLst/>
          </a:prstGeom>
          <a:noFill/>
          <a:ln w="9525">
            <a:noFill/>
            <a:miter lim="800000"/>
            <a:headEnd/>
            <a:tailEnd/>
          </a:ln>
        </p:spPr>
      </p:pic>
      <p:pic>
        <p:nvPicPr>
          <p:cNvPr id="463898" name="FocusNoThreatavi.avi">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4991100" y="1166813"/>
            <a:ext cx="3810000" cy="4762500"/>
          </a:xfrm>
          <a:prstGeom prst="rect">
            <a:avLst/>
          </a:prstGeom>
          <a:noFill/>
          <a:ln w="9525">
            <a:noFill/>
            <a:miter lim="800000"/>
            <a:headEnd/>
            <a:tailEnd/>
          </a:ln>
        </p:spPr>
      </p:pic>
    </p:spTree>
    <p:extLst>
      <p:ext uri="{BB962C8B-B14F-4D97-AF65-F5344CB8AC3E}">
        <p14:creationId xmlns:p14="http://schemas.microsoft.com/office/powerpoint/2010/main" val="303613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07" fill="hold"/>
                                        <p:tgtEl>
                                          <p:spTgt spid="46389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3898"/>
                                        </p:tgtEl>
                                        <p:attrNameLst>
                                          <p:attrName>style.visibility</p:attrName>
                                        </p:attrNameLst>
                                      </p:cBhvr>
                                      <p:to>
                                        <p:strVal val="hidden"/>
                                      </p:to>
                                    </p:set>
                                    <p:cmd type="call" cmd="stop">
                                      <p:cBhvr>
                                        <p:cTn id="11" dur="1">
                                          <p:stCondLst>
                                            <p:cond delay="0"/>
                                          </p:stCondLst>
                                        </p:cTn>
                                        <p:tgtEl>
                                          <p:spTgt spid="463898"/>
                                        </p:tgtEl>
                                      </p:cBhvr>
                                    </p:cmd>
                                  </p:childTnLst>
                                </p:cTn>
                              </p:par>
                              <p:par>
                                <p:cTn id="12" presetID="1" presetClass="entr" presetSubtype="0" fill="hold" nodeType="withEffect">
                                  <p:stCondLst>
                                    <p:cond delay="0"/>
                                  </p:stCondLst>
                                  <p:childTnLst>
                                    <p:set>
                                      <p:cBhvr>
                                        <p:cTn id="13" dur="1" fill="hold">
                                          <p:stCondLst>
                                            <p:cond delay="0"/>
                                          </p:stCondLst>
                                        </p:cTn>
                                        <p:tgtEl>
                                          <p:spTgt spid="463895"/>
                                        </p:tgtEl>
                                        <p:attrNameLst>
                                          <p:attrName>style.visibility</p:attrName>
                                        </p:attrNameLst>
                                      </p:cBhvr>
                                      <p:to>
                                        <p:strVal val="visible"/>
                                      </p:to>
                                    </p:se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37499" fill="hold"/>
                                        <p:tgtEl>
                                          <p:spTgt spid="463895"/>
                                        </p:tgtEl>
                                      </p:cBhvr>
                                    </p:cmd>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1" presetClass="exit" presetSubtype="0" fill="hold" nodeType="withEffect">
                                  <p:stCondLst>
                                    <p:cond delay="0"/>
                                  </p:stCondLst>
                                  <p:childTnLst>
                                    <p:set>
                                      <p:cBhvr>
                                        <p:cTn id="23" dur="1" fill="hold">
                                          <p:stCondLst>
                                            <p:cond delay="0"/>
                                          </p:stCondLst>
                                        </p:cTn>
                                        <p:tgtEl>
                                          <p:spTgt spid="463895"/>
                                        </p:tgtEl>
                                        <p:attrNameLst>
                                          <p:attrName>style.visibility</p:attrName>
                                        </p:attrNameLst>
                                      </p:cBhvr>
                                      <p:to>
                                        <p:strVal val="hidden"/>
                                      </p:to>
                                    </p:set>
                                    <p:cmd type="call" cmd="stop">
                                      <p:cBhvr>
                                        <p:cTn id="24" dur="1">
                                          <p:stCondLst>
                                            <p:cond delay="0"/>
                                          </p:stCondLst>
                                        </p:cTn>
                                        <p:tgtEl>
                                          <p:spTgt spid="4638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5" repeatCount="indefinite" fill="hold" display="0">
                  <p:stCondLst>
                    <p:cond delay="indefinite"/>
                  </p:stCondLst>
                  <p:endCondLst>
                    <p:cond evt="onNext" delay="0">
                      <p:tgtEl>
                        <p:sldTgt/>
                      </p:tgtEl>
                    </p:cond>
                    <p:cond evt="onPrev" delay="0">
                      <p:tgtEl>
                        <p:sldTgt/>
                      </p:tgtEl>
                    </p:cond>
                  </p:endCondLst>
                </p:cTn>
                <p:tgtEl>
                  <p:spTgt spid="463895"/>
                </p:tgtEl>
              </p:cMediaNode>
            </p:video>
            <p:seq concurrent="1" nextAc="seek">
              <p:cTn id="26" restart="whenNotActive" fill="hold" evtFilter="cancelBubble" nodeType="interactiveSeq">
                <p:stCondLst>
                  <p:cond evt="onClick" delay="0">
                    <p:tgtEl>
                      <p:spTgt spid="46389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463898"/>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63895"/>
                                        </p:tgtEl>
                                      </p:cBhvr>
                                    </p:cmd>
                                  </p:childTnLst>
                                </p:cTn>
                              </p:par>
                            </p:childTnLst>
                          </p:cTn>
                        </p:par>
                      </p:childTnLst>
                    </p:cTn>
                  </p:par>
                </p:childTnLst>
              </p:cTn>
              <p:nextCondLst>
                <p:cond evt="onClick" delay="0">
                  <p:tgtEl>
                    <p:spTgt spid="463895"/>
                  </p:tgtEl>
                </p:cond>
              </p:nextCondLst>
            </p:seq>
            <p:video>
              <p:cMediaNode>
                <p:cTn id="35" repeatCount="indefinite" fill="hold" display="0">
                  <p:stCondLst>
                    <p:cond delay="indefinite"/>
                  </p:stCondLst>
                  <p:endCondLst>
                    <p:cond evt="onNext" delay="0">
                      <p:tgtEl>
                        <p:sldTgt/>
                      </p:tgtEl>
                    </p:cond>
                    <p:cond evt="onPrev" delay="0">
                      <p:tgtEl>
                        <p:sldTgt/>
                      </p:tgtEl>
                    </p:cond>
                  </p:endCondLst>
                </p:cTn>
                <p:tgtEl>
                  <p:spTgt spid="46389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76200"/>
            <a:ext cx="8229600" cy="1143000"/>
          </a:xfrm>
        </p:spPr>
        <p:txBody>
          <a:bodyPr>
            <a:noAutofit/>
          </a:bodyPr>
          <a:lstStyle/>
          <a:p>
            <a:r>
              <a:rPr lang="en-US" sz="3600" b="1" dirty="0" smtClean="0"/>
              <a:t>DSIC Conference Photograph with Giant Muon Tracker</a:t>
            </a:r>
          </a:p>
        </p:txBody>
      </p:sp>
      <p:pic>
        <p:nvPicPr>
          <p:cNvPr id="28675" name="Picture 5" descr="Mu people dsc.jpg"/>
          <p:cNvPicPr>
            <a:picLocks noChangeAspect="1"/>
          </p:cNvPicPr>
          <p:nvPr/>
        </p:nvPicPr>
        <p:blipFill>
          <a:blip r:embed="rId2" cstate="print"/>
          <a:srcRect/>
          <a:stretch>
            <a:fillRect/>
          </a:stretch>
        </p:blipFill>
        <p:spPr bwMode="auto">
          <a:xfrm>
            <a:off x="1219200" y="1447800"/>
            <a:ext cx="6502400" cy="4876800"/>
          </a:xfrm>
          <a:prstGeom prst="rect">
            <a:avLst/>
          </a:prstGeom>
          <a:noFill/>
          <a:ln w="9525">
            <a:noFill/>
            <a:miter lim="800000"/>
            <a:headEnd/>
            <a:tailEnd/>
          </a:ln>
        </p:spPr>
      </p:pic>
      <p:pic>
        <p:nvPicPr>
          <p:cNvPr id="7" name="Picture 6" descr="group_photo_3D dsc.jpg"/>
          <p:cNvPicPr>
            <a:picLocks noChangeAspect="1"/>
          </p:cNvPicPr>
          <p:nvPr/>
        </p:nvPicPr>
        <p:blipFill>
          <a:blip r:embed="rId3" cstate="print"/>
          <a:srcRect l="30888" t="12280"/>
          <a:stretch>
            <a:fillRect/>
          </a:stretch>
        </p:blipFill>
        <p:spPr bwMode="auto">
          <a:xfrm>
            <a:off x="1219200" y="1447800"/>
            <a:ext cx="6553200" cy="4724400"/>
          </a:xfrm>
          <a:prstGeom prst="rect">
            <a:avLst/>
          </a:prstGeom>
          <a:noFill/>
          <a:ln w="9525">
            <a:noFill/>
            <a:miter lim="800000"/>
            <a:headEnd/>
            <a:tailEnd/>
          </a:ln>
        </p:spPr>
      </p:pic>
    </p:spTree>
    <p:extLst>
      <p:ext uri="{BB962C8B-B14F-4D97-AF65-F5344CB8AC3E}">
        <p14:creationId xmlns:p14="http://schemas.microsoft.com/office/powerpoint/2010/main" val="33429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0377"/>
            <a:ext cx="9144000" cy="1143000"/>
          </a:xfrm>
        </p:spPr>
        <p:txBody>
          <a:bodyPr>
            <a:noAutofit/>
          </a:bodyPr>
          <a:lstStyle/>
          <a:p>
            <a:r>
              <a:rPr lang="en-US" sz="3600" b="1" dirty="0"/>
              <a:t>Decision Sciences </a:t>
            </a:r>
            <a:r>
              <a:rPr lang="en-US" sz="3600" b="1" dirty="0" smtClean="0"/>
              <a:t> </a:t>
            </a:r>
            <a:r>
              <a:rPr lang="en-US" sz="3600" b="1" dirty="0"/>
              <a:t>First Installed Commercial Muon Scanner at Freeport in the Bahamas</a:t>
            </a:r>
            <a:br>
              <a:rPr lang="en-US" sz="3600" b="1" dirty="0"/>
            </a:br>
            <a:endParaRPr lang="en-US" sz="3600" b="1" dirty="0"/>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65341"/>
            <a:ext cx="6500193" cy="25524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4464400"/>
            <a:ext cx="5457776" cy="369332"/>
          </a:xfrm>
          <a:prstGeom prst="rect">
            <a:avLst/>
          </a:prstGeom>
          <a:noFill/>
        </p:spPr>
        <p:txBody>
          <a:bodyPr wrap="none" rtlCol="0">
            <a:spAutoFit/>
          </a:bodyPr>
          <a:lstStyle/>
          <a:p>
            <a:r>
              <a:rPr lang="en-US" dirty="0" smtClean="0"/>
              <a:t>Less than one minute scanning time to detect 20 kg of U</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47364"/>
            <a:ext cx="8153400" cy="45724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4294967295"/>
          </p:nvPr>
        </p:nvSpPr>
        <p:spPr>
          <a:xfrm>
            <a:off x="0" y="6492875"/>
            <a:ext cx="2895600" cy="365125"/>
          </a:xfrm>
          <a:prstGeom prst="rect">
            <a:avLst/>
          </a:prstGeom>
        </p:spPr>
        <p:txBody>
          <a:bodyPr/>
          <a:lstStyle/>
          <a:p>
            <a:endParaRPr lang="en-US" dirty="0"/>
          </a:p>
        </p:txBody>
      </p:sp>
    </p:spTree>
    <p:extLst>
      <p:ext uri="{BB962C8B-B14F-4D97-AF65-F5344CB8AC3E}">
        <p14:creationId xmlns:p14="http://schemas.microsoft.com/office/powerpoint/2010/main" val="314422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8"/>
          <p:cNvSpPr>
            <a:spLocks noGrp="1"/>
          </p:cNvSpPr>
          <p:nvPr>
            <p:ph type="title"/>
          </p:nvPr>
        </p:nvSpPr>
        <p:spPr>
          <a:xfrm>
            <a:off x="411729" y="152400"/>
            <a:ext cx="8229600" cy="998312"/>
          </a:xfrm>
        </p:spPr>
        <p:txBody>
          <a:bodyPr>
            <a:normAutofit/>
          </a:bodyPr>
          <a:lstStyle/>
          <a:p>
            <a:r>
              <a:rPr lang="en-US" sz="3600" b="1" dirty="0" smtClean="0"/>
              <a:t>Radiography of Fukushima reactors</a:t>
            </a:r>
            <a:endParaRPr lang="en-US" sz="3600" b="1" dirty="0"/>
          </a:p>
        </p:txBody>
      </p:sp>
      <p:sp>
        <p:nvSpPr>
          <p:cNvPr id="6" name="AutoShape 2" descr="http://upload.wikimedia.org/wikipedia/commons/2/2a/SH-60B_helicopter_flies_over_Sendai.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upload.wikimedia.org/wikipedia/commons/2/2a/SH-60B_helicopter_flies_over_Sendai.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941" name="Picture 5" descr="C:\Users\081720\Desktop\SH-60B_helicopter_flies_over_Senda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89" y="1812525"/>
            <a:ext cx="2763445" cy="18450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 descr="http://skepticblog.org/wp-content/uploads/Fukushima-Daiichi-reactor-3-explosion-images.jpg"/>
          <p:cNvSpPr>
            <a:spLocks noChangeAspect="1" noChangeArrowheads="1"/>
          </p:cNvSpPr>
          <p:nvPr/>
        </p:nvSpPr>
        <p:spPr bwMode="auto">
          <a:xfrm>
            <a:off x="155575" y="-1676400"/>
            <a:ext cx="5715000" cy="3495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https://encrypted-tbn2.gstatic.com/images?q=tbn:ANd9GcQTRzAjrGwZXPmzFuSspIAIaJtoQhG046Y6wEBcGZs6lyvLERodQ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1" descr="https://encrypted-tbn2.gstatic.com/images?q=tbn:ANd9GcQTRzAjrGwZXPmzFuSspIAIaJtoQhG046Y6wEBcGZs6lyvLERodQ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3" descr="http://upload.wikimedia.org/wikipedia/commons/7/7d/Fukushima_I_by_Digital_Globe.jpg"/>
          <p:cNvSpPr>
            <a:spLocks noChangeAspect="1" noChangeArrowheads="1"/>
          </p:cNvSpPr>
          <p:nvPr/>
        </p:nvSpPr>
        <p:spPr bwMode="auto">
          <a:xfrm>
            <a:off x="155575" y="-3802063"/>
            <a:ext cx="13639800" cy="792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3232" y="1905000"/>
            <a:ext cx="3015391" cy="1752600"/>
          </a:xfrm>
          <a:prstGeom prst="rect">
            <a:avLst/>
          </a:prstGeom>
        </p:spPr>
      </p:pic>
      <p:sp>
        <p:nvSpPr>
          <p:cNvPr id="13" name="TextBox 12"/>
          <p:cNvSpPr txBox="1"/>
          <p:nvPr/>
        </p:nvSpPr>
        <p:spPr>
          <a:xfrm>
            <a:off x="297089" y="4191000"/>
            <a:ext cx="3894928" cy="923330"/>
          </a:xfrm>
          <a:prstGeom prst="rect">
            <a:avLst/>
          </a:prstGeom>
          <a:noFill/>
        </p:spPr>
        <p:txBody>
          <a:bodyPr wrap="square" rtlCol="0">
            <a:spAutoFit/>
          </a:bodyPr>
          <a:lstStyle/>
          <a:p>
            <a:r>
              <a:rPr lang="en-US" dirty="0" smtClean="0"/>
              <a:t>18500 Deaths due to the earthquake and tsunami.</a:t>
            </a:r>
          </a:p>
          <a:p>
            <a:r>
              <a:rPr lang="en-US" dirty="0" smtClean="0"/>
              <a:t>Economic loss ~$275 billion</a:t>
            </a:r>
            <a:endParaRPr lang="en-US" dirty="0"/>
          </a:p>
        </p:txBody>
      </p:sp>
      <p:sp>
        <p:nvSpPr>
          <p:cNvPr id="14" name="TextBox 13"/>
          <p:cNvSpPr txBox="1"/>
          <p:nvPr/>
        </p:nvSpPr>
        <p:spPr>
          <a:xfrm>
            <a:off x="4527817" y="4191000"/>
            <a:ext cx="4191000" cy="2031325"/>
          </a:xfrm>
          <a:prstGeom prst="rect">
            <a:avLst/>
          </a:prstGeom>
          <a:noFill/>
        </p:spPr>
        <p:txBody>
          <a:bodyPr wrap="square" rtlCol="0">
            <a:spAutoFit/>
          </a:bodyPr>
          <a:lstStyle/>
          <a:p>
            <a:r>
              <a:rPr lang="en-US" dirty="0" smtClean="0"/>
              <a:t>Three reactors melted down.</a:t>
            </a:r>
          </a:p>
          <a:p>
            <a:r>
              <a:rPr lang="en-US" dirty="0" smtClean="0"/>
              <a:t>Clean up estimated to take 40 years.</a:t>
            </a:r>
          </a:p>
          <a:p>
            <a:r>
              <a:rPr lang="en-US" dirty="0" smtClean="0"/>
              <a:t>(No prompt deaths due to radiation exposure;</a:t>
            </a:r>
          </a:p>
          <a:p>
            <a:r>
              <a:rPr lang="en-US" dirty="0" smtClean="0"/>
              <a:t>No increased cancer rate; radiation deaths estimated to be negligible. Clean up cost ~$15-100 billion</a:t>
            </a:r>
            <a:endParaRPr lang="en-US" dirty="0"/>
          </a:p>
        </p:txBody>
      </p:sp>
      <p:sp>
        <p:nvSpPr>
          <p:cNvPr id="15" name="TextBox 14"/>
          <p:cNvSpPr txBox="1"/>
          <p:nvPr/>
        </p:nvSpPr>
        <p:spPr>
          <a:xfrm>
            <a:off x="271476" y="5297714"/>
            <a:ext cx="3279376" cy="1200329"/>
          </a:xfrm>
          <a:prstGeom prst="rect">
            <a:avLst/>
          </a:prstGeom>
          <a:noFill/>
        </p:spPr>
        <p:txBody>
          <a:bodyPr wrap="square" rtlCol="0">
            <a:spAutoFit/>
          </a:bodyPr>
          <a:lstStyle/>
          <a:p>
            <a:r>
              <a:rPr lang="en-US" dirty="0" smtClean="0"/>
              <a:t>2 weeks after the earthquake Cas Milner suggesting using muon scattering to look at the cores.</a:t>
            </a:r>
            <a:endParaRPr lang="en-US" dirty="0"/>
          </a:p>
        </p:txBody>
      </p:sp>
      <p:sp>
        <p:nvSpPr>
          <p:cNvPr id="2" name="TextBox 1"/>
          <p:cNvSpPr txBox="1"/>
          <p:nvPr/>
        </p:nvSpPr>
        <p:spPr>
          <a:xfrm>
            <a:off x="2514600" y="1143000"/>
            <a:ext cx="4023858" cy="369332"/>
          </a:xfrm>
          <a:prstGeom prst="rect">
            <a:avLst/>
          </a:prstGeom>
          <a:noFill/>
        </p:spPr>
        <p:txBody>
          <a:bodyPr wrap="none" rtlCol="0">
            <a:spAutoFit/>
          </a:bodyPr>
          <a:lstStyle/>
          <a:p>
            <a:r>
              <a:rPr lang="en-US" dirty="0" smtClean="0"/>
              <a:t>11 March 2011 Tohoku Great Earthquake</a:t>
            </a:r>
            <a:endParaRPr lang="en-US" dirty="0"/>
          </a:p>
        </p:txBody>
      </p:sp>
      <p:sp>
        <p:nvSpPr>
          <p:cNvPr id="3" name="Footer Placeholder 2"/>
          <p:cNvSpPr>
            <a:spLocks noGrp="1"/>
          </p:cNvSpPr>
          <p:nvPr>
            <p:ph type="ftr" sz="quarter" idx="4294967295"/>
          </p:nvPr>
        </p:nvSpPr>
        <p:spPr>
          <a:xfrm>
            <a:off x="0" y="6492875"/>
            <a:ext cx="2895600" cy="365125"/>
          </a:xfrm>
          <a:prstGeom prst="rect">
            <a:avLst/>
          </a:prstGeom>
        </p:spPr>
        <p:txBody>
          <a:bodyPr/>
          <a:lstStyle/>
          <a:p>
            <a:endParaRPr lang="en-US" dirty="0"/>
          </a:p>
        </p:txBody>
      </p:sp>
      <p:pic>
        <p:nvPicPr>
          <p:cNvPr id="16" name="Fukushima nuclear plant rocked by second reactor explosion - video  World news  theguardianc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69229" y="1752600"/>
            <a:ext cx="2514600" cy="2057400"/>
          </a:xfrm>
          <a:prstGeom prst="rect">
            <a:avLst/>
          </a:prstGeom>
        </p:spPr>
      </p:pic>
    </p:spTree>
    <p:extLst>
      <p:ext uri="{BB962C8B-B14F-4D97-AF65-F5344CB8AC3E}">
        <p14:creationId xmlns:p14="http://schemas.microsoft.com/office/powerpoint/2010/main" val="32462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3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4"/>
          <p:cNvGrpSpPr>
            <a:grpSpLocks noChangeAspect="1"/>
          </p:cNvGrpSpPr>
          <p:nvPr/>
        </p:nvGrpSpPr>
        <p:grpSpPr>
          <a:xfrm>
            <a:off x="303180" y="1447800"/>
            <a:ext cx="4895642" cy="4223798"/>
            <a:chOff x="645675" y="0"/>
            <a:chExt cx="6119552" cy="6599684"/>
          </a:xfrm>
        </p:grpSpPr>
        <p:grpSp>
          <p:nvGrpSpPr>
            <p:cNvPr id="15" name="Group 17"/>
            <p:cNvGrpSpPr/>
            <p:nvPr/>
          </p:nvGrpSpPr>
          <p:grpSpPr>
            <a:xfrm>
              <a:off x="645675" y="0"/>
              <a:ext cx="6119552" cy="6599684"/>
              <a:chOff x="645675" y="76200"/>
              <a:chExt cx="6119552" cy="6599684"/>
            </a:xfrm>
          </p:grpSpPr>
          <p:pic>
            <p:nvPicPr>
              <p:cNvPr id="2" name="Picture 1" descr="CompositeFrame001.bmp"/>
              <p:cNvPicPr>
                <a:picLocks noChangeAspect="1"/>
              </p:cNvPicPr>
              <p:nvPr/>
            </p:nvPicPr>
            <p:blipFill>
              <a:blip r:embed="rId2" cstate="print"/>
              <a:stretch>
                <a:fillRect/>
              </a:stretch>
            </p:blipFill>
            <p:spPr>
              <a:xfrm>
                <a:off x="1905000" y="533400"/>
                <a:ext cx="2498027" cy="3094483"/>
              </a:xfrm>
              <a:prstGeom prst="rect">
                <a:avLst/>
              </a:prstGeom>
            </p:spPr>
          </p:pic>
          <p:pic>
            <p:nvPicPr>
              <p:cNvPr id="3" name="Picture 2" descr="CompositeFrame010.bmp"/>
              <p:cNvPicPr>
                <a:picLocks noChangeAspect="1"/>
              </p:cNvPicPr>
              <p:nvPr/>
            </p:nvPicPr>
            <p:blipFill>
              <a:blip r:embed="rId3" cstate="print"/>
              <a:stretch>
                <a:fillRect/>
              </a:stretch>
            </p:blipFill>
            <p:spPr>
              <a:xfrm>
                <a:off x="4267200" y="533400"/>
                <a:ext cx="2498027" cy="3094482"/>
              </a:xfrm>
              <a:prstGeom prst="rect">
                <a:avLst/>
              </a:prstGeom>
            </p:spPr>
          </p:pic>
          <p:pic>
            <p:nvPicPr>
              <p:cNvPr id="4" name="Picture 3" descr="CompositeFrame028.bmp"/>
              <p:cNvPicPr>
                <a:picLocks noChangeAspect="1"/>
              </p:cNvPicPr>
              <p:nvPr/>
            </p:nvPicPr>
            <p:blipFill>
              <a:blip r:embed="rId4" cstate="print"/>
              <a:stretch>
                <a:fillRect/>
              </a:stretch>
            </p:blipFill>
            <p:spPr>
              <a:xfrm>
                <a:off x="1905000" y="3581400"/>
                <a:ext cx="2498027" cy="3094482"/>
              </a:xfrm>
              <a:prstGeom prst="rect">
                <a:avLst/>
              </a:prstGeom>
            </p:spPr>
          </p:pic>
          <p:pic>
            <p:nvPicPr>
              <p:cNvPr id="5" name="Picture 4" descr="CompositeFrame054.bmp"/>
              <p:cNvPicPr>
                <a:picLocks noChangeAspect="1"/>
              </p:cNvPicPr>
              <p:nvPr/>
            </p:nvPicPr>
            <p:blipFill>
              <a:blip r:embed="rId5" cstate="print"/>
              <a:stretch>
                <a:fillRect/>
              </a:stretch>
            </p:blipFill>
            <p:spPr>
              <a:xfrm>
                <a:off x="4267200" y="3581402"/>
                <a:ext cx="2498027" cy="3094482"/>
              </a:xfrm>
              <a:prstGeom prst="rect">
                <a:avLst/>
              </a:prstGeom>
            </p:spPr>
          </p:pic>
          <p:sp>
            <p:nvSpPr>
              <p:cNvPr id="6" name="TextBox 5"/>
              <p:cNvSpPr txBox="1"/>
              <p:nvPr/>
            </p:nvSpPr>
            <p:spPr>
              <a:xfrm>
                <a:off x="645675" y="1295400"/>
                <a:ext cx="1145025" cy="480902"/>
              </a:xfrm>
              <a:prstGeom prst="rect">
                <a:avLst/>
              </a:prstGeom>
              <a:noFill/>
            </p:spPr>
            <p:txBody>
              <a:bodyPr wrap="none" rtlCol="0">
                <a:spAutoFit/>
              </a:bodyPr>
              <a:lstStyle/>
              <a:p>
                <a:r>
                  <a:rPr lang="en-US" sz="1400" dirty="0" smtClean="0"/>
                  <a:t>Scattering</a:t>
                </a:r>
                <a:endParaRPr lang="en-US" sz="1400" dirty="0"/>
              </a:p>
            </p:txBody>
          </p:sp>
          <p:sp>
            <p:nvSpPr>
              <p:cNvPr id="7" name="TextBox 6"/>
              <p:cNvSpPr txBox="1"/>
              <p:nvPr/>
            </p:nvSpPr>
            <p:spPr>
              <a:xfrm>
                <a:off x="645675" y="2794000"/>
                <a:ext cx="1038185" cy="480902"/>
              </a:xfrm>
              <a:prstGeom prst="rect">
                <a:avLst/>
              </a:prstGeom>
              <a:noFill/>
            </p:spPr>
            <p:txBody>
              <a:bodyPr wrap="none" rtlCol="0">
                <a:spAutoFit/>
              </a:bodyPr>
              <a:lstStyle/>
              <a:p>
                <a:r>
                  <a:rPr lang="en-US" sz="1400" dirty="0" smtClean="0"/>
                  <a:t>Stopping</a:t>
                </a:r>
                <a:endParaRPr lang="en-US" sz="1400" dirty="0"/>
              </a:p>
            </p:txBody>
          </p:sp>
          <p:sp>
            <p:nvSpPr>
              <p:cNvPr id="8" name="TextBox 7"/>
              <p:cNvSpPr txBox="1"/>
              <p:nvPr/>
            </p:nvSpPr>
            <p:spPr>
              <a:xfrm>
                <a:off x="645675" y="4292600"/>
                <a:ext cx="1145025" cy="480902"/>
              </a:xfrm>
              <a:prstGeom prst="rect">
                <a:avLst/>
              </a:prstGeom>
              <a:noFill/>
            </p:spPr>
            <p:txBody>
              <a:bodyPr wrap="none" rtlCol="0">
                <a:spAutoFit/>
              </a:bodyPr>
              <a:lstStyle/>
              <a:p>
                <a:r>
                  <a:rPr lang="en-US" sz="1400" dirty="0" smtClean="0"/>
                  <a:t>Scattering</a:t>
                </a:r>
                <a:endParaRPr lang="en-US" sz="1400" dirty="0"/>
              </a:p>
            </p:txBody>
          </p:sp>
          <p:sp>
            <p:nvSpPr>
              <p:cNvPr id="9" name="TextBox 8"/>
              <p:cNvSpPr txBox="1"/>
              <p:nvPr/>
            </p:nvSpPr>
            <p:spPr>
              <a:xfrm>
                <a:off x="645675" y="5791200"/>
                <a:ext cx="1038185" cy="480902"/>
              </a:xfrm>
              <a:prstGeom prst="rect">
                <a:avLst/>
              </a:prstGeom>
              <a:noFill/>
            </p:spPr>
            <p:txBody>
              <a:bodyPr wrap="none" rtlCol="0">
                <a:spAutoFit/>
              </a:bodyPr>
              <a:lstStyle/>
              <a:p>
                <a:r>
                  <a:rPr lang="en-US" sz="1400" dirty="0" smtClean="0"/>
                  <a:t>Stopping</a:t>
                </a:r>
                <a:endParaRPr lang="en-US" sz="1400" dirty="0"/>
              </a:p>
            </p:txBody>
          </p:sp>
          <p:sp>
            <p:nvSpPr>
              <p:cNvPr id="10" name="TextBox 9"/>
              <p:cNvSpPr txBox="1"/>
              <p:nvPr/>
            </p:nvSpPr>
            <p:spPr>
              <a:xfrm>
                <a:off x="1981200" y="76200"/>
                <a:ext cx="814966" cy="480902"/>
              </a:xfrm>
              <a:prstGeom prst="rect">
                <a:avLst/>
              </a:prstGeom>
              <a:noFill/>
            </p:spPr>
            <p:txBody>
              <a:bodyPr wrap="none" rtlCol="0">
                <a:spAutoFit/>
              </a:bodyPr>
              <a:lstStyle/>
              <a:p>
                <a:r>
                  <a:rPr lang="en-US" sz="1400" dirty="0" smtClean="0"/>
                  <a:t>Empty</a:t>
                </a:r>
                <a:endParaRPr lang="en-US" sz="1400" dirty="0"/>
              </a:p>
            </p:txBody>
          </p:sp>
          <p:sp>
            <p:nvSpPr>
              <p:cNvPr id="11" name="TextBox 10"/>
              <p:cNvSpPr txBox="1"/>
              <p:nvPr/>
            </p:nvSpPr>
            <p:spPr>
              <a:xfrm>
                <a:off x="2866166" y="76200"/>
                <a:ext cx="755015" cy="480902"/>
              </a:xfrm>
              <a:prstGeom prst="rect">
                <a:avLst/>
              </a:prstGeom>
              <a:noFill/>
            </p:spPr>
            <p:txBody>
              <a:bodyPr wrap="none" rtlCol="0">
                <a:spAutoFit/>
              </a:bodyPr>
              <a:lstStyle/>
              <a:p>
                <a:r>
                  <a:rPr lang="en-US" sz="1400" dirty="0" smtClean="0"/>
                  <a:t>Intact</a:t>
                </a:r>
                <a:endParaRPr lang="en-US" sz="1400" dirty="0"/>
              </a:p>
            </p:txBody>
          </p:sp>
          <p:sp>
            <p:nvSpPr>
              <p:cNvPr id="13" name="TextBox 12"/>
              <p:cNvSpPr txBox="1"/>
              <p:nvPr/>
            </p:nvSpPr>
            <p:spPr>
              <a:xfrm>
                <a:off x="4394302" y="76200"/>
                <a:ext cx="814966" cy="480902"/>
              </a:xfrm>
              <a:prstGeom prst="rect">
                <a:avLst/>
              </a:prstGeom>
              <a:noFill/>
            </p:spPr>
            <p:txBody>
              <a:bodyPr wrap="none" rtlCol="0">
                <a:spAutoFit/>
              </a:bodyPr>
              <a:lstStyle/>
              <a:p>
                <a:r>
                  <a:rPr lang="en-US" sz="1400" dirty="0" smtClean="0"/>
                  <a:t>Empty</a:t>
                </a:r>
                <a:endParaRPr lang="en-US" sz="1400" dirty="0"/>
              </a:p>
            </p:txBody>
          </p:sp>
          <p:sp>
            <p:nvSpPr>
              <p:cNvPr id="14" name="TextBox 13"/>
              <p:cNvSpPr txBox="1"/>
              <p:nvPr/>
            </p:nvSpPr>
            <p:spPr>
              <a:xfrm>
                <a:off x="5279268" y="76200"/>
                <a:ext cx="755015" cy="480902"/>
              </a:xfrm>
              <a:prstGeom prst="rect">
                <a:avLst/>
              </a:prstGeom>
              <a:noFill/>
            </p:spPr>
            <p:txBody>
              <a:bodyPr wrap="none" rtlCol="0">
                <a:spAutoFit/>
              </a:bodyPr>
              <a:lstStyle/>
              <a:p>
                <a:r>
                  <a:rPr lang="en-US" sz="1400" dirty="0" smtClean="0"/>
                  <a:t>Intact</a:t>
                </a:r>
                <a:endParaRPr lang="en-US" sz="1400" dirty="0"/>
              </a:p>
            </p:txBody>
          </p:sp>
          <p:sp>
            <p:nvSpPr>
              <p:cNvPr id="16" name="TextBox 15"/>
              <p:cNvSpPr txBox="1"/>
              <p:nvPr/>
            </p:nvSpPr>
            <p:spPr>
              <a:xfrm>
                <a:off x="3689513" y="76200"/>
                <a:ext cx="638155" cy="480902"/>
              </a:xfrm>
              <a:prstGeom prst="rect">
                <a:avLst/>
              </a:prstGeom>
              <a:noFill/>
            </p:spPr>
            <p:txBody>
              <a:bodyPr wrap="none" rtlCol="0">
                <a:spAutoFit/>
              </a:bodyPr>
              <a:lstStyle/>
              <a:p>
                <a:r>
                  <a:rPr lang="en-US" sz="1400" dirty="0" smtClean="0"/>
                  <a:t>Void</a:t>
                </a:r>
                <a:endParaRPr lang="en-US" sz="1400" dirty="0"/>
              </a:p>
            </p:txBody>
          </p:sp>
          <p:sp>
            <p:nvSpPr>
              <p:cNvPr id="17" name="TextBox 16"/>
              <p:cNvSpPr txBox="1"/>
              <p:nvPr/>
            </p:nvSpPr>
            <p:spPr>
              <a:xfrm>
                <a:off x="6102615" y="76200"/>
                <a:ext cx="638155" cy="480902"/>
              </a:xfrm>
              <a:prstGeom prst="rect">
                <a:avLst/>
              </a:prstGeom>
              <a:noFill/>
            </p:spPr>
            <p:txBody>
              <a:bodyPr wrap="none" rtlCol="0">
                <a:spAutoFit/>
              </a:bodyPr>
              <a:lstStyle/>
              <a:p>
                <a:r>
                  <a:rPr lang="en-US" sz="1400" dirty="0" smtClean="0"/>
                  <a:t>Void</a:t>
                </a:r>
                <a:endParaRPr lang="en-US" sz="1400" dirty="0"/>
              </a:p>
            </p:txBody>
          </p:sp>
        </p:grpSp>
        <p:sp>
          <p:nvSpPr>
            <p:cNvPr id="19" name="TextBox 18"/>
            <p:cNvSpPr txBox="1"/>
            <p:nvPr/>
          </p:nvSpPr>
          <p:spPr>
            <a:xfrm>
              <a:off x="1905000" y="533400"/>
              <a:ext cx="762000" cy="408766"/>
            </a:xfrm>
            <a:prstGeom prst="rect">
              <a:avLst/>
            </a:prstGeom>
            <a:solidFill>
              <a:schemeClr val="tx1"/>
            </a:solidFill>
          </p:spPr>
          <p:txBody>
            <a:bodyPr wrap="square" rtlCol="0">
              <a:spAutoFit/>
            </a:bodyPr>
            <a:lstStyle/>
            <a:p>
              <a:r>
                <a:rPr lang="en-US" sz="1100" dirty="0" smtClean="0">
                  <a:solidFill>
                    <a:schemeClr val="bg1"/>
                  </a:solidFill>
                </a:rPr>
                <a:t>1 Hour</a:t>
              </a:r>
              <a:endParaRPr lang="en-US" sz="1100" dirty="0">
                <a:solidFill>
                  <a:schemeClr val="bg1"/>
                </a:solidFill>
              </a:endParaRPr>
            </a:p>
          </p:txBody>
        </p:sp>
        <p:sp>
          <p:nvSpPr>
            <p:cNvPr id="20" name="TextBox 19"/>
            <p:cNvSpPr txBox="1"/>
            <p:nvPr/>
          </p:nvSpPr>
          <p:spPr>
            <a:xfrm>
              <a:off x="4267200" y="533400"/>
              <a:ext cx="762000" cy="673261"/>
            </a:xfrm>
            <a:prstGeom prst="rect">
              <a:avLst/>
            </a:prstGeom>
            <a:solidFill>
              <a:schemeClr val="tx1"/>
            </a:solidFill>
          </p:spPr>
          <p:txBody>
            <a:bodyPr wrap="square" rtlCol="0">
              <a:spAutoFit/>
            </a:bodyPr>
            <a:lstStyle/>
            <a:p>
              <a:r>
                <a:rPr lang="en-US" sz="1050" dirty="0" smtClean="0">
                  <a:solidFill>
                    <a:schemeClr val="bg1"/>
                  </a:solidFill>
                </a:rPr>
                <a:t>10 Hour</a:t>
              </a:r>
              <a:endParaRPr lang="en-US" sz="1050" dirty="0">
                <a:solidFill>
                  <a:schemeClr val="bg1"/>
                </a:solidFill>
              </a:endParaRPr>
            </a:p>
          </p:txBody>
        </p:sp>
        <p:sp>
          <p:nvSpPr>
            <p:cNvPr id="21" name="TextBox 20"/>
            <p:cNvSpPr txBox="1"/>
            <p:nvPr/>
          </p:nvSpPr>
          <p:spPr>
            <a:xfrm>
              <a:off x="1905000" y="3578423"/>
              <a:ext cx="762000" cy="408766"/>
            </a:xfrm>
            <a:prstGeom prst="rect">
              <a:avLst/>
            </a:prstGeom>
            <a:solidFill>
              <a:schemeClr val="tx1"/>
            </a:solidFill>
          </p:spPr>
          <p:txBody>
            <a:bodyPr wrap="square" rtlCol="0">
              <a:spAutoFit/>
            </a:bodyPr>
            <a:lstStyle/>
            <a:p>
              <a:r>
                <a:rPr lang="en-US" sz="1100" dirty="0" smtClean="0">
                  <a:solidFill>
                    <a:schemeClr val="bg1"/>
                  </a:solidFill>
                </a:rPr>
                <a:t>4 Days</a:t>
              </a:r>
              <a:endParaRPr lang="en-US" sz="1100" dirty="0">
                <a:solidFill>
                  <a:schemeClr val="bg1"/>
                </a:solidFill>
              </a:endParaRPr>
            </a:p>
          </p:txBody>
        </p:sp>
        <p:sp>
          <p:nvSpPr>
            <p:cNvPr id="22" name="TextBox 21"/>
            <p:cNvSpPr txBox="1"/>
            <p:nvPr/>
          </p:nvSpPr>
          <p:spPr>
            <a:xfrm>
              <a:off x="4267200" y="3581400"/>
              <a:ext cx="838200" cy="408766"/>
            </a:xfrm>
            <a:prstGeom prst="rect">
              <a:avLst/>
            </a:prstGeom>
            <a:solidFill>
              <a:schemeClr val="tx1"/>
            </a:solidFill>
          </p:spPr>
          <p:txBody>
            <a:bodyPr wrap="square" rtlCol="0">
              <a:spAutoFit/>
            </a:bodyPr>
            <a:lstStyle/>
            <a:p>
              <a:r>
                <a:rPr lang="en-US" sz="1100" dirty="0" smtClean="0">
                  <a:solidFill>
                    <a:schemeClr val="bg1"/>
                  </a:solidFill>
                </a:rPr>
                <a:t>6 Weeks</a:t>
              </a:r>
              <a:endParaRPr lang="en-US" sz="1100" dirty="0">
                <a:solidFill>
                  <a:schemeClr val="bg1"/>
                </a:solidFill>
              </a:endParaRPr>
            </a:p>
          </p:txBody>
        </p:sp>
        <p:sp>
          <p:nvSpPr>
            <p:cNvPr id="23" name="TextBox 22"/>
            <p:cNvSpPr txBox="1"/>
            <p:nvPr/>
          </p:nvSpPr>
          <p:spPr>
            <a:xfrm>
              <a:off x="4267200" y="4736068"/>
              <a:ext cx="762000" cy="480902"/>
            </a:xfrm>
            <a:prstGeom prst="rect">
              <a:avLst/>
            </a:prstGeom>
            <a:noFill/>
            <a:ln>
              <a:noFill/>
            </a:ln>
          </p:spPr>
          <p:txBody>
            <a:bodyPr wrap="square" rtlCol="0">
              <a:spAutoFit/>
            </a:bodyPr>
            <a:lstStyle/>
            <a:p>
              <a:r>
                <a:rPr lang="en-US" sz="1400" dirty="0" smtClean="0">
                  <a:solidFill>
                    <a:srgbClr val="FF0000"/>
                  </a:solidFill>
                </a:rPr>
                <a:t>Core</a:t>
              </a:r>
              <a:endParaRPr lang="en-US" sz="1400" dirty="0">
                <a:solidFill>
                  <a:srgbClr val="FF0000"/>
                </a:solidFill>
              </a:endParaRPr>
            </a:p>
          </p:txBody>
        </p:sp>
        <p:cxnSp>
          <p:nvCxnSpPr>
            <p:cNvPr id="24" name="Straight Arrow Connector 23"/>
            <p:cNvCxnSpPr/>
            <p:nvPr/>
          </p:nvCxnSpPr>
          <p:spPr>
            <a:xfrm flipV="1">
              <a:off x="4876800" y="4343400"/>
              <a:ext cx="3810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12013" y="4748784"/>
              <a:ext cx="774436" cy="480902"/>
            </a:xfrm>
            <a:prstGeom prst="rect">
              <a:avLst/>
            </a:prstGeom>
            <a:noFill/>
            <a:ln>
              <a:noFill/>
            </a:ln>
          </p:spPr>
          <p:txBody>
            <a:bodyPr wrap="square" rtlCol="0">
              <a:spAutoFit/>
            </a:bodyPr>
            <a:lstStyle/>
            <a:p>
              <a:r>
                <a:rPr lang="en-US" sz="1400" dirty="0" smtClean="0">
                  <a:solidFill>
                    <a:srgbClr val="FF0000"/>
                  </a:solidFill>
                </a:rPr>
                <a:t>Void</a:t>
              </a:r>
              <a:endParaRPr lang="en-US" sz="1400" dirty="0">
                <a:solidFill>
                  <a:srgbClr val="FF0000"/>
                </a:solidFill>
              </a:endParaRPr>
            </a:p>
          </p:txBody>
        </p:sp>
        <p:cxnSp>
          <p:nvCxnSpPr>
            <p:cNvPr id="26" name="Straight Arrow Connector 25"/>
            <p:cNvCxnSpPr>
              <a:stCxn id="25" idx="3"/>
            </p:cNvCxnSpPr>
            <p:nvPr/>
          </p:nvCxnSpPr>
          <p:spPr>
            <a:xfrm flipV="1">
              <a:off x="5886450" y="4026934"/>
              <a:ext cx="298627" cy="9623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5" idx="3"/>
            </p:cNvCxnSpPr>
            <p:nvPr/>
          </p:nvCxnSpPr>
          <p:spPr>
            <a:xfrm flipV="1">
              <a:off x="5886450" y="4788934"/>
              <a:ext cx="222427" cy="2003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27"/>
          <p:cNvGrpSpPr/>
          <p:nvPr/>
        </p:nvGrpSpPr>
        <p:grpSpPr>
          <a:xfrm>
            <a:off x="5615987" y="1486148"/>
            <a:ext cx="3352800" cy="3505200"/>
            <a:chOff x="1731264" y="1600200"/>
            <a:chExt cx="3828572" cy="3819048"/>
          </a:xfrm>
        </p:grpSpPr>
        <p:grpSp>
          <p:nvGrpSpPr>
            <p:cNvPr id="28" name="Group 19"/>
            <p:cNvGrpSpPr/>
            <p:nvPr/>
          </p:nvGrpSpPr>
          <p:grpSpPr>
            <a:xfrm>
              <a:off x="1731264" y="1600200"/>
              <a:ext cx="3828572" cy="3819048"/>
              <a:chOff x="1731264" y="1600200"/>
              <a:chExt cx="3828572" cy="3819048"/>
            </a:xfrm>
          </p:grpSpPr>
          <p:pic>
            <p:nvPicPr>
              <p:cNvPr id="39" name="Picture 2"/>
              <p:cNvPicPr>
                <a:picLocks noChangeAspect="1" noChangeArrowheads="1"/>
              </p:cNvPicPr>
              <p:nvPr/>
            </p:nvPicPr>
            <p:blipFill>
              <a:blip r:embed="rId6" cstate="print"/>
              <a:srcRect/>
              <a:stretch>
                <a:fillRect/>
              </a:stretch>
            </p:blipFill>
            <p:spPr bwMode="auto">
              <a:xfrm>
                <a:off x="1731264" y="1600200"/>
                <a:ext cx="3828572" cy="3819048"/>
              </a:xfrm>
              <a:prstGeom prst="rect">
                <a:avLst/>
              </a:prstGeom>
              <a:noFill/>
              <a:ln w="9525">
                <a:noFill/>
                <a:miter lim="800000"/>
                <a:headEnd/>
                <a:tailEnd/>
              </a:ln>
            </p:spPr>
          </p:pic>
          <p:sp>
            <p:nvSpPr>
              <p:cNvPr id="40" name="Rectangle 39"/>
              <p:cNvSpPr/>
              <p:nvPr/>
            </p:nvSpPr>
            <p:spPr>
              <a:xfrm>
                <a:off x="2209800" y="3505200"/>
                <a:ext cx="115824" cy="838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40" idx="0"/>
              </p:cNvCxnSpPr>
              <p:nvPr/>
            </p:nvCxnSpPr>
            <p:spPr>
              <a:xfrm flipV="1">
                <a:off x="2267712" y="2133600"/>
                <a:ext cx="2913888"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2"/>
              </p:cNvCxnSpPr>
              <p:nvPr/>
            </p:nvCxnSpPr>
            <p:spPr>
              <a:xfrm flipV="1">
                <a:off x="2267712" y="2971800"/>
                <a:ext cx="2913888"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065776" y="2133600"/>
                <a:ext cx="115824" cy="838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2362200" y="5015221"/>
                <a:ext cx="2667000" cy="2221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55219" y="4830556"/>
                <a:ext cx="655949" cy="369332"/>
              </a:xfrm>
              <a:prstGeom prst="rect">
                <a:avLst/>
              </a:prstGeom>
              <a:solidFill>
                <a:schemeClr val="bg1"/>
              </a:solidFill>
            </p:spPr>
            <p:txBody>
              <a:bodyPr wrap="none" rtlCol="0">
                <a:spAutoFit/>
              </a:bodyPr>
              <a:lstStyle/>
              <a:p>
                <a:r>
                  <a:rPr lang="en-US" dirty="0" smtClean="0"/>
                  <a:t>40 m</a:t>
                </a:r>
                <a:endParaRPr lang="en-US" dirty="0"/>
              </a:p>
            </p:txBody>
          </p:sp>
        </p:grpSp>
        <p:sp>
          <p:nvSpPr>
            <p:cNvPr id="30" name="TextBox 29"/>
            <p:cNvSpPr txBox="1"/>
            <p:nvPr/>
          </p:nvSpPr>
          <p:spPr>
            <a:xfrm>
              <a:off x="3124200" y="1752600"/>
              <a:ext cx="1091646" cy="369332"/>
            </a:xfrm>
            <a:prstGeom prst="rect">
              <a:avLst/>
            </a:prstGeom>
            <a:noFill/>
          </p:spPr>
          <p:txBody>
            <a:bodyPr wrap="none" rtlCol="0">
              <a:spAutoFit/>
            </a:bodyPr>
            <a:lstStyle/>
            <a:p>
              <a:r>
                <a:rPr lang="en-US" dirty="0" smtClean="0">
                  <a:solidFill>
                    <a:schemeClr val="bg1"/>
                  </a:solidFill>
                </a:rPr>
                <a:t>Detectors</a:t>
              </a:r>
              <a:endParaRPr lang="en-US" dirty="0">
                <a:solidFill>
                  <a:schemeClr val="bg1"/>
                </a:solidFill>
              </a:endParaRPr>
            </a:p>
          </p:txBody>
        </p:sp>
        <p:cxnSp>
          <p:nvCxnSpPr>
            <p:cNvPr id="31" name="Straight Arrow Connector 30"/>
            <p:cNvCxnSpPr>
              <a:stCxn id="30" idx="3"/>
            </p:cNvCxnSpPr>
            <p:nvPr/>
          </p:nvCxnSpPr>
          <p:spPr>
            <a:xfrm>
              <a:off x="4215846" y="1937266"/>
              <a:ext cx="813354" cy="4249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362200" y="2057400"/>
              <a:ext cx="762000" cy="1295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495800" y="3429000"/>
              <a:ext cx="622478" cy="369332"/>
            </a:xfrm>
            <a:prstGeom prst="rect">
              <a:avLst/>
            </a:prstGeom>
            <a:noFill/>
          </p:spPr>
          <p:txBody>
            <a:bodyPr wrap="none" rtlCol="0">
              <a:spAutoFit/>
            </a:bodyPr>
            <a:lstStyle/>
            <a:p>
              <a:r>
                <a:rPr lang="en-US" dirty="0" smtClean="0">
                  <a:solidFill>
                    <a:schemeClr val="bg1"/>
                  </a:solidFill>
                </a:rPr>
                <a:t>Core</a:t>
              </a:r>
              <a:endParaRPr lang="en-US" dirty="0">
                <a:solidFill>
                  <a:schemeClr val="bg1"/>
                </a:solidFill>
              </a:endParaRPr>
            </a:p>
          </p:txBody>
        </p:sp>
        <p:cxnSp>
          <p:nvCxnSpPr>
            <p:cNvPr id="34" name="Straight Arrow Connector 33"/>
            <p:cNvCxnSpPr>
              <a:stCxn id="33" idx="1"/>
            </p:cNvCxnSpPr>
            <p:nvPr/>
          </p:nvCxnSpPr>
          <p:spPr>
            <a:xfrm flipH="1" flipV="1">
              <a:off x="3810000" y="3276600"/>
              <a:ext cx="685800" cy="33706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819400" y="3886200"/>
              <a:ext cx="602986" cy="369332"/>
            </a:xfrm>
            <a:prstGeom prst="rect">
              <a:avLst/>
            </a:prstGeom>
            <a:noFill/>
          </p:spPr>
          <p:txBody>
            <a:bodyPr wrap="none" rtlCol="0">
              <a:spAutoFit/>
            </a:bodyPr>
            <a:lstStyle/>
            <a:p>
              <a:r>
                <a:rPr lang="en-US" dirty="0" smtClean="0">
                  <a:solidFill>
                    <a:schemeClr val="bg1"/>
                  </a:solidFill>
                </a:rPr>
                <a:t>Void</a:t>
              </a:r>
              <a:endParaRPr lang="en-US" dirty="0">
                <a:solidFill>
                  <a:schemeClr val="bg1"/>
                </a:solidFill>
              </a:endParaRPr>
            </a:p>
          </p:txBody>
        </p:sp>
        <p:cxnSp>
          <p:nvCxnSpPr>
            <p:cNvPr id="37" name="Straight Arrow Connector 36"/>
            <p:cNvCxnSpPr/>
            <p:nvPr/>
          </p:nvCxnSpPr>
          <p:spPr>
            <a:xfrm flipV="1">
              <a:off x="3124200" y="3136392"/>
              <a:ext cx="560832" cy="67360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124200" y="3505200"/>
              <a:ext cx="5334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49" name="Title 48"/>
          <p:cNvSpPr>
            <a:spLocks noGrp="1"/>
          </p:cNvSpPr>
          <p:nvPr>
            <p:ph type="title"/>
          </p:nvPr>
        </p:nvSpPr>
        <p:spPr>
          <a:xfrm>
            <a:off x="457200" y="228600"/>
            <a:ext cx="8229600" cy="1143000"/>
          </a:xfrm>
        </p:spPr>
        <p:txBody>
          <a:bodyPr>
            <a:noAutofit/>
          </a:bodyPr>
          <a:lstStyle/>
          <a:p>
            <a:r>
              <a:rPr lang="en-US" sz="3600" b="1" dirty="0" smtClean="0"/>
              <a:t>GEANT </a:t>
            </a:r>
            <a:r>
              <a:rPr lang="en-US" sz="3600" b="1" dirty="0"/>
              <a:t>S</a:t>
            </a:r>
            <a:r>
              <a:rPr lang="en-US" sz="3600" b="1" dirty="0" smtClean="0"/>
              <a:t>imulation of Radiography of Fukushima reactors</a:t>
            </a:r>
            <a:endParaRPr lang="en-US" sz="3600" b="1" dirty="0"/>
          </a:p>
        </p:txBody>
      </p:sp>
      <p:sp>
        <p:nvSpPr>
          <p:cNvPr id="29" name="Footer Placeholder 28"/>
          <p:cNvSpPr>
            <a:spLocks noGrp="1"/>
          </p:cNvSpPr>
          <p:nvPr>
            <p:ph type="ftr" sz="quarter" idx="4294967295"/>
          </p:nvPr>
        </p:nvSpPr>
        <p:spPr>
          <a:xfrm>
            <a:off x="0" y="6492875"/>
            <a:ext cx="2895600" cy="365125"/>
          </a:xfrm>
          <a:prstGeom prst="rect">
            <a:avLst/>
          </a:prstGeom>
        </p:spPr>
        <p:txBody>
          <a:bodyPr/>
          <a:lstStyle/>
          <a:p>
            <a:endParaRPr lang="en-US" dirty="0"/>
          </a:p>
        </p:txBody>
      </p:sp>
      <p:sp>
        <p:nvSpPr>
          <p:cNvPr id="35" name="TextBox 34"/>
          <p:cNvSpPr txBox="1"/>
          <p:nvPr/>
        </p:nvSpPr>
        <p:spPr>
          <a:xfrm>
            <a:off x="5713452" y="5209932"/>
            <a:ext cx="3354348"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Scattering Cosmic radiography can be used to image the damaged cores</a:t>
            </a:r>
          </a:p>
          <a:p>
            <a:pPr marL="285750" indent="-285750">
              <a:buFont typeface="Arial" panose="020B0604020202020204" pitchFamily="34" charset="0"/>
              <a:buChar char="•"/>
            </a:pPr>
            <a:r>
              <a:rPr lang="en-US" dirty="0" smtClean="0"/>
              <a:t>Stopping radiography is much more difficult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96400" cy="1143000"/>
          </a:xfrm>
        </p:spPr>
        <p:txBody>
          <a:bodyPr>
            <a:noAutofit/>
          </a:bodyPr>
          <a:lstStyle/>
          <a:p>
            <a:r>
              <a:rPr lang="en-US" sz="3600" b="1" dirty="0" smtClean="0"/>
              <a:t>Results from Toshiba Nuclear Critical Assembly (NCA) Radiography (350 hrs exposure)</a:t>
            </a:r>
            <a:endParaRPr lang="en-US" sz="3600" b="1" dirty="0"/>
          </a:p>
        </p:txBody>
      </p:sp>
      <p:pic>
        <p:nvPicPr>
          <p:cNvPr id="30" name="Z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5486400" y="2286000"/>
            <a:ext cx="3276600" cy="3660851"/>
          </a:xfrm>
          <a:prstGeom prst="rect">
            <a:avLst/>
          </a:prstGeom>
        </p:spPr>
      </p:pic>
      <p:grpSp>
        <p:nvGrpSpPr>
          <p:cNvPr id="50" name="Group 49"/>
          <p:cNvGrpSpPr/>
          <p:nvPr/>
        </p:nvGrpSpPr>
        <p:grpSpPr>
          <a:xfrm>
            <a:off x="0" y="1778615"/>
            <a:ext cx="4950562" cy="4317385"/>
            <a:chOff x="0" y="1778615"/>
            <a:chExt cx="4950562" cy="4317385"/>
          </a:xfrm>
        </p:grpSpPr>
        <p:pic>
          <p:nvPicPr>
            <p:cNvPr id="45058" name="Picture 1" descr="image001"/>
            <p:cNvPicPr>
              <a:picLocks noChangeAspect="1" noChangeArrowheads="1"/>
            </p:cNvPicPr>
            <p:nvPr/>
          </p:nvPicPr>
          <p:blipFill>
            <a:blip r:embed="rId7" cstate="print"/>
            <a:srcRect/>
            <a:stretch>
              <a:fillRect/>
            </a:stretch>
          </p:blipFill>
          <p:spPr bwMode="auto">
            <a:xfrm>
              <a:off x="304800" y="2133600"/>
              <a:ext cx="4476750" cy="3764369"/>
            </a:xfrm>
            <a:prstGeom prst="rect">
              <a:avLst/>
            </a:prstGeom>
            <a:noFill/>
            <a:ln w="9525">
              <a:noFill/>
              <a:miter lim="800000"/>
              <a:headEnd/>
              <a:tailEnd/>
            </a:ln>
          </p:spPr>
        </p:pic>
        <p:pic>
          <p:nvPicPr>
            <p:cNvPr id="45059" name="Picture 3" descr="image002"/>
            <p:cNvPicPr>
              <a:picLocks noChangeAspect="1" noChangeArrowheads="1"/>
            </p:cNvPicPr>
            <p:nvPr/>
          </p:nvPicPr>
          <p:blipFill>
            <a:blip r:embed="rId8" cstate="print"/>
            <a:srcRect/>
            <a:stretch>
              <a:fillRect/>
            </a:stretch>
          </p:blipFill>
          <p:spPr bwMode="auto">
            <a:xfrm>
              <a:off x="152400" y="2209800"/>
              <a:ext cx="4798162" cy="3886200"/>
            </a:xfrm>
            <a:prstGeom prst="rect">
              <a:avLst/>
            </a:prstGeom>
            <a:noFill/>
            <a:ln w="9525">
              <a:noFill/>
              <a:miter lim="800000"/>
              <a:headEnd/>
              <a:tailEnd/>
            </a:ln>
          </p:spPr>
        </p:pic>
        <p:sp>
          <p:nvSpPr>
            <p:cNvPr id="32" name="TextBox 31"/>
            <p:cNvSpPr txBox="1"/>
            <p:nvPr/>
          </p:nvSpPr>
          <p:spPr>
            <a:xfrm rot="16200000">
              <a:off x="2082990" y="2068919"/>
              <a:ext cx="888385" cy="307777"/>
            </a:xfrm>
            <a:prstGeom prst="rect">
              <a:avLst/>
            </a:prstGeom>
            <a:noFill/>
          </p:spPr>
          <p:txBody>
            <a:bodyPr wrap="none" rtlCol="0">
              <a:spAutoFit/>
            </a:bodyPr>
            <a:lstStyle/>
            <a:p>
              <a:r>
                <a:rPr lang="en-US" sz="1400" dirty="0" smtClean="0"/>
                <a:t>40 cm </a:t>
              </a:r>
              <a:r>
                <a:rPr lang="en-US" sz="1400" dirty="0" err="1" smtClean="0"/>
                <a:t>dia</a:t>
              </a:r>
              <a:endParaRPr lang="en-US" sz="1400" dirty="0"/>
            </a:p>
          </p:txBody>
        </p:sp>
        <p:cxnSp>
          <p:nvCxnSpPr>
            <p:cNvPr id="34" name="Straight Arrow Connector 33"/>
            <p:cNvCxnSpPr/>
            <p:nvPr/>
          </p:nvCxnSpPr>
          <p:spPr>
            <a:xfrm flipH="1">
              <a:off x="2362200" y="2819400"/>
              <a:ext cx="304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28532" y="2819400"/>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04225" y="2830033"/>
              <a:ext cx="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2590800" y="4724400"/>
              <a:ext cx="1219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10000" y="5105400"/>
              <a:ext cx="594906" cy="369332"/>
            </a:xfrm>
            <a:prstGeom prst="rect">
              <a:avLst/>
            </a:prstGeom>
            <a:noFill/>
          </p:spPr>
          <p:txBody>
            <a:bodyPr wrap="none" rtlCol="0">
              <a:spAutoFit/>
            </a:bodyPr>
            <a:lstStyle/>
            <a:p>
              <a:r>
                <a:rPr lang="en-US" dirty="0" smtClean="0"/>
                <a:t>core</a:t>
              </a:r>
              <a:endParaRPr lang="en-US" dirty="0"/>
            </a:p>
          </p:txBody>
        </p:sp>
        <p:sp>
          <p:nvSpPr>
            <p:cNvPr id="41" name="TextBox 40"/>
            <p:cNvSpPr txBox="1"/>
            <p:nvPr/>
          </p:nvSpPr>
          <p:spPr>
            <a:xfrm>
              <a:off x="0" y="5029200"/>
              <a:ext cx="1615250" cy="369332"/>
            </a:xfrm>
            <a:prstGeom prst="rect">
              <a:avLst/>
            </a:prstGeom>
            <a:noFill/>
          </p:spPr>
          <p:txBody>
            <a:bodyPr wrap="none" rtlCol="0">
              <a:spAutoFit/>
            </a:bodyPr>
            <a:lstStyle/>
            <a:p>
              <a:r>
                <a:rPr lang="en-US" dirty="0" smtClean="0"/>
                <a:t>Lower detector</a:t>
              </a:r>
              <a:endParaRPr lang="en-US" dirty="0"/>
            </a:p>
          </p:txBody>
        </p:sp>
        <p:sp>
          <p:nvSpPr>
            <p:cNvPr id="42" name="TextBox 41"/>
            <p:cNvSpPr txBox="1"/>
            <p:nvPr/>
          </p:nvSpPr>
          <p:spPr>
            <a:xfrm>
              <a:off x="3200400" y="1981200"/>
              <a:ext cx="1624612" cy="369332"/>
            </a:xfrm>
            <a:prstGeom prst="rect">
              <a:avLst/>
            </a:prstGeom>
            <a:solidFill>
              <a:schemeClr val="bg1"/>
            </a:solidFill>
          </p:spPr>
          <p:txBody>
            <a:bodyPr wrap="none" rtlCol="0">
              <a:spAutoFit/>
            </a:bodyPr>
            <a:lstStyle/>
            <a:p>
              <a:r>
                <a:rPr lang="en-US" dirty="0" smtClean="0"/>
                <a:t>Upper detector</a:t>
              </a:r>
              <a:endParaRPr lang="en-US" dirty="0"/>
            </a:p>
          </p:txBody>
        </p:sp>
        <p:cxnSp>
          <p:nvCxnSpPr>
            <p:cNvPr id="44" name="Straight Connector 43"/>
            <p:cNvCxnSpPr/>
            <p:nvPr/>
          </p:nvCxnSpPr>
          <p:spPr>
            <a:xfrm>
              <a:off x="3733800" y="4343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572000" y="3962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3733800" y="3997842"/>
              <a:ext cx="848833" cy="4217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971471">
              <a:off x="3891315" y="4068141"/>
              <a:ext cx="604653" cy="261610"/>
            </a:xfrm>
            <a:prstGeom prst="rect">
              <a:avLst/>
            </a:prstGeom>
            <a:solidFill>
              <a:schemeClr val="bg1"/>
            </a:solidFill>
          </p:spPr>
          <p:txBody>
            <a:bodyPr wrap="none" rtlCol="0">
              <a:spAutoFit/>
            </a:bodyPr>
            <a:lstStyle/>
            <a:p>
              <a:r>
                <a:rPr lang="en-US" sz="1100" dirty="0" smtClean="0"/>
                <a:t>120 cm</a:t>
              </a:r>
              <a:endParaRPr lang="en-US" sz="1100" dirty="0"/>
            </a:p>
          </p:txBody>
        </p:sp>
      </p:grpSp>
      <p:pic>
        <p:nvPicPr>
          <p:cNvPr id="307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77" y="2138079"/>
            <a:ext cx="5247845" cy="3801042"/>
          </a:xfrm>
          <a:prstGeom prst="rect">
            <a:avLst/>
          </a:prstGeom>
          <a:noFill/>
          <a:extLst>
            <a:ext uri="{909E8E84-426E-40DD-AFC4-6F175D3DCCD1}">
              <a14:hiddenFill xmlns:a14="http://schemas.microsoft.com/office/drawing/2010/main">
                <a:solidFill>
                  <a:srgbClr val="FFFFFF"/>
                </a:solidFill>
              </a14:hiddenFill>
            </a:ext>
          </a:extLst>
        </p:spPr>
      </p:pic>
      <p:pic>
        <p:nvPicPr>
          <p:cNvPr id="4" name="TimeSequenc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452730" y="2286000"/>
            <a:ext cx="3436154" cy="3886200"/>
          </a:xfrm>
          <a:prstGeom prst="rect">
            <a:avLst/>
          </a:prstGeom>
        </p:spPr>
      </p:pic>
      <p:sp>
        <p:nvSpPr>
          <p:cNvPr id="3" name="Footer Placeholder 2"/>
          <p:cNvSpPr>
            <a:spLocks noGrp="1"/>
          </p:cNvSpPr>
          <p:nvPr>
            <p:ph type="ftr" sz="quarter" idx="4294967295"/>
          </p:nvPr>
        </p:nvSpPr>
        <p:spPr>
          <a:xfrm>
            <a:off x="0" y="6492875"/>
            <a:ext cx="2895600" cy="3651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0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md type="call" cmd="stop">
                                      <p:cBhvr>
                                        <p:cTn id="14" dur="1">
                                          <p:stCondLst>
                                            <p:cond delay="0"/>
                                          </p:stCondLst>
                                        </p:cTn>
                                        <p:tgtEl>
                                          <p:spTgt spid="4"/>
                                        </p:tgtEl>
                                      </p:cBhvr>
                                    </p:cmd>
                                  </p:childTnLst>
                                </p:cTn>
                              </p:par>
                              <p:par>
                                <p:cTn id="15" presetID="1" presetClass="mediacall" presetSubtype="0" fill="hold" nodeType="withEffect">
                                  <p:stCondLst>
                                    <p:cond delay="0"/>
                                  </p:stCondLst>
                                  <p:childTnLst>
                                    <p:cmd type="call" cmd="playFrom(0.0)">
                                      <p:cBhvr>
                                        <p:cTn id="16" dur="2999"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30"/>
                </p:tgtEl>
              </p:cMediaNode>
            </p:video>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algn="l"/>
            <a:r>
              <a:rPr lang="en-US" b="1" dirty="0" smtClean="0"/>
              <a:t>Fukushima Status</a:t>
            </a:r>
          </a:p>
        </p:txBody>
      </p:sp>
      <p:sp>
        <p:nvSpPr>
          <p:cNvPr id="9" name="Footer Placeholder 8"/>
          <p:cNvSpPr>
            <a:spLocks noGrp="1"/>
          </p:cNvSpPr>
          <p:nvPr>
            <p:ph type="ftr" sz="quarter" idx="4294967295"/>
          </p:nvPr>
        </p:nvSpPr>
        <p:spPr>
          <a:xfrm>
            <a:off x="3124200" y="6356350"/>
            <a:ext cx="2895600" cy="365125"/>
          </a:xfrm>
          <a:prstGeom prst="rect">
            <a:avLst/>
          </a:prstGeom>
        </p:spPr>
        <p:txBody>
          <a:bodyPr/>
          <a:lstStyle/>
          <a:p>
            <a:endParaRPr lang="en-US" dirty="0"/>
          </a:p>
        </p:txBody>
      </p:sp>
      <p:grpSp>
        <p:nvGrpSpPr>
          <p:cNvPr id="8" name="Group 7"/>
          <p:cNvGrpSpPr/>
          <p:nvPr/>
        </p:nvGrpSpPr>
        <p:grpSpPr>
          <a:xfrm>
            <a:off x="1110846" y="1680021"/>
            <a:ext cx="6100535" cy="3977923"/>
            <a:chOff x="914400" y="1637602"/>
            <a:chExt cx="6100535" cy="3977923"/>
          </a:xfrm>
        </p:grpSpPr>
        <p:pic>
          <p:nvPicPr>
            <p:cNvPr id="8195" name="Picture 3" descr="C:\Users\081720\AppData\Local\Microsoft\Windows\Temporary Internet Files\Content.Outlook\U214XFGJ\20150216_0827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183974"/>
              <a:ext cx="6100535" cy="3431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2049" y="1637602"/>
              <a:ext cx="3440429" cy="369332"/>
            </a:xfrm>
            <a:prstGeom prst="rect">
              <a:avLst/>
            </a:prstGeom>
            <a:noFill/>
          </p:spPr>
          <p:txBody>
            <a:bodyPr wrap="none" rtlCol="0">
              <a:spAutoFit/>
            </a:bodyPr>
            <a:lstStyle/>
            <a:p>
              <a:r>
                <a:rPr lang="en-US" dirty="0" smtClean="0"/>
                <a:t>Assembly in February at </a:t>
              </a:r>
              <a:r>
                <a:rPr lang="en-US" dirty="0" err="1" smtClean="0"/>
                <a:t>Yokahama</a:t>
              </a:r>
              <a:endParaRPr lang="en-US" dirty="0"/>
            </a:p>
          </p:txBody>
        </p:sp>
      </p:grpSp>
      <p:pic>
        <p:nvPicPr>
          <p:cNvPr id="2" name="ToshibaFirstResul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74039" y="2326976"/>
            <a:ext cx="3276600" cy="3130114"/>
          </a:xfrm>
          <a:prstGeom prst="rect">
            <a:avLst/>
          </a:prstGeom>
        </p:spPr>
      </p:pic>
      <p:grpSp>
        <p:nvGrpSpPr>
          <p:cNvPr id="7" name="Group 6"/>
          <p:cNvGrpSpPr/>
          <p:nvPr/>
        </p:nvGrpSpPr>
        <p:grpSpPr>
          <a:xfrm>
            <a:off x="86626" y="1695261"/>
            <a:ext cx="7143043" cy="3746218"/>
            <a:chOff x="265587" y="1371600"/>
            <a:chExt cx="7143043" cy="3746218"/>
          </a:xfrm>
        </p:grpSpPr>
        <p:sp>
          <p:nvSpPr>
            <p:cNvPr id="4" name="TextBox 3"/>
            <p:cNvSpPr txBox="1"/>
            <p:nvPr/>
          </p:nvSpPr>
          <p:spPr>
            <a:xfrm>
              <a:off x="5471240" y="1371600"/>
              <a:ext cx="1937390" cy="369332"/>
            </a:xfrm>
            <a:prstGeom prst="rect">
              <a:avLst/>
            </a:prstGeom>
            <a:noFill/>
          </p:spPr>
          <p:txBody>
            <a:bodyPr wrap="none" rtlCol="0">
              <a:spAutoFit/>
            </a:bodyPr>
            <a:lstStyle/>
            <a:p>
              <a:pPr algn="ctr"/>
              <a:r>
                <a:rPr lang="en-US" dirty="0" smtClean="0"/>
                <a:t>5 minute exposure</a:t>
              </a:r>
              <a:endParaRPr lang="en-US" dirty="0"/>
            </a:p>
          </p:txBody>
        </p:sp>
        <p:pic>
          <p:nvPicPr>
            <p:cNvPr id="6" name="Picture 5"/>
            <p:cNvPicPr>
              <a:picLocks noChangeAspect="1"/>
            </p:cNvPicPr>
            <p:nvPr/>
          </p:nvPicPr>
          <p:blipFill>
            <a:blip r:embed="rId7"/>
            <a:stretch>
              <a:fillRect/>
            </a:stretch>
          </p:blipFill>
          <p:spPr>
            <a:xfrm>
              <a:off x="265587" y="2438400"/>
              <a:ext cx="4687413" cy="2679418"/>
            </a:xfrm>
            <a:prstGeom prst="rect">
              <a:avLst/>
            </a:prstGeom>
          </p:spPr>
        </p:pic>
      </p:grpSp>
    </p:spTree>
    <p:extLst>
      <p:ext uri="{BB962C8B-B14F-4D97-AF65-F5344CB8AC3E}">
        <p14:creationId xmlns:p14="http://schemas.microsoft.com/office/powerpoint/2010/main" val="3427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competition-</a:t>
            </a:r>
            <a:r>
              <a:rPr lang="en-US" dirty="0" err="1" smtClean="0"/>
              <a:t>Protvino</a:t>
            </a:r>
            <a:r>
              <a:rPr lang="en-US" dirty="0" smtClean="0"/>
              <a:t>, Russia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6100763" cy="455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919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28600"/>
            <a:ext cx="9067800" cy="863600"/>
          </a:xfrm>
        </p:spPr>
        <p:txBody>
          <a:bodyPr/>
          <a:lstStyle/>
          <a:p>
            <a:r>
              <a:rPr lang="en-US" altLang="en-US" smtClean="0"/>
              <a:t>1895-the beginnings of radiography</a:t>
            </a:r>
          </a:p>
        </p:txBody>
      </p:sp>
      <p:pic>
        <p:nvPicPr>
          <p:cNvPr id="19459" name="Picture 4" descr="Ront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123302"/>
            <a:ext cx="2514600" cy="321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habs"/>
          <p:cNvPicPr>
            <a:picLocks noChangeAspect="1" noChangeArrowheads="1"/>
          </p:cNvPicPr>
          <p:nvPr/>
        </p:nvPicPr>
        <p:blipFill>
          <a:blip r:embed="rId3">
            <a:extLst>
              <a:ext uri="{28A0092B-C50C-407E-A947-70E740481C1C}">
                <a14:useLocalDpi xmlns:a14="http://schemas.microsoft.com/office/drawing/2010/main" val="0"/>
              </a:ext>
            </a:extLst>
          </a:blip>
          <a:srcRect l="9969" t="2525" r="2803" b="28038"/>
          <a:stretch>
            <a:fillRect/>
          </a:stretch>
        </p:blipFill>
        <p:spPr bwMode="auto">
          <a:xfrm>
            <a:off x="2922198" y="944625"/>
            <a:ext cx="266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1054767" y="6515699"/>
            <a:ext cx="2756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1200" dirty="0"/>
              <a:t>[1] W. C. </a:t>
            </a:r>
            <a:r>
              <a:rPr lang="en-US" altLang="en-US" sz="1200" dirty="0" err="1"/>
              <a:t>Röntgen</a:t>
            </a:r>
            <a:r>
              <a:rPr lang="en-US" altLang="en-US" sz="1200" dirty="0"/>
              <a:t>, Nature </a:t>
            </a:r>
            <a:r>
              <a:rPr lang="en-US" altLang="en-US" sz="1200" b="1" dirty="0"/>
              <a:t>53 </a:t>
            </a:r>
            <a:r>
              <a:rPr lang="en-US" altLang="en-US" sz="1200" dirty="0"/>
              <a:t>(1896)</a:t>
            </a:r>
            <a:r>
              <a:rPr lang="en-US" altLang="en-US" sz="1200" b="1" dirty="0"/>
              <a:t> </a:t>
            </a:r>
            <a:r>
              <a:rPr lang="en-US" altLang="en-US" sz="1200" dirty="0"/>
              <a:t>274.</a:t>
            </a:r>
          </a:p>
        </p:txBody>
      </p:sp>
      <p:pic>
        <p:nvPicPr>
          <p:cNvPr id="5212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092200"/>
            <a:ext cx="247561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p:cNvGrpSpPr>
            <a:grpSpLocks/>
          </p:cNvGrpSpPr>
          <p:nvPr/>
        </p:nvGrpSpPr>
        <p:grpSpPr bwMode="auto">
          <a:xfrm>
            <a:off x="261393" y="5177436"/>
            <a:ext cx="4343400" cy="1338263"/>
            <a:chOff x="-14" y="-14"/>
            <a:chExt cx="5788" cy="1696"/>
          </a:xfrm>
        </p:grpSpPr>
        <p:grpSp>
          <p:nvGrpSpPr>
            <p:cNvPr id="9" name="Group 10"/>
            <p:cNvGrpSpPr>
              <a:grpSpLocks/>
            </p:cNvGrpSpPr>
            <p:nvPr/>
          </p:nvGrpSpPr>
          <p:grpSpPr bwMode="auto">
            <a:xfrm>
              <a:off x="0" y="0"/>
              <a:ext cx="5760" cy="1668"/>
              <a:chOff x="0" y="0"/>
              <a:chExt cx="5760" cy="1668"/>
            </a:xfrm>
          </p:grpSpPr>
          <p:sp>
            <p:nvSpPr>
              <p:cNvPr id="11" name="Rectangle 11"/>
              <p:cNvSpPr>
                <a:spLocks noChangeArrowheads="1"/>
              </p:cNvSpPr>
              <p:nvPr/>
            </p:nvSpPr>
            <p:spPr bwMode="auto">
              <a:xfrm>
                <a:off x="0" y="0"/>
                <a:ext cx="5760" cy="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dirty="0">
                    <a:latin typeface="Times" panose="02020603050405020304" pitchFamily="18" charset="0"/>
                  </a:rPr>
                  <a:t>"NEW LIGHT SEES THROUGH FLESH TO BONES!" screamed the headlines of U.S. newspapers in mid-January 1896. "Soon every house will have a cathode-ray machine," one excited inventor speculated. </a:t>
                </a:r>
              </a:p>
            </p:txBody>
          </p:sp>
          <p:sp>
            <p:nvSpPr>
              <p:cNvPr id="12" name="Rectangle 12"/>
              <p:cNvSpPr>
                <a:spLocks noChangeArrowheads="1"/>
              </p:cNvSpPr>
              <p:nvPr/>
            </p:nvSpPr>
            <p:spPr bwMode="auto">
              <a:xfrm>
                <a:off x="0" y="0"/>
                <a:ext cx="5760" cy="166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 name="Rectangle 13"/>
            <p:cNvSpPr>
              <a:spLocks noChangeArrowheads="1"/>
            </p:cNvSpPr>
            <p:nvPr/>
          </p:nvSpPr>
          <p:spPr bwMode="auto">
            <a:xfrm>
              <a:off x="-14" y="-14"/>
              <a:ext cx="5788" cy="1696"/>
            </a:xfrm>
            <a:prstGeom prst="rect">
              <a:avLst/>
            </a:prstGeom>
            <a:noFill/>
            <a:ln w="44450">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3" name="Picture 14" descr="beauty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319807"/>
            <a:ext cx="2222463" cy="14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69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90600" y="-20782"/>
            <a:ext cx="8229600" cy="1143000"/>
          </a:xfrm>
        </p:spPr>
        <p:txBody>
          <a:bodyPr>
            <a:normAutofit/>
          </a:bodyPr>
          <a:lstStyle/>
          <a:p>
            <a:pPr algn="l"/>
            <a:r>
              <a:rPr lang="en-US" b="1" dirty="0" smtClean="0"/>
              <a:t>Summary</a:t>
            </a:r>
          </a:p>
        </p:txBody>
      </p:sp>
      <p:sp>
        <p:nvSpPr>
          <p:cNvPr id="29699" name="Rectangle 3"/>
          <p:cNvSpPr>
            <a:spLocks noGrp="1" noChangeArrowheads="1"/>
          </p:cNvSpPr>
          <p:nvPr>
            <p:ph type="body" idx="1"/>
          </p:nvPr>
        </p:nvSpPr>
        <p:spPr>
          <a:xfrm>
            <a:off x="76200" y="1431149"/>
            <a:ext cx="5029200" cy="4741051"/>
          </a:xfrm>
        </p:spPr>
        <p:txBody>
          <a:bodyPr>
            <a:normAutofit fontScale="92500" lnSpcReduction="10000"/>
          </a:bodyPr>
          <a:lstStyle/>
          <a:p>
            <a:pPr>
              <a:lnSpc>
                <a:spcPct val="80000"/>
              </a:lnSpc>
            </a:pPr>
            <a:r>
              <a:rPr lang="en-US" sz="3600" dirty="0" smtClean="0"/>
              <a:t>Scattering radiography</a:t>
            </a:r>
          </a:p>
          <a:p>
            <a:pPr lvl="1">
              <a:lnSpc>
                <a:spcPct val="80000"/>
              </a:lnSpc>
            </a:pPr>
            <a:r>
              <a:rPr lang="en-US" dirty="0" smtClean="0"/>
              <a:t>Protons</a:t>
            </a:r>
          </a:p>
          <a:p>
            <a:pPr lvl="2">
              <a:lnSpc>
                <a:spcPct val="80000"/>
              </a:lnSpc>
            </a:pPr>
            <a:r>
              <a:rPr lang="en-US" dirty="0" smtClean="0"/>
              <a:t>Used for ~40 dynamic experiments/year at LANSCE</a:t>
            </a:r>
          </a:p>
          <a:p>
            <a:pPr lvl="2">
              <a:lnSpc>
                <a:spcPct val="80000"/>
              </a:lnSpc>
            </a:pPr>
            <a:r>
              <a:rPr lang="en-US" dirty="0" smtClean="0"/>
              <a:t>Used for hydrodynamic testing in Russia</a:t>
            </a:r>
          </a:p>
          <a:p>
            <a:pPr lvl="1">
              <a:lnSpc>
                <a:spcPct val="80000"/>
              </a:lnSpc>
            </a:pPr>
            <a:r>
              <a:rPr lang="en-US" dirty="0" smtClean="0"/>
              <a:t>Cosmic rays</a:t>
            </a:r>
          </a:p>
          <a:p>
            <a:pPr lvl="2">
              <a:lnSpc>
                <a:spcPct val="80000"/>
              </a:lnSpc>
            </a:pPr>
            <a:r>
              <a:rPr lang="en-US" dirty="0" smtClean="0"/>
              <a:t>Apparatus </a:t>
            </a:r>
            <a:r>
              <a:rPr lang="en-US" dirty="0"/>
              <a:t>is simple and robust.</a:t>
            </a:r>
          </a:p>
          <a:p>
            <a:pPr lvl="2">
              <a:lnSpc>
                <a:spcPct val="80000"/>
              </a:lnSpc>
            </a:pPr>
            <a:r>
              <a:rPr lang="en-US" dirty="0"/>
              <a:t>In use for border protection (Bahamas)</a:t>
            </a:r>
          </a:p>
          <a:p>
            <a:pPr lvl="2">
              <a:lnSpc>
                <a:spcPct val="80000"/>
              </a:lnSpc>
            </a:pPr>
            <a:r>
              <a:rPr lang="en-US" dirty="0"/>
              <a:t>Potential for treaty verification</a:t>
            </a:r>
          </a:p>
          <a:p>
            <a:pPr lvl="2">
              <a:lnSpc>
                <a:spcPct val="80000"/>
              </a:lnSpc>
            </a:pPr>
            <a:r>
              <a:rPr lang="en-US" dirty="0"/>
              <a:t>Radiography of Fukushima cores is approved</a:t>
            </a:r>
          </a:p>
          <a:p>
            <a:pPr lvl="2">
              <a:lnSpc>
                <a:spcPct val="80000"/>
              </a:lnSpc>
            </a:pPr>
            <a:r>
              <a:rPr lang="en-US" dirty="0"/>
              <a:t>Cosmic rays allow precise assessment (~several %) with 8 weeks of exposure</a:t>
            </a:r>
          </a:p>
          <a:p>
            <a:pPr lvl="1">
              <a:lnSpc>
                <a:spcPct val="80000"/>
              </a:lnSpc>
              <a:buFontTx/>
              <a:buNone/>
            </a:pPr>
            <a:endParaRPr lang="en-US" dirty="0" smtClean="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35" y="653422"/>
            <a:ext cx="1600688" cy="1066800"/>
          </a:xfrm>
          <a:prstGeom prst="rect">
            <a:avLst/>
          </a:prstGeom>
        </p:spPr>
      </p:pic>
      <p:pic>
        <p:nvPicPr>
          <p:cNvPr id="2" name="Picture 1"/>
          <p:cNvPicPr>
            <a:picLocks noChangeAspect="1"/>
          </p:cNvPicPr>
          <p:nvPr/>
        </p:nvPicPr>
        <p:blipFill>
          <a:blip r:embed="rId4"/>
          <a:stretch>
            <a:fillRect/>
          </a:stretch>
        </p:blipFill>
        <p:spPr>
          <a:xfrm>
            <a:off x="6716901" y="636140"/>
            <a:ext cx="2427099" cy="1044490"/>
          </a:xfrm>
          <a:prstGeom prst="rect">
            <a:avLst/>
          </a:prstGeom>
        </p:spPr>
      </p:pic>
      <p:pic>
        <p:nvPicPr>
          <p:cNvPr id="24" name="Picture 23" descr="MTTrackEpoch_5592.rootall.bmp"/>
          <p:cNvPicPr>
            <a:picLocks noChangeAspect="1"/>
          </p:cNvPicPr>
          <p:nvPr/>
        </p:nvPicPr>
        <p:blipFill rotWithShape="1">
          <a:blip r:embed="rId5" cstate="print">
            <a:extLst>
              <a:ext uri="{28A0092B-C50C-407E-A947-70E740481C1C}">
                <a14:useLocalDpi xmlns:a14="http://schemas.microsoft.com/office/drawing/2010/main" val="0"/>
              </a:ext>
            </a:extLst>
          </a:blip>
          <a:srcRect l="702" t="17140" r="63190" b="21714"/>
          <a:stretch/>
        </p:blipFill>
        <p:spPr>
          <a:xfrm>
            <a:off x="7323441" y="2301119"/>
            <a:ext cx="1519913" cy="14478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5464" y="2378791"/>
            <a:ext cx="2055192" cy="1370128"/>
          </a:xfrm>
          <a:prstGeom prst="rect">
            <a:avLst/>
          </a:prstGeom>
        </p:spPr>
      </p:pic>
      <p:pic>
        <p:nvPicPr>
          <p:cNvPr id="4" name="Picture 3"/>
          <p:cNvPicPr>
            <a:picLocks noChangeAspect="1"/>
          </p:cNvPicPr>
          <p:nvPr/>
        </p:nvPicPr>
        <p:blipFill>
          <a:blip r:embed="rId7"/>
          <a:stretch>
            <a:fillRect/>
          </a:stretch>
        </p:blipFill>
        <p:spPr>
          <a:xfrm>
            <a:off x="5982014" y="4373638"/>
            <a:ext cx="2208683" cy="1066800"/>
          </a:xfrm>
          <a:prstGeom prst="rect">
            <a:avLst/>
          </a:prstGeom>
        </p:spPr>
      </p:pic>
      <p:pic>
        <p:nvPicPr>
          <p:cNvPr id="54" name="Picture 2" descr="http://americanhistory.si.edu/subs/const/anatomy/boomers/images/cutawa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5515166"/>
            <a:ext cx="3047512" cy="1190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39682" y="1972095"/>
            <a:ext cx="2173608" cy="369332"/>
          </a:xfrm>
          <a:prstGeom prst="rect">
            <a:avLst/>
          </a:prstGeom>
          <a:noFill/>
        </p:spPr>
        <p:txBody>
          <a:bodyPr wrap="none" rtlCol="0">
            <a:spAutoFit/>
          </a:bodyPr>
          <a:lstStyle/>
          <a:p>
            <a:r>
              <a:rPr lang="en-US" dirty="0"/>
              <a:t>Brunelleschi’s Cupola</a:t>
            </a:r>
          </a:p>
        </p:txBody>
      </p:sp>
      <p:sp>
        <p:nvSpPr>
          <p:cNvPr id="5" name="TextBox 4"/>
          <p:cNvSpPr txBox="1"/>
          <p:nvPr/>
        </p:nvSpPr>
        <p:spPr>
          <a:xfrm>
            <a:off x="5958329" y="334602"/>
            <a:ext cx="2128147" cy="369332"/>
          </a:xfrm>
          <a:prstGeom prst="rect">
            <a:avLst/>
          </a:prstGeom>
          <a:noFill/>
        </p:spPr>
        <p:txBody>
          <a:bodyPr wrap="none" rtlCol="0">
            <a:spAutoFit/>
          </a:bodyPr>
          <a:lstStyle/>
          <a:p>
            <a:r>
              <a:rPr lang="en-US" dirty="0" smtClean="0"/>
              <a:t>Fuel cask monitoring</a:t>
            </a:r>
            <a:endParaRPr lang="en-US" dirty="0"/>
          </a:p>
        </p:txBody>
      </p:sp>
      <p:sp>
        <p:nvSpPr>
          <p:cNvPr id="6" name="TextBox 5"/>
          <p:cNvSpPr txBox="1"/>
          <p:nvPr/>
        </p:nvSpPr>
        <p:spPr>
          <a:xfrm>
            <a:off x="6087723" y="4038156"/>
            <a:ext cx="1869358" cy="369332"/>
          </a:xfrm>
          <a:prstGeom prst="rect">
            <a:avLst/>
          </a:prstGeom>
          <a:noFill/>
        </p:spPr>
        <p:txBody>
          <a:bodyPr wrap="none" rtlCol="0">
            <a:spAutoFit/>
          </a:bodyPr>
          <a:lstStyle/>
          <a:p>
            <a:r>
              <a:rPr lang="en-US" dirty="0" smtClean="0"/>
              <a:t>Treaty verification</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4625"/>
            <a:ext cx="8229600" cy="1143000"/>
          </a:xfrm>
        </p:spPr>
        <p:txBody>
          <a:bodyPr/>
          <a:lstStyle/>
          <a:p>
            <a:r>
              <a:rPr lang="en-US" dirty="0" smtClean="0"/>
              <a:t>The discovery of radiation</a:t>
            </a:r>
            <a:endParaRPr lang="en-US" dirty="0"/>
          </a:p>
        </p:txBody>
      </p:sp>
      <p:pic>
        <p:nvPicPr>
          <p:cNvPr id="7" name="Picture 5" descr="Becquerel_Henri_phot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858" y="2634564"/>
            <a:ext cx="2931650" cy="386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3124200" y="1152034"/>
            <a:ext cx="2819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en-US" altLang="en-US" b="1" dirty="0"/>
              <a:t>Antoine Henri Becquerel</a:t>
            </a:r>
          </a:p>
          <a:p>
            <a:pPr algn="ctr"/>
            <a:r>
              <a:rPr lang="en-US" altLang="en-US" dirty="0" err="1"/>
              <a:t>Discoveried</a:t>
            </a:r>
            <a:r>
              <a:rPr lang="en-US" altLang="en-US" dirty="0"/>
              <a:t> Radioactivity in 1896  shared the Nobel prize in physics with </a:t>
            </a:r>
            <a:r>
              <a:rPr lang="en-US" altLang="en-US" b="1" dirty="0"/>
              <a:t>Pierre and Marie Curie</a:t>
            </a:r>
            <a:r>
              <a:rPr lang="en-US" altLang="en-US" dirty="0"/>
              <a:t>, 1903</a:t>
            </a:r>
          </a:p>
          <a:p>
            <a:pPr algn="ctr"/>
            <a:r>
              <a:rPr lang="en-US" altLang="en-US" dirty="0"/>
              <a:t> </a:t>
            </a:r>
          </a:p>
        </p:txBody>
      </p:sp>
      <p:pic>
        <p:nvPicPr>
          <p:cNvPr id="9" name="Picture 11" descr="800px-Pierre_and_Marie_Cur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48000"/>
            <a:ext cx="4190717" cy="261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6237B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492" y="990600"/>
            <a:ext cx="7781016" cy="4384315"/>
          </a:xfrm>
          <a:prstGeom prst="rect">
            <a:avLst/>
          </a:prstGeom>
        </p:spPr>
      </p:pic>
      <p:pic>
        <p:nvPicPr>
          <p:cNvPr id="44034" name="Picture 2" descr="c7c41bb3-628b-416a-87b3-902e657554d9@w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09600" y="914400"/>
            <a:ext cx="7781016" cy="58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2493"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838200" y="16968"/>
            <a:ext cx="7239000" cy="1143000"/>
          </a:xfrm>
        </p:spPr>
        <p:txBody>
          <a:bodyPr>
            <a:noAutofit/>
          </a:bodyPr>
          <a:lstStyle/>
          <a:p>
            <a:r>
              <a:rPr lang="en-US" altLang="en-US" sz="3600" b="1" dirty="0" smtClean="0"/>
              <a:t>The</a:t>
            </a:r>
            <a:r>
              <a:rPr lang="en-US" altLang="en-US" sz="3200" b="1" dirty="0" smtClean="0"/>
              <a:t> discovery of cosmic rays</a:t>
            </a:r>
            <a:endParaRPr lang="en-US" altLang="en-US" sz="3200" b="1" dirty="0"/>
          </a:p>
        </p:txBody>
      </p:sp>
      <p:sp>
        <p:nvSpPr>
          <p:cNvPr id="527370" name="Text Box 10"/>
          <p:cNvSpPr txBox="1">
            <a:spLocks noChangeArrowheads="1"/>
          </p:cNvSpPr>
          <p:nvPr/>
        </p:nvSpPr>
        <p:spPr bwMode="auto">
          <a:xfrm>
            <a:off x="381000" y="1367231"/>
            <a:ext cx="2590800" cy="1558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Victor Franz Hess</a:t>
            </a:r>
            <a:r>
              <a:rPr lang="en-US" altLang="en-US" dirty="0"/>
              <a:t> </a:t>
            </a:r>
          </a:p>
          <a:p>
            <a:r>
              <a:rPr lang="en-US" altLang="en-US" dirty="0"/>
              <a:t>1910-1913 showed cosmic rays come from outside the solar system. Shared the Nobel prize in 1936 with C.D. Anderson </a:t>
            </a:r>
          </a:p>
        </p:txBody>
      </p:sp>
      <p:pic>
        <p:nvPicPr>
          <p:cNvPr id="527366" name="Picture 6" descr="Victor Francis H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570" y="1356322"/>
            <a:ext cx="1381630" cy="1935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657600"/>
            <a:ext cx="4419600" cy="29464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447800"/>
            <a:ext cx="2362200" cy="2429181"/>
          </a:xfrm>
          <a:prstGeom prst="rect">
            <a:avLst/>
          </a:prstGeom>
        </p:spPr>
      </p:pic>
      <p:sp>
        <p:nvSpPr>
          <p:cNvPr id="3" name="TextBox 2"/>
          <p:cNvSpPr txBox="1"/>
          <p:nvPr/>
        </p:nvSpPr>
        <p:spPr>
          <a:xfrm>
            <a:off x="6096000" y="4038600"/>
            <a:ext cx="2481943" cy="1200329"/>
          </a:xfrm>
          <a:prstGeom prst="rect">
            <a:avLst/>
          </a:prstGeom>
          <a:noFill/>
        </p:spPr>
        <p:txBody>
          <a:bodyPr wrap="square" rtlCol="0">
            <a:spAutoFit/>
          </a:bodyPr>
          <a:lstStyle/>
          <a:p>
            <a:r>
              <a:rPr lang="en-US" dirty="0" smtClean="0"/>
              <a:t>Flux at earths surface </a:t>
            </a:r>
            <a:r>
              <a:rPr lang="en-US" dirty="0"/>
              <a:t>i</a:t>
            </a:r>
            <a:r>
              <a:rPr lang="en-US" dirty="0" smtClean="0"/>
              <a:t>s predominately muons</a:t>
            </a:r>
          </a:p>
          <a:p>
            <a:pPr marL="285750" indent="-285750">
              <a:buFont typeface="Arial" panose="020B0604020202020204" pitchFamily="34" charset="0"/>
              <a:buChar char="•"/>
            </a:pPr>
            <a:r>
              <a:rPr lang="en-US" dirty="0" smtClean="0"/>
              <a:t>Leptons</a:t>
            </a:r>
          </a:p>
          <a:p>
            <a:pPr marL="285750" indent="-285750">
              <a:buFont typeface="Arial" panose="020B0604020202020204" pitchFamily="34" charset="0"/>
              <a:buChar char="•"/>
            </a:pPr>
            <a:r>
              <a:rPr lang="en-US" dirty="0" smtClean="0"/>
              <a:t>Time dilation</a:t>
            </a:r>
            <a:endParaRPr lang="en-US" dirty="0"/>
          </a:p>
        </p:txBody>
      </p:sp>
    </p:spTree>
    <p:extLst>
      <p:ext uri="{BB962C8B-B14F-4D97-AF65-F5344CB8AC3E}">
        <p14:creationId xmlns:p14="http://schemas.microsoft.com/office/powerpoint/2010/main" val="3494822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81000"/>
            <a:ext cx="9067800" cy="863600"/>
          </a:xfrm>
        </p:spPr>
        <p:txBody>
          <a:bodyPr/>
          <a:lstStyle/>
          <a:p>
            <a:r>
              <a:rPr lang="en-US" altLang="en-US" sz="2800" smtClean="0"/>
              <a:t>Demonstration of radiation</a:t>
            </a:r>
          </a:p>
        </p:txBody>
      </p:sp>
      <p:sp>
        <p:nvSpPr>
          <p:cNvPr id="18435" name="Rectangle 106"/>
          <p:cNvSpPr>
            <a:spLocks noChangeArrowheads="1"/>
          </p:cNvSpPr>
          <p:nvPr/>
        </p:nvSpPr>
        <p:spPr bwMode="auto">
          <a:xfrm>
            <a:off x="0" y="3395663"/>
            <a:ext cx="677863" cy="263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nvGrpSpPr>
          <p:cNvPr id="18436" name="Group 508"/>
          <p:cNvGrpSpPr>
            <a:grpSpLocks/>
          </p:cNvGrpSpPr>
          <p:nvPr/>
        </p:nvGrpSpPr>
        <p:grpSpPr bwMode="auto">
          <a:xfrm>
            <a:off x="430213" y="1919288"/>
            <a:ext cx="3760787" cy="2576512"/>
            <a:chOff x="271" y="1209"/>
            <a:chExt cx="2369" cy="1623"/>
          </a:xfrm>
        </p:grpSpPr>
        <p:sp>
          <p:nvSpPr>
            <p:cNvPr id="18576" name="Rectangle 6"/>
            <p:cNvSpPr>
              <a:spLocks noChangeArrowheads="1"/>
            </p:cNvSpPr>
            <p:nvPr/>
          </p:nvSpPr>
          <p:spPr bwMode="auto">
            <a:xfrm>
              <a:off x="1899" y="2083"/>
              <a:ext cx="74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77" name="Rectangle 7"/>
            <p:cNvSpPr>
              <a:spLocks noChangeArrowheads="1"/>
            </p:cNvSpPr>
            <p:nvPr/>
          </p:nvSpPr>
          <p:spPr bwMode="auto">
            <a:xfrm>
              <a:off x="2001" y="2113"/>
              <a:ext cx="3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Ar-CO</a:t>
              </a:r>
              <a:endParaRPr lang="en-US" altLang="en-US" sz="1800">
                <a:latin typeface="Arial" panose="020B0604020202020204" pitchFamily="34" charset="0"/>
              </a:endParaRPr>
            </a:p>
          </p:txBody>
        </p:sp>
        <p:sp>
          <p:nvSpPr>
            <p:cNvPr id="18578" name="Rectangle 8"/>
            <p:cNvSpPr>
              <a:spLocks noChangeArrowheads="1"/>
            </p:cNvSpPr>
            <p:nvPr/>
          </p:nvSpPr>
          <p:spPr bwMode="auto">
            <a:xfrm>
              <a:off x="2318" y="2166"/>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100">
                  <a:solidFill>
                    <a:srgbClr val="000000"/>
                  </a:solidFill>
                </a:rPr>
                <a:t>2</a:t>
              </a:r>
              <a:endParaRPr lang="en-US" altLang="en-US" sz="1800">
                <a:latin typeface="Arial" panose="020B0604020202020204" pitchFamily="34" charset="0"/>
              </a:endParaRPr>
            </a:p>
          </p:txBody>
        </p:sp>
        <p:sp>
          <p:nvSpPr>
            <p:cNvPr id="18579" name="Rectangle 9"/>
            <p:cNvSpPr>
              <a:spLocks noChangeArrowheads="1"/>
            </p:cNvSpPr>
            <p:nvPr/>
          </p:nvSpPr>
          <p:spPr bwMode="auto">
            <a:xfrm>
              <a:off x="2356" y="2113"/>
              <a:ext cx="20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 gas</a:t>
              </a:r>
              <a:endParaRPr lang="en-US" altLang="en-US" sz="1800">
                <a:latin typeface="Arial" panose="020B0604020202020204" pitchFamily="34" charset="0"/>
              </a:endParaRPr>
            </a:p>
          </p:txBody>
        </p:sp>
        <p:sp>
          <p:nvSpPr>
            <p:cNvPr id="18580" name="Freeform 10"/>
            <p:cNvSpPr>
              <a:spLocks/>
            </p:cNvSpPr>
            <p:nvPr/>
          </p:nvSpPr>
          <p:spPr bwMode="auto">
            <a:xfrm>
              <a:off x="590" y="1611"/>
              <a:ext cx="655" cy="738"/>
            </a:xfrm>
            <a:custGeom>
              <a:avLst/>
              <a:gdLst>
                <a:gd name="T0" fmla="*/ 278 w 1461"/>
                <a:gd name="T1" fmla="*/ 99 h 1646"/>
                <a:gd name="T2" fmla="*/ 173 w 1461"/>
                <a:gd name="T3" fmla="*/ 191 h 1646"/>
                <a:gd name="T4" fmla="*/ 92 w 1461"/>
                <a:gd name="T5" fmla="*/ 307 h 1646"/>
                <a:gd name="T6" fmla="*/ 37 w 1461"/>
                <a:gd name="T7" fmla="*/ 439 h 1646"/>
                <a:gd name="T8" fmla="*/ 6 w 1461"/>
                <a:gd name="T9" fmla="*/ 585 h 1646"/>
                <a:gd name="T10" fmla="*/ 0 w 1461"/>
                <a:gd name="T11" fmla="*/ 740 h 1646"/>
                <a:gd name="T12" fmla="*/ 25 w 1461"/>
                <a:gd name="T13" fmla="*/ 901 h 1646"/>
                <a:gd name="T14" fmla="*/ 77 w 1461"/>
                <a:gd name="T15" fmla="*/ 1062 h 1646"/>
                <a:gd name="T16" fmla="*/ 156 w 1461"/>
                <a:gd name="T17" fmla="*/ 1218 h 1646"/>
                <a:gd name="T18" fmla="*/ 257 w 1461"/>
                <a:gd name="T19" fmla="*/ 1352 h 1646"/>
                <a:gd name="T20" fmla="*/ 374 w 1461"/>
                <a:gd name="T21" fmla="*/ 1463 h 1646"/>
                <a:gd name="T22" fmla="*/ 503 w 1461"/>
                <a:gd name="T23" fmla="*/ 1552 h 1646"/>
                <a:gd name="T24" fmla="*/ 639 w 1461"/>
                <a:gd name="T25" fmla="*/ 1611 h 1646"/>
                <a:gd name="T26" fmla="*/ 779 w 1461"/>
                <a:gd name="T27" fmla="*/ 1642 h 1646"/>
                <a:gd name="T28" fmla="*/ 850 w 1461"/>
                <a:gd name="T29" fmla="*/ 1646 h 1646"/>
                <a:gd name="T30" fmla="*/ 919 w 1461"/>
                <a:gd name="T31" fmla="*/ 1642 h 1646"/>
                <a:gd name="T32" fmla="*/ 988 w 1461"/>
                <a:gd name="T33" fmla="*/ 1630 h 1646"/>
                <a:gd name="T34" fmla="*/ 1056 w 1461"/>
                <a:gd name="T35" fmla="*/ 1611 h 1646"/>
                <a:gd name="T36" fmla="*/ 1121 w 1461"/>
                <a:gd name="T37" fmla="*/ 1582 h 1646"/>
                <a:gd name="T38" fmla="*/ 1238 w 1461"/>
                <a:gd name="T39" fmla="*/ 1504 h 1646"/>
                <a:gd name="T40" fmla="*/ 1330 w 1461"/>
                <a:gd name="T41" fmla="*/ 1400 h 1646"/>
                <a:gd name="T42" fmla="*/ 1399 w 1461"/>
                <a:gd name="T43" fmla="*/ 1275 h 1646"/>
                <a:gd name="T44" fmla="*/ 1443 w 1461"/>
                <a:gd name="T45" fmla="*/ 1137 h 1646"/>
                <a:gd name="T46" fmla="*/ 1461 w 1461"/>
                <a:gd name="T47" fmla="*/ 986 h 1646"/>
                <a:gd name="T48" fmla="*/ 1451 w 1461"/>
                <a:gd name="T49" fmla="*/ 826 h 1646"/>
                <a:gd name="T50" fmla="*/ 1414 w 1461"/>
                <a:gd name="T51" fmla="*/ 665 h 1646"/>
                <a:gd name="T52" fmla="*/ 1347 w 1461"/>
                <a:gd name="T53" fmla="*/ 506 h 1646"/>
                <a:gd name="T54" fmla="*/ 1257 w 1461"/>
                <a:gd name="T55" fmla="*/ 358 h 1646"/>
                <a:gd name="T56" fmla="*/ 1148 w 1461"/>
                <a:gd name="T57" fmla="*/ 236 h 1646"/>
                <a:gd name="T58" fmla="*/ 1025 w 1461"/>
                <a:gd name="T59" fmla="*/ 136 h 1646"/>
                <a:gd name="T60" fmla="*/ 891 w 1461"/>
                <a:gd name="T61" fmla="*/ 61 h 1646"/>
                <a:gd name="T62" fmla="*/ 752 w 1461"/>
                <a:gd name="T63" fmla="*/ 15 h 1646"/>
                <a:gd name="T64" fmla="*/ 647 w 1461"/>
                <a:gd name="T65" fmla="*/ 1 h 1646"/>
                <a:gd name="T66" fmla="*/ 576 w 1461"/>
                <a:gd name="T67" fmla="*/ 0 h 1646"/>
                <a:gd name="T68" fmla="*/ 507 w 1461"/>
                <a:gd name="T69" fmla="*/ 7 h 1646"/>
                <a:gd name="T70" fmla="*/ 438 w 1461"/>
                <a:gd name="T71" fmla="*/ 23 h 1646"/>
                <a:gd name="T72" fmla="*/ 373 w 1461"/>
                <a:gd name="T73" fmla="*/ 48 h 16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1"/>
                <a:gd name="T112" fmla="*/ 0 h 1646"/>
                <a:gd name="T113" fmla="*/ 1461 w 1461"/>
                <a:gd name="T114" fmla="*/ 1646 h 16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1" h="1646">
                  <a:moveTo>
                    <a:pt x="340" y="63"/>
                  </a:moveTo>
                  <a:lnTo>
                    <a:pt x="278" y="99"/>
                  </a:lnTo>
                  <a:lnTo>
                    <a:pt x="223" y="143"/>
                  </a:lnTo>
                  <a:lnTo>
                    <a:pt x="173" y="191"/>
                  </a:lnTo>
                  <a:lnTo>
                    <a:pt x="131" y="247"/>
                  </a:lnTo>
                  <a:lnTo>
                    <a:pt x="92" y="307"/>
                  </a:lnTo>
                  <a:lnTo>
                    <a:pt x="62" y="372"/>
                  </a:lnTo>
                  <a:lnTo>
                    <a:pt x="37" y="439"/>
                  </a:lnTo>
                  <a:lnTo>
                    <a:pt x="18" y="510"/>
                  </a:lnTo>
                  <a:lnTo>
                    <a:pt x="6" y="585"/>
                  </a:lnTo>
                  <a:lnTo>
                    <a:pt x="0" y="661"/>
                  </a:lnTo>
                  <a:lnTo>
                    <a:pt x="0" y="740"/>
                  </a:lnTo>
                  <a:lnTo>
                    <a:pt x="10" y="821"/>
                  </a:lnTo>
                  <a:lnTo>
                    <a:pt x="25" y="901"/>
                  </a:lnTo>
                  <a:lnTo>
                    <a:pt x="46" y="982"/>
                  </a:lnTo>
                  <a:lnTo>
                    <a:pt x="77" y="1062"/>
                  </a:lnTo>
                  <a:lnTo>
                    <a:pt x="113" y="1141"/>
                  </a:lnTo>
                  <a:lnTo>
                    <a:pt x="156" y="1218"/>
                  </a:lnTo>
                  <a:lnTo>
                    <a:pt x="204" y="1287"/>
                  </a:lnTo>
                  <a:lnTo>
                    <a:pt x="257" y="1352"/>
                  </a:lnTo>
                  <a:lnTo>
                    <a:pt x="313" y="1412"/>
                  </a:lnTo>
                  <a:lnTo>
                    <a:pt x="374" y="1463"/>
                  </a:lnTo>
                  <a:lnTo>
                    <a:pt x="436" y="1511"/>
                  </a:lnTo>
                  <a:lnTo>
                    <a:pt x="503" y="1552"/>
                  </a:lnTo>
                  <a:lnTo>
                    <a:pt x="570" y="1584"/>
                  </a:lnTo>
                  <a:lnTo>
                    <a:pt x="639" y="1611"/>
                  </a:lnTo>
                  <a:lnTo>
                    <a:pt x="708" y="1630"/>
                  </a:lnTo>
                  <a:lnTo>
                    <a:pt x="779" y="1642"/>
                  </a:lnTo>
                  <a:lnTo>
                    <a:pt x="814" y="1646"/>
                  </a:lnTo>
                  <a:lnTo>
                    <a:pt x="850" y="1646"/>
                  </a:lnTo>
                  <a:lnTo>
                    <a:pt x="885" y="1646"/>
                  </a:lnTo>
                  <a:lnTo>
                    <a:pt x="919" y="1642"/>
                  </a:lnTo>
                  <a:lnTo>
                    <a:pt x="954" y="1638"/>
                  </a:lnTo>
                  <a:lnTo>
                    <a:pt x="988" y="1630"/>
                  </a:lnTo>
                  <a:lnTo>
                    <a:pt x="1023" y="1623"/>
                  </a:lnTo>
                  <a:lnTo>
                    <a:pt x="1056" y="1611"/>
                  </a:lnTo>
                  <a:lnTo>
                    <a:pt x="1088" y="1598"/>
                  </a:lnTo>
                  <a:lnTo>
                    <a:pt x="1121" y="1582"/>
                  </a:lnTo>
                  <a:lnTo>
                    <a:pt x="1182" y="1546"/>
                  </a:lnTo>
                  <a:lnTo>
                    <a:pt x="1238" y="1504"/>
                  </a:lnTo>
                  <a:lnTo>
                    <a:pt x="1288" y="1454"/>
                  </a:lnTo>
                  <a:lnTo>
                    <a:pt x="1330" y="1400"/>
                  </a:lnTo>
                  <a:lnTo>
                    <a:pt x="1368" y="1341"/>
                  </a:lnTo>
                  <a:lnTo>
                    <a:pt x="1399" y="1275"/>
                  </a:lnTo>
                  <a:lnTo>
                    <a:pt x="1424" y="1208"/>
                  </a:lnTo>
                  <a:lnTo>
                    <a:pt x="1443" y="1137"/>
                  </a:lnTo>
                  <a:lnTo>
                    <a:pt x="1455" y="1062"/>
                  </a:lnTo>
                  <a:lnTo>
                    <a:pt x="1461" y="986"/>
                  </a:lnTo>
                  <a:lnTo>
                    <a:pt x="1461" y="907"/>
                  </a:lnTo>
                  <a:lnTo>
                    <a:pt x="1451" y="826"/>
                  </a:lnTo>
                  <a:lnTo>
                    <a:pt x="1436" y="746"/>
                  </a:lnTo>
                  <a:lnTo>
                    <a:pt x="1414" y="665"/>
                  </a:lnTo>
                  <a:lnTo>
                    <a:pt x="1384" y="585"/>
                  </a:lnTo>
                  <a:lnTo>
                    <a:pt x="1347" y="506"/>
                  </a:lnTo>
                  <a:lnTo>
                    <a:pt x="1305" y="429"/>
                  </a:lnTo>
                  <a:lnTo>
                    <a:pt x="1257" y="358"/>
                  </a:lnTo>
                  <a:lnTo>
                    <a:pt x="1203" y="295"/>
                  </a:lnTo>
                  <a:lnTo>
                    <a:pt x="1148" y="236"/>
                  </a:lnTo>
                  <a:lnTo>
                    <a:pt x="1086" y="182"/>
                  </a:lnTo>
                  <a:lnTo>
                    <a:pt x="1025" y="136"/>
                  </a:lnTo>
                  <a:lnTo>
                    <a:pt x="958" y="95"/>
                  </a:lnTo>
                  <a:lnTo>
                    <a:pt x="891" y="61"/>
                  </a:lnTo>
                  <a:lnTo>
                    <a:pt x="822" y="34"/>
                  </a:lnTo>
                  <a:lnTo>
                    <a:pt x="752" y="15"/>
                  </a:lnTo>
                  <a:lnTo>
                    <a:pt x="681" y="3"/>
                  </a:lnTo>
                  <a:lnTo>
                    <a:pt x="647" y="1"/>
                  </a:lnTo>
                  <a:lnTo>
                    <a:pt x="610" y="0"/>
                  </a:lnTo>
                  <a:lnTo>
                    <a:pt x="576" y="0"/>
                  </a:lnTo>
                  <a:lnTo>
                    <a:pt x="541" y="3"/>
                  </a:lnTo>
                  <a:lnTo>
                    <a:pt x="507" y="7"/>
                  </a:lnTo>
                  <a:lnTo>
                    <a:pt x="472" y="15"/>
                  </a:lnTo>
                  <a:lnTo>
                    <a:pt x="438" y="23"/>
                  </a:lnTo>
                  <a:lnTo>
                    <a:pt x="405" y="34"/>
                  </a:lnTo>
                  <a:lnTo>
                    <a:pt x="373" y="48"/>
                  </a:lnTo>
                  <a:lnTo>
                    <a:pt x="340" y="63"/>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81" name="Line 11"/>
            <p:cNvSpPr>
              <a:spLocks noChangeShapeType="1"/>
            </p:cNvSpPr>
            <p:nvPr/>
          </p:nvSpPr>
          <p:spPr bwMode="auto">
            <a:xfrm flipV="1">
              <a:off x="727" y="1209"/>
              <a:ext cx="791"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82" name="Line 12"/>
            <p:cNvSpPr>
              <a:spLocks noChangeShapeType="1"/>
            </p:cNvSpPr>
            <p:nvPr/>
          </p:nvSpPr>
          <p:spPr bwMode="auto">
            <a:xfrm flipV="1">
              <a:off x="1108" y="1722"/>
              <a:ext cx="938" cy="5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8583" name="Group 13"/>
            <p:cNvGrpSpPr>
              <a:grpSpLocks/>
            </p:cNvGrpSpPr>
            <p:nvPr/>
          </p:nvGrpSpPr>
          <p:grpSpPr bwMode="auto">
            <a:xfrm>
              <a:off x="660" y="1340"/>
              <a:ext cx="181" cy="1332"/>
              <a:chOff x="702" y="2162"/>
              <a:chExt cx="202" cy="1486"/>
            </a:xfrm>
          </p:grpSpPr>
          <p:sp>
            <p:nvSpPr>
              <p:cNvPr id="18707" name="Freeform 14"/>
              <p:cNvSpPr>
                <a:spLocks/>
              </p:cNvSpPr>
              <p:nvPr/>
            </p:nvSpPr>
            <p:spPr bwMode="auto">
              <a:xfrm>
                <a:off x="727" y="2162"/>
                <a:ext cx="177" cy="1486"/>
              </a:xfrm>
              <a:custGeom>
                <a:avLst/>
                <a:gdLst>
                  <a:gd name="T0" fmla="*/ 353 w 353"/>
                  <a:gd name="T1" fmla="*/ 2 h 2974"/>
                  <a:gd name="T2" fmla="*/ 333 w 353"/>
                  <a:gd name="T3" fmla="*/ 0 h 2974"/>
                  <a:gd name="T4" fmla="*/ 0 w 353"/>
                  <a:gd name="T5" fmla="*/ 2972 h 2974"/>
                  <a:gd name="T6" fmla="*/ 19 w 353"/>
                  <a:gd name="T7" fmla="*/ 2974 h 2974"/>
                  <a:gd name="T8" fmla="*/ 353 w 353"/>
                  <a:gd name="T9" fmla="*/ 2 h 2974"/>
                  <a:gd name="T10" fmla="*/ 0 60000 65536"/>
                  <a:gd name="T11" fmla="*/ 0 60000 65536"/>
                  <a:gd name="T12" fmla="*/ 0 60000 65536"/>
                  <a:gd name="T13" fmla="*/ 0 60000 65536"/>
                  <a:gd name="T14" fmla="*/ 0 60000 65536"/>
                  <a:gd name="T15" fmla="*/ 0 w 353"/>
                  <a:gd name="T16" fmla="*/ 0 h 2974"/>
                  <a:gd name="T17" fmla="*/ 353 w 353"/>
                  <a:gd name="T18" fmla="*/ 2974 h 2974"/>
                </a:gdLst>
                <a:ahLst/>
                <a:cxnLst>
                  <a:cxn ang="T10">
                    <a:pos x="T0" y="T1"/>
                  </a:cxn>
                  <a:cxn ang="T11">
                    <a:pos x="T2" y="T3"/>
                  </a:cxn>
                  <a:cxn ang="T12">
                    <a:pos x="T4" y="T5"/>
                  </a:cxn>
                  <a:cxn ang="T13">
                    <a:pos x="T6" y="T7"/>
                  </a:cxn>
                  <a:cxn ang="T14">
                    <a:pos x="T8" y="T9"/>
                  </a:cxn>
                </a:cxnLst>
                <a:rect l="T15" t="T16" r="T17" b="T18"/>
                <a:pathLst>
                  <a:path w="353" h="2974">
                    <a:moveTo>
                      <a:pt x="353" y="2"/>
                    </a:moveTo>
                    <a:lnTo>
                      <a:pt x="333" y="0"/>
                    </a:lnTo>
                    <a:lnTo>
                      <a:pt x="0" y="2972"/>
                    </a:lnTo>
                    <a:lnTo>
                      <a:pt x="19" y="2974"/>
                    </a:lnTo>
                    <a:lnTo>
                      <a:pt x="35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08" name="Freeform 15"/>
              <p:cNvSpPr>
                <a:spLocks/>
              </p:cNvSpPr>
              <p:nvPr/>
            </p:nvSpPr>
            <p:spPr bwMode="auto">
              <a:xfrm>
                <a:off x="702" y="3571"/>
                <a:ext cx="74" cy="77"/>
              </a:xfrm>
              <a:custGeom>
                <a:avLst/>
                <a:gdLst>
                  <a:gd name="T0" fmla="*/ 0 w 147"/>
                  <a:gd name="T1" fmla="*/ 0 h 153"/>
                  <a:gd name="T2" fmla="*/ 59 w 147"/>
                  <a:gd name="T3" fmla="*/ 153 h 153"/>
                  <a:gd name="T4" fmla="*/ 147 w 147"/>
                  <a:gd name="T5" fmla="*/ 15 h 153"/>
                  <a:gd name="T6" fmla="*/ 0 60000 65536"/>
                  <a:gd name="T7" fmla="*/ 0 60000 65536"/>
                  <a:gd name="T8" fmla="*/ 0 60000 65536"/>
                  <a:gd name="T9" fmla="*/ 0 w 147"/>
                  <a:gd name="T10" fmla="*/ 0 h 153"/>
                  <a:gd name="T11" fmla="*/ 147 w 147"/>
                  <a:gd name="T12" fmla="*/ 153 h 153"/>
                </a:gdLst>
                <a:ahLst/>
                <a:cxnLst>
                  <a:cxn ang="T6">
                    <a:pos x="T0" y="T1"/>
                  </a:cxn>
                  <a:cxn ang="T7">
                    <a:pos x="T2" y="T3"/>
                  </a:cxn>
                  <a:cxn ang="T8">
                    <a:pos x="T4" y="T5"/>
                  </a:cxn>
                </a:cxnLst>
                <a:rect l="T9" t="T10" r="T11" b="T12"/>
                <a:pathLst>
                  <a:path w="147" h="153">
                    <a:moveTo>
                      <a:pt x="0" y="0"/>
                    </a:moveTo>
                    <a:lnTo>
                      <a:pt x="59" y="153"/>
                    </a:lnTo>
                    <a:lnTo>
                      <a:pt x="147" y="1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584" name="Group 16"/>
            <p:cNvGrpSpPr>
              <a:grpSpLocks/>
            </p:cNvGrpSpPr>
            <p:nvPr/>
          </p:nvGrpSpPr>
          <p:grpSpPr bwMode="auto">
            <a:xfrm>
              <a:off x="941" y="1970"/>
              <a:ext cx="594" cy="388"/>
              <a:chOff x="1015" y="2864"/>
              <a:chExt cx="663" cy="433"/>
            </a:xfrm>
          </p:grpSpPr>
          <p:sp>
            <p:nvSpPr>
              <p:cNvPr id="18705" name="Freeform 17"/>
              <p:cNvSpPr>
                <a:spLocks/>
              </p:cNvSpPr>
              <p:nvPr/>
            </p:nvSpPr>
            <p:spPr bwMode="auto">
              <a:xfrm>
                <a:off x="1045" y="2925"/>
                <a:ext cx="633" cy="372"/>
              </a:xfrm>
              <a:custGeom>
                <a:avLst/>
                <a:gdLst>
                  <a:gd name="T0" fmla="*/ 1266 w 1266"/>
                  <a:gd name="T1" fmla="*/ 745 h 745"/>
                  <a:gd name="T2" fmla="*/ 1212 w 1266"/>
                  <a:gd name="T3" fmla="*/ 743 h 745"/>
                  <a:gd name="T4" fmla="*/ 1157 w 1266"/>
                  <a:gd name="T5" fmla="*/ 741 h 745"/>
                  <a:gd name="T6" fmla="*/ 1103 w 1266"/>
                  <a:gd name="T7" fmla="*/ 735 h 745"/>
                  <a:gd name="T8" fmla="*/ 1049 w 1266"/>
                  <a:gd name="T9" fmla="*/ 729 h 745"/>
                  <a:gd name="T10" fmla="*/ 942 w 1266"/>
                  <a:gd name="T11" fmla="*/ 710 h 745"/>
                  <a:gd name="T12" fmla="*/ 838 w 1266"/>
                  <a:gd name="T13" fmla="*/ 683 h 745"/>
                  <a:gd name="T14" fmla="*/ 736 w 1266"/>
                  <a:gd name="T15" fmla="*/ 651 h 745"/>
                  <a:gd name="T16" fmla="*/ 639 w 1266"/>
                  <a:gd name="T17" fmla="*/ 612 h 745"/>
                  <a:gd name="T18" fmla="*/ 545 w 1266"/>
                  <a:gd name="T19" fmla="*/ 568 h 745"/>
                  <a:gd name="T20" fmla="*/ 454 w 1266"/>
                  <a:gd name="T21" fmla="*/ 518 h 745"/>
                  <a:gd name="T22" fmla="*/ 370 w 1266"/>
                  <a:gd name="T23" fmla="*/ 465 h 745"/>
                  <a:gd name="T24" fmla="*/ 293 w 1266"/>
                  <a:gd name="T25" fmla="*/ 407 h 745"/>
                  <a:gd name="T26" fmla="*/ 222 w 1266"/>
                  <a:gd name="T27" fmla="*/ 346 h 745"/>
                  <a:gd name="T28" fmla="*/ 192 w 1266"/>
                  <a:gd name="T29" fmla="*/ 313 h 745"/>
                  <a:gd name="T30" fmla="*/ 161 w 1266"/>
                  <a:gd name="T31" fmla="*/ 280 h 745"/>
                  <a:gd name="T32" fmla="*/ 132 w 1266"/>
                  <a:gd name="T33" fmla="*/ 248 h 745"/>
                  <a:gd name="T34" fmla="*/ 105 w 1266"/>
                  <a:gd name="T35" fmla="*/ 213 h 745"/>
                  <a:gd name="T36" fmla="*/ 82 w 1266"/>
                  <a:gd name="T37" fmla="*/ 179 h 745"/>
                  <a:gd name="T38" fmla="*/ 61 w 1266"/>
                  <a:gd name="T39" fmla="*/ 144 h 745"/>
                  <a:gd name="T40" fmla="*/ 42 w 1266"/>
                  <a:gd name="T41" fmla="*/ 110 h 745"/>
                  <a:gd name="T42" fmla="*/ 25 w 1266"/>
                  <a:gd name="T43" fmla="*/ 73 h 745"/>
                  <a:gd name="T44" fmla="*/ 11 w 1266"/>
                  <a:gd name="T45" fmla="*/ 37 h 745"/>
                  <a:gd name="T46" fmla="*/ 0 w 1266"/>
                  <a:gd name="T47" fmla="*/ 0 h 7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6"/>
                  <a:gd name="T73" fmla="*/ 0 h 745"/>
                  <a:gd name="T74" fmla="*/ 1266 w 1266"/>
                  <a:gd name="T75" fmla="*/ 745 h 7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6" h="745">
                    <a:moveTo>
                      <a:pt x="1266" y="745"/>
                    </a:moveTo>
                    <a:lnTo>
                      <a:pt x="1212" y="743"/>
                    </a:lnTo>
                    <a:lnTo>
                      <a:pt x="1157" y="741"/>
                    </a:lnTo>
                    <a:lnTo>
                      <a:pt x="1103" y="735"/>
                    </a:lnTo>
                    <a:lnTo>
                      <a:pt x="1049" y="729"/>
                    </a:lnTo>
                    <a:lnTo>
                      <a:pt x="942" y="710"/>
                    </a:lnTo>
                    <a:lnTo>
                      <a:pt x="838" y="683"/>
                    </a:lnTo>
                    <a:lnTo>
                      <a:pt x="736" y="651"/>
                    </a:lnTo>
                    <a:lnTo>
                      <a:pt x="639" y="612"/>
                    </a:lnTo>
                    <a:lnTo>
                      <a:pt x="545" y="568"/>
                    </a:lnTo>
                    <a:lnTo>
                      <a:pt x="454" y="518"/>
                    </a:lnTo>
                    <a:lnTo>
                      <a:pt x="370" y="465"/>
                    </a:lnTo>
                    <a:lnTo>
                      <a:pt x="293" y="407"/>
                    </a:lnTo>
                    <a:lnTo>
                      <a:pt x="222" y="346"/>
                    </a:lnTo>
                    <a:lnTo>
                      <a:pt x="192" y="313"/>
                    </a:lnTo>
                    <a:lnTo>
                      <a:pt x="161" y="280"/>
                    </a:lnTo>
                    <a:lnTo>
                      <a:pt x="132" y="248"/>
                    </a:lnTo>
                    <a:lnTo>
                      <a:pt x="105" y="213"/>
                    </a:lnTo>
                    <a:lnTo>
                      <a:pt x="82" y="179"/>
                    </a:lnTo>
                    <a:lnTo>
                      <a:pt x="61" y="144"/>
                    </a:lnTo>
                    <a:lnTo>
                      <a:pt x="42" y="110"/>
                    </a:lnTo>
                    <a:lnTo>
                      <a:pt x="25" y="73"/>
                    </a:lnTo>
                    <a:lnTo>
                      <a:pt x="11" y="37"/>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06" name="Freeform 18"/>
              <p:cNvSpPr>
                <a:spLocks/>
              </p:cNvSpPr>
              <p:nvPr/>
            </p:nvSpPr>
            <p:spPr bwMode="auto">
              <a:xfrm>
                <a:off x="1015" y="2864"/>
                <a:ext cx="62" cy="66"/>
              </a:xfrm>
              <a:custGeom>
                <a:avLst/>
                <a:gdLst>
                  <a:gd name="T0" fmla="*/ 125 w 125"/>
                  <a:gd name="T1" fmla="*/ 115 h 132"/>
                  <a:gd name="T2" fmla="*/ 44 w 125"/>
                  <a:gd name="T3" fmla="*/ 0 h 132"/>
                  <a:gd name="T4" fmla="*/ 0 w 125"/>
                  <a:gd name="T5" fmla="*/ 132 h 132"/>
                  <a:gd name="T6" fmla="*/ 125 w 125"/>
                  <a:gd name="T7" fmla="*/ 115 h 132"/>
                  <a:gd name="T8" fmla="*/ 0 60000 65536"/>
                  <a:gd name="T9" fmla="*/ 0 60000 65536"/>
                  <a:gd name="T10" fmla="*/ 0 60000 65536"/>
                  <a:gd name="T11" fmla="*/ 0 60000 65536"/>
                  <a:gd name="T12" fmla="*/ 0 w 125"/>
                  <a:gd name="T13" fmla="*/ 0 h 132"/>
                  <a:gd name="T14" fmla="*/ 125 w 125"/>
                  <a:gd name="T15" fmla="*/ 132 h 132"/>
                </a:gdLst>
                <a:ahLst/>
                <a:cxnLst>
                  <a:cxn ang="T8">
                    <a:pos x="T0" y="T1"/>
                  </a:cxn>
                  <a:cxn ang="T9">
                    <a:pos x="T2" y="T3"/>
                  </a:cxn>
                  <a:cxn ang="T10">
                    <a:pos x="T4" y="T5"/>
                  </a:cxn>
                  <a:cxn ang="T11">
                    <a:pos x="T6" y="T7"/>
                  </a:cxn>
                </a:cxnLst>
                <a:rect l="T12" t="T13" r="T14" b="T15"/>
                <a:pathLst>
                  <a:path w="125" h="132">
                    <a:moveTo>
                      <a:pt x="125" y="115"/>
                    </a:moveTo>
                    <a:lnTo>
                      <a:pt x="44" y="0"/>
                    </a:lnTo>
                    <a:lnTo>
                      <a:pt x="0" y="132"/>
                    </a:lnTo>
                    <a:lnTo>
                      <a:pt x="125"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585" name="Rectangle 19"/>
            <p:cNvSpPr>
              <a:spLocks noChangeArrowheads="1"/>
            </p:cNvSpPr>
            <p:nvPr/>
          </p:nvSpPr>
          <p:spPr bwMode="auto">
            <a:xfrm>
              <a:off x="1467" y="2278"/>
              <a:ext cx="47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86" name="Rectangle 20"/>
            <p:cNvSpPr>
              <a:spLocks noChangeArrowheads="1"/>
            </p:cNvSpPr>
            <p:nvPr/>
          </p:nvSpPr>
          <p:spPr bwMode="auto">
            <a:xfrm>
              <a:off x="1550" y="2306"/>
              <a:ext cx="34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Anode</a:t>
              </a:r>
              <a:endParaRPr lang="en-US" altLang="en-US" sz="1800">
                <a:latin typeface="Arial" panose="020B0604020202020204" pitchFamily="34" charset="0"/>
              </a:endParaRPr>
            </a:p>
          </p:txBody>
        </p:sp>
        <p:sp>
          <p:nvSpPr>
            <p:cNvPr id="18587" name="Rectangle 21"/>
            <p:cNvSpPr>
              <a:spLocks noChangeArrowheads="1"/>
            </p:cNvSpPr>
            <p:nvPr/>
          </p:nvSpPr>
          <p:spPr bwMode="auto">
            <a:xfrm>
              <a:off x="1589" y="2440"/>
              <a:ext cx="2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Wire</a:t>
              </a:r>
              <a:endParaRPr lang="en-US" altLang="en-US" sz="1800">
                <a:latin typeface="Arial" panose="020B0604020202020204" pitchFamily="34" charset="0"/>
              </a:endParaRPr>
            </a:p>
          </p:txBody>
        </p:sp>
        <p:sp>
          <p:nvSpPr>
            <p:cNvPr id="18588" name="Rectangle 22"/>
            <p:cNvSpPr>
              <a:spLocks noChangeArrowheads="1"/>
            </p:cNvSpPr>
            <p:nvPr/>
          </p:nvSpPr>
          <p:spPr bwMode="auto">
            <a:xfrm>
              <a:off x="271" y="2478"/>
              <a:ext cx="49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89" name="Rectangle 23"/>
            <p:cNvSpPr>
              <a:spLocks noChangeArrowheads="1"/>
            </p:cNvSpPr>
            <p:nvPr/>
          </p:nvSpPr>
          <p:spPr bwMode="auto">
            <a:xfrm>
              <a:off x="379" y="2400"/>
              <a:ext cx="30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Muon</a:t>
              </a:r>
              <a:endParaRPr lang="en-US" altLang="en-US" sz="1800">
                <a:latin typeface="Arial" panose="020B0604020202020204" pitchFamily="34" charset="0"/>
              </a:endParaRPr>
            </a:p>
          </p:txBody>
        </p:sp>
        <p:sp>
          <p:nvSpPr>
            <p:cNvPr id="18590" name="Rectangle 24"/>
            <p:cNvSpPr>
              <a:spLocks noChangeArrowheads="1"/>
            </p:cNvSpPr>
            <p:nvPr/>
          </p:nvSpPr>
          <p:spPr bwMode="auto">
            <a:xfrm>
              <a:off x="382" y="2534"/>
              <a:ext cx="29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Track</a:t>
              </a:r>
              <a:endParaRPr lang="en-US" altLang="en-US" sz="1800">
                <a:latin typeface="Arial" panose="020B0604020202020204" pitchFamily="34" charset="0"/>
              </a:endParaRPr>
            </a:p>
          </p:txBody>
        </p:sp>
        <p:sp>
          <p:nvSpPr>
            <p:cNvPr id="18591" name="Rectangle 25"/>
            <p:cNvSpPr>
              <a:spLocks noChangeArrowheads="1"/>
            </p:cNvSpPr>
            <p:nvPr/>
          </p:nvSpPr>
          <p:spPr bwMode="auto">
            <a:xfrm>
              <a:off x="1327" y="1570"/>
              <a:ext cx="55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92" name="Rectangle 26"/>
            <p:cNvSpPr>
              <a:spLocks noChangeArrowheads="1"/>
            </p:cNvSpPr>
            <p:nvPr/>
          </p:nvSpPr>
          <p:spPr bwMode="auto">
            <a:xfrm>
              <a:off x="1411" y="1597"/>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Cathode</a:t>
              </a:r>
              <a:endParaRPr lang="en-US" altLang="en-US" sz="1800">
                <a:latin typeface="Arial" panose="020B0604020202020204" pitchFamily="34" charset="0"/>
              </a:endParaRPr>
            </a:p>
          </p:txBody>
        </p:sp>
        <p:sp>
          <p:nvSpPr>
            <p:cNvPr id="18593" name="Rectangle 27"/>
            <p:cNvSpPr>
              <a:spLocks noChangeArrowheads="1"/>
            </p:cNvSpPr>
            <p:nvPr/>
          </p:nvSpPr>
          <p:spPr bwMode="auto">
            <a:xfrm>
              <a:off x="1484" y="1729"/>
              <a:ext cx="2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Tube</a:t>
              </a:r>
              <a:endParaRPr lang="en-US" altLang="en-US" sz="1800">
                <a:latin typeface="Arial" panose="020B0604020202020204" pitchFamily="34" charset="0"/>
              </a:endParaRPr>
            </a:p>
          </p:txBody>
        </p:sp>
        <p:sp>
          <p:nvSpPr>
            <p:cNvPr id="18594" name="Rectangle 28"/>
            <p:cNvSpPr>
              <a:spLocks noChangeArrowheads="1"/>
            </p:cNvSpPr>
            <p:nvPr/>
          </p:nvSpPr>
          <p:spPr bwMode="auto">
            <a:xfrm>
              <a:off x="763" y="1913"/>
              <a:ext cx="17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95" name="Rectangle 29"/>
            <p:cNvSpPr>
              <a:spLocks noChangeArrowheads="1"/>
            </p:cNvSpPr>
            <p:nvPr/>
          </p:nvSpPr>
          <p:spPr bwMode="auto">
            <a:xfrm>
              <a:off x="823" y="1939"/>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sp>
          <p:nvSpPr>
            <p:cNvPr id="18596" name="Rectangle 30"/>
            <p:cNvSpPr>
              <a:spLocks noChangeArrowheads="1"/>
            </p:cNvSpPr>
            <p:nvPr/>
          </p:nvSpPr>
          <p:spPr bwMode="auto">
            <a:xfrm>
              <a:off x="758" y="1818"/>
              <a:ext cx="17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97" name="Rectangle 31"/>
            <p:cNvSpPr>
              <a:spLocks noChangeArrowheads="1"/>
            </p:cNvSpPr>
            <p:nvPr/>
          </p:nvSpPr>
          <p:spPr bwMode="auto">
            <a:xfrm>
              <a:off x="817" y="1846"/>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sp>
          <p:nvSpPr>
            <p:cNvPr id="18598" name="Rectangle 32"/>
            <p:cNvSpPr>
              <a:spLocks noChangeArrowheads="1"/>
            </p:cNvSpPr>
            <p:nvPr/>
          </p:nvSpPr>
          <p:spPr bwMode="auto">
            <a:xfrm>
              <a:off x="788" y="1732"/>
              <a:ext cx="1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599" name="Rectangle 33"/>
            <p:cNvSpPr>
              <a:spLocks noChangeArrowheads="1"/>
            </p:cNvSpPr>
            <p:nvPr/>
          </p:nvSpPr>
          <p:spPr bwMode="auto">
            <a:xfrm>
              <a:off x="858" y="1761"/>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sp>
          <p:nvSpPr>
            <p:cNvPr id="18600" name="Rectangle 34"/>
            <p:cNvSpPr>
              <a:spLocks noChangeArrowheads="1"/>
            </p:cNvSpPr>
            <p:nvPr/>
          </p:nvSpPr>
          <p:spPr bwMode="auto">
            <a:xfrm>
              <a:off x="775" y="2043"/>
              <a:ext cx="16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601" name="Rectangle 35"/>
            <p:cNvSpPr>
              <a:spLocks noChangeArrowheads="1"/>
            </p:cNvSpPr>
            <p:nvPr/>
          </p:nvSpPr>
          <p:spPr bwMode="auto">
            <a:xfrm>
              <a:off x="829" y="2071"/>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grpSp>
          <p:nvGrpSpPr>
            <p:cNvPr id="18602" name="Group 36"/>
            <p:cNvGrpSpPr>
              <a:grpSpLocks/>
            </p:cNvGrpSpPr>
            <p:nvPr/>
          </p:nvGrpSpPr>
          <p:grpSpPr bwMode="auto">
            <a:xfrm>
              <a:off x="777" y="1893"/>
              <a:ext cx="160" cy="78"/>
              <a:chOff x="832" y="2779"/>
              <a:chExt cx="178" cy="87"/>
            </a:xfrm>
          </p:grpSpPr>
          <p:sp>
            <p:nvSpPr>
              <p:cNvPr id="18701" name="Freeform 37"/>
              <p:cNvSpPr>
                <a:spLocks/>
              </p:cNvSpPr>
              <p:nvPr/>
            </p:nvSpPr>
            <p:spPr bwMode="auto">
              <a:xfrm>
                <a:off x="963" y="2841"/>
                <a:ext cx="47" cy="25"/>
              </a:xfrm>
              <a:custGeom>
                <a:avLst/>
                <a:gdLst>
                  <a:gd name="T0" fmla="*/ 88 w 94"/>
                  <a:gd name="T1" fmla="*/ 49 h 49"/>
                  <a:gd name="T2" fmla="*/ 88 w 94"/>
                  <a:gd name="T3" fmla="*/ 49 h 49"/>
                  <a:gd name="T4" fmla="*/ 90 w 94"/>
                  <a:gd name="T5" fmla="*/ 48 h 49"/>
                  <a:gd name="T6" fmla="*/ 92 w 94"/>
                  <a:gd name="T7" fmla="*/ 46 h 49"/>
                  <a:gd name="T8" fmla="*/ 94 w 94"/>
                  <a:gd name="T9" fmla="*/ 44 h 49"/>
                  <a:gd name="T10" fmla="*/ 94 w 94"/>
                  <a:gd name="T11" fmla="*/ 44 h 49"/>
                  <a:gd name="T12" fmla="*/ 92 w 94"/>
                  <a:gd name="T13" fmla="*/ 42 h 49"/>
                  <a:gd name="T14" fmla="*/ 90 w 94"/>
                  <a:gd name="T15" fmla="*/ 40 h 49"/>
                  <a:gd name="T16" fmla="*/ 90 w 94"/>
                  <a:gd name="T17" fmla="*/ 38 h 49"/>
                  <a:gd name="T18" fmla="*/ 5 w 94"/>
                  <a:gd name="T19" fmla="*/ 0 h 49"/>
                  <a:gd name="T20" fmla="*/ 3 w 94"/>
                  <a:gd name="T21" fmla="*/ 0 h 49"/>
                  <a:gd name="T22" fmla="*/ 1 w 94"/>
                  <a:gd name="T23" fmla="*/ 0 h 49"/>
                  <a:gd name="T24" fmla="*/ 0 w 94"/>
                  <a:gd name="T25" fmla="*/ 1 h 49"/>
                  <a:gd name="T26" fmla="*/ 0 w 94"/>
                  <a:gd name="T27" fmla="*/ 3 h 49"/>
                  <a:gd name="T28" fmla="*/ 0 w 94"/>
                  <a:gd name="T29" fmla="*/ 5 h 49"/>
                  <a:gd name="T30" fmla="*/ 0 w 94"/>
                  <a:gd name="T31" fmla="*/ 7 h 49"/>
                  <a:gd name="T32" fmla="*/ 1 w 94"/>
                  <a:gd name="T33" fmla="*/ 9 h 49"/>
                  <a:gd name="T34" fmla="*/ 3 w 94"/>
                  <a:gd name="T35" fmla="*/ 11 h 49"/>
                  <a:gd name="T36" fmla="*/ 88 w 94"/>
                  <a:gd name="T37" fmla="*/ 4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49"/>
                  <a:gd name="T59" fmla="*/ 94 w 9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49">
                    <a:moveTo>
                      <a:pt x="88" y="49"/>
                    </a:moveTo>
                    <a:lnTo>
                      <a:pt x="88" y="49"/>
                    </a:lnTo>
                    <a:lnTo>
                      <a:pt x="90" y="48"/>
                    </a:lnTo>
                    <a:lnTo>
                      <a:pt x="92" y="46"/>
                    </a:lnTo>
                    <a:lnTo>
                      <a:pt x="94" y="44"/>
                    </a:lnTo>
                    <a:lnTo>
                      <a:pt x="92" y="42"/>
                    </a:lnTo>
                    <a:lnTo>
                      <a:pt x="90" y="40"/>
                    </a:lnTo>
                    <a:lnTo>
                      <a:pt x="90" y="38"/>
                    </a:lnTo>
                    <a:lnTo>
                      <a:pt x="5" y="0"/>
                    </a:lnTo>
                    <a:lnTo>
                      <a:pt x="3" y="0"/>
                    </a:lnTo>
                    <a:lnTo>
                      <a:pt x="1" y="0"/>
                    </a:lnTo>
                    <a:lnTo>
                      <a:pt x="0" y="1"/>
                    </a:lnTo>
                    <a:lnTo>
                      <a:pt x="0" y="3"/>
                    </a:lnTo>
                    <a:lnTo>
                      <a:pt x="0" y="5"/>
                    </a:lnTo>
                    <a:lnTo>
                      <a:pt x="0" y="7"/>
                    </a:lnTo>
                    <a:lnTo>
                      <a:pt x="1" y="9"/>
                    </a:lnTo>
                    <a:lnTo>
                      <a:pt x="3" y="11"/>
                    </a:lnTo>
                    <a:lnTo>
                      <a:pt x="88" y="49"/>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02" name="Freeform 38"/>
              <p:cNvSpPr>
                <a:spLocks/>
              </p:cNvSpPr>
              <p:nvPr/>
            </p:nvSpPr>
            <p:spPr bwMode="auto">
              <a:xfrm>
                <a:off x="906" y="2814"/>
                <a:ext cx="47" cy="25"/>
              </a:xfrm>
              <a:custGeom>
                <a:avLst/>
                <a:gdLst>
                  <a:gd name="T0" fmla="*/ 89 w 94"/>
                  <a:gd name="T1" fmla="*/ 50 h 50"/>
                  <a:gd name="T2" fmla="*/ 91 w 94"/>
                  <a:gd name="T3" fmla="*/ 50 h 50"/>
                  <a:gd name="T4" fmla="*/ 93 w 94"/>
                  <a:gd name="T5" fmla="*/ 50 h 50"/>
                  <a:gd name="T6" fmla="*/ 94 w 94"/>
                  <a:gd name="T7" fmla="*/ 48 h 50"/>
                  <a:gd name="T8" fmla="*/ 94 w 94"/>
                  <a:gd name="T9" fmla="*/ 46 h 50"/>
                  <a:gd name="T10" fmla="*/ 94 w 94"/>
                  <a:gd name="T11" fmla="*/ 44 h 50"/>
                  <a:gd name="T12" fmla="*/ 94 w 94"/>
                  <a:gd name="T13" fmla="*/ 42 h 50"/>
                  <a:gd name="T14" fmla="*/ 93 w 94"/>
                  <a:gd name="T15" fmla="*/ 40 h 50"/>
                  <a:gd name="T16" fmla="*/ 91 w 94"/>
                  <a:gd name="T17" fmla="*/ 38 h 50"/>
                  <a:gd name="T18" fmla="*/ 6 w 94"/>
                  <a:gd name="T19" fmla="*/ 0 h 50"/>
                  <a:gd name="T20" fmla="*/ 4 w 94"/>
                  <a:gd name="T21" fmla="*/ 0 h 50"/>
                  <a:gd name="T22" fmla="*/ 2 w 94"/>
                  <a:gd name="T23" fmla="*/ 0 h 50"/>
                  <a:gd name="T24" fmla="*/ 0 w 94"/>
                  <a:gd name="T25" fmla="*/ 2 h 50"/>
                  <a:gd name="T26" fmla="*/ 0 w 94"/>
                  <a:gd name="T27" fmla="*/ 4 h 50"/>
                  <a:gd name="T28" fmla="*/ 0 w 94"/>
                  <a:gd name="T29" fmla="*/ 6 h 50"/>
                  <a:gd name="T30" fmla="*/ 0 w 94"/>
                  <a:gd name="T31" fmla="*/ 8 h 50"/>
                  <a:gd name="T32" fmla="*/ 2 w 94"/>
                  <a:gd name="T33" fmla="*/ 9 h 50"/>
                  <a:gd name="T34" fmla="*/ 4 w 94"/>
                  <a:gd name="T35" fmla="*/ 11 h 50"/>
                  <a:gd name="T36" fmla="*/ 89 w 94"/>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0"/>
                  <a:gd name="T59" fmla="*/ 94 w 9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0">
                    <a:moveTo>
                      <a:pt x="89" y="50"/>
                    </a:moveTo>
                    <a:lnTo>
                      <a:pt x="91" y="50"/>
                    </a:lnTo>
                    <a:lnTo>
                      <a:pt x="93" y="50"/>
                    </a:lnTo>
                    <a:lnTo>
                      <a:pt x="94" y="48"/>
                    </a:lnTo>
                    <a:lnTo>
                      <a:pt x="94" y="46"/>
                    </a:lnTo>
                    <a:lnTo>
                      <a:pt x="94" y="44"/>
                    </a:lnTo>
                    <a:lnTo>
                      <a:pt x="94" y="42"/>
                    </a:lnTo>
                    <a:lnTo>
                      <a:pt x="93" y="40"/>
                    </a:lnTo>
                    <a:lnTo>
                      <a:pt x="91" y="38"/>
                    </a:lnTo>
                    <a:lnTo>
                      <a:pt x="6" y="0"/>
                    </a:lnTo>
                    <a:lnTo>
                      <a:pt x="4" y="0"/>
                    </a:lnTo>
                    <a:lnTo>
                      <a:pt x="2" y="0"/>
                    </a:lnTo>
                    <a:lnTo>
                      <a:pt x="0" y="2"/>
                    </a:lnTo>
                    <a:lnTo>
                      <a:pt x="0" y="4"/>
                    </a:lnTo>
                    <a:lnTo>
                      <a:pt x="0" y="6"/>
                    </a:lnTo>
                    <a:lnTo>
                      <a:pt x="0" y="8"/>
                    </a:lnTo>
                    <a:lnTo>
                      <a:pt x="2" y="9"/>
                    </a:lnTo>
                    <a:lnTo>
                      <a:pt x="4" y="11"/>
                    </a:lnTo>
                    <a:lnTo>
                      <a:pt x="89" y="5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03" name="Freeform 39"/>
              <p:cNvSpPr>
                <a:spLocks/>
              </p:cNvSpPr>
              <p:nvPr/>
            </p:nvSpPr>
            <p:spPr bwMode="auto">
              <a:xfrm>
                <a:off x="848" y="2787"/>
                <a:ext cx="47" cy="25"/>
              </a:xfrm>
              <a:custGeom>
                <a:avLst/>
                <a:gdLst>
                  <a:gd name="T0" fmla="*/ 89 w 94"/>
                  <a:gd name="T1" fmla="*/ 50 h 50"/>
                  <a:gd name="T2" fmla="*/ 90 w 94"/>
                  <a:gd name="T3" fmla="*/ 50 h 50"/>
                  <a:gd name="T4" fmla="*/ 92 w 94"/>
                  <a:gd name="T5" fmla="*/ 50 h 50"/>
                  <a:gd name="T6" fmla="*/ 94 w 94"/>
                  <a:gd name="T7" fmla="*/ 48 h 50"/>
                  <a:gd name="T8" fmla="*/ 94 w 94"/>
                  <a:gd name="T9" fmla="*/ 46 h 50"/>
                  <a:gd name="T10" fmla="*/ 94 w 94"/>
                  <a:gd name="T11" fmla="*/ 44 h 50"/>
                  <a:gd name="T12" fmla="*/ 94 w 94"/>
                  <a:gd name="T13" fmla="*/ 42 h 50"/>
                  <a:gd name="T14" fmla="*/ 92 w 94"/>
                  <a:gd name="T15" fmla="*/ 40 h 50"/>
                  <a:gd name="T16" fmla="*/ 90 w 94"/>
                  <a:gd name="T17" fmla="*/ 38 h 50"/>
                  <a:gd name="T18" fmla="*/ 6 w 94"/>
                  <a:gd name="T19" fmla="*/ 0 h 50"/>
                  <a:gd name="T20" fmla="*/ 4 w 94"/>
                  <a:gd name="T21" fmla="*/ 0 h 50"/>
                  <a:gd name="T22" fmla="*/ 2 w 94"/>
                  <a:gd name="T23" fmla="*/ 0 h 50"/>
                  <a:gd name="T24" fmla="*/ 0 w 94"/>
                  <a:gd name="T25" fmla="*/ 2 h 50"/>
                  <a:gd name="T26" fmla="*/ 0 w 94"/>
                  <a:gd name="T27" fmla="*/ 4 h 50"/>
                  <a:gd name="T28" fmla="*/ 0 w 94"/>
                  <a:gd name="T29" fmla="*/ 6 h 50"/>
                  <a:gd name="T30" fmla="*/ 0 w 94"/>
                  <a:gd name="T31" fmla="*/ 8 h 50"/>
                  <a:gd name="T32" fmla="*/ 2 w 94"/>
                  <a:gd name="T33" fmla="*/ 10 h 50"/>
                  <a:gd name="T34" fmla="*/ 4 w 94"/>
                  <a:gd name="T35" fmla="*/ 12 h 50"/>
                  <a:gd name="T36" fmla="*/ 89 w 94"/>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0"/>
                  <a:gd name="T59" fmla="*/ 94 w 9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0">
                    <a:moveTo>
                      <a:pt x="89" y="50"/>
                    </a:moveTo>
                    <a:lnTo>
                      <a:pt x="90" y="50"/>
                    </a:lnTo>
                    <a:lnTo>
                      <a:pt x="92" y="50"/>
                    </a:lnTo>
                    <a:lnTo>
                      <a:pt x="94" y="48"/>
                    </a:lnTo>
                    <a:lnTo>
                      <a:pt x="94" y="46"/>
                    </a:lnTo>
                    <a:lnTo>
                      <a:pt x="94" y="44"/>
                    </a:lnTo>
                    <a:lnTo>
                      <a:pt x="94" y="42"/>
                    </a:lnTo>
                    <a:lnTo>
                      <a:pt x="92" y="40"/>
                    </a:lnTo>
                    <a:lnTo>
                      <a:pt x="90" y="38"/>
                    </a:lnTo>
                    <a:lnTo>
                      <a:pt x="6" y="0"/>
                    </a:lnTo>
                    <a:lnTo>
                      <a:pt x="4" y="0"/>
                    </a:lnTo>
                    <a:lnTo>
                      <a:pt x="2" y="0"/>
                    </a:lnTo>
                    <a:lnTo>
                      <a:pt x="0" y="2"/>
                    </a:lnTo>
                    <a:lnTo>
                      <a:pt x="0" y="4"/>
                    </a:lnTo>
                    <a:lnTo>
                      <a:pt x="0" y="6"/>
                    </a:lnTo>
                    <a:lnTo>
                      <a:pt x="0" y="8"/>
                    </a:lnTo>
                    <a:lnTo>
                      <a:pt x="2" y="10"/>
                    </a:lnTo>
                    <a:lnTo>
                      <a:pt x="4" y="12"/>
                    </a:lnTo>
                    <a:lnTo>
                      <a:pt x="89" y="5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04" name="Freeform 40"/>
              <p:cNvSpPr>
                <a:spLocks/>
              </p:cNvSpPr>
              <p:nvPr/>
            </p:nvSpPr>
            <p:spPr bwMode="auto">
              <a:xfrm>
                <a:off x="832" y="2779"/>
                <a:ext cx="7" cy="6"/>
              </a:xfrm>
              <a:custGeom>
                <a:avLst/>
                <a:gdLst>
                  <a:gd name="T0" fmla="*/ 5 w 13"/>
                  <a:gd name="T1" fmla="*/ 11 h 11"/>
                  <a:gd name="T2" fmla="*/ 7 w 13"/>
                  <a:gd name="T3" fmla="*/ 11 h 11"/>
                  <a:gd name="T4" fmla="*/ 9 w 13"/>
                  <a:gd name="T5" fmla="*/ 11 h 11"/>
                  <a:gd name="T6" fmla="*/ 11 w 13"/>
                  <a:gd name="T7" fmla="*/ 9 h 11"/>
                  <a:gd name="T8" fmla="*/ 13 w 13"/>
                  <a:gd name="T9" fmla="*/ 7 h 11"/>
                  <a:gd name="T10" fmla="*/ 13 w 13"/>
                  <a:gd name="T11" fmla="*/ 6 h 11"/>
                  <a:gd name="T12" fmla="*/ 11 w 13"/>
                  <a:gd name="T13" fmla="*/ 4 h 11"/>
                  <a:gd name="T14" fmla="*/ 9 w 13"/>
                  <a:gd name="T15" fmla="*/ 2 h 11"/>
                  <a:gd name="T16" fmla="*/ 7 w 13"/>
                  <a:gd name="T17" fmla="*/ 0 h 11"/>
                  <a:gd name="T18" fmla="*/ 7 w 13"/>
                  <a:gd name="T19" fmla="*/ 0 h 11"/>
                  <a:gd name="T20" fmla="*/ 5 w 13"/>
                  <a:gd name="T21" fmla="*/ 0 h 11"/>
                  <a:gd name="T22" fmla="*/ 3 w 13"/>
                  <a:gd name="T23" fmla="*/ 2 h 11"/>
                  <a:gd name="T24" fmla="*/ 2 w 13"/>
                  <a:gd name="T25" fmla="*/ 4 h 11"/>
                  <a:gd name="T26" fmla="*/ 0 w 13"/>
                  <a:gd name="T27" fmla="*/ 6 h 11"/>
                  <a:gd name="T28" fmla="*/ 0 w 13"/>
                  <a:gd name="T29" fmla="*/ 6 h 11"/>
                  <a:gd name="T30" fmla="*/ 2 w 13"/>
                  <a:gd name="T31" fmla="*/ 7 h 11"/>
                  <a:gd name="T32" fmla="*/ 3 w 13"/>
                  <a:gd name="T33" fmla="*/ 9 h 11"/>
                  <a:gd name="T34" fmla="*/ 5 w 13"/>
                  <a:gd name="T35" fmla="*/ 11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1"/>
                  <a:gd name="T56" fmla="*/ 13 w 13"/>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1">
                    <a:moveTo>
                      <a:pt x="5" y="11"/>
                    </a:moveTo>
                    <a:lnTo>
                      <a:pt x="7" y="11"/>
                    </a:lnTo>
                    <a:lnTo>
                      <a:pt x="9" y="11"/>
                    </a:lnTo>
                    <a:lnTo>
                      <a:pt x="11" y="9"/>
                    </a:lnTo>
                    <a:lnTo>
                      <a:pt x="13" y="7"/>
                    </a:lnTo>
                    <a:lnTo>
                      <a:pt x="13" y="6"/>
                    </a:lnTo>
                    <a:lnTo>
                      <a:pt x="11" y="4"/>
                    </a:lnTo>
                    <a:lnTo>
                      <a:pt x="9" y="2"/>
                    </a:lnTo>
                    <a:lnTo>
                      <a:pt x="7" y="0"/>
                    </a:lnTo>
                    <a:lnTo>
                      <a:pt x="5" y="0"/>
                    </a:lnTo>
                    <a:lnTo>
                      <a:pt x="3" y="2"/>
                    </a:lnTo>
                    <a:lnTo>
                      <a:pt x="2" y="4"/>
                    </a:lnTo>
                    <a:lnTo>
                      <a:pt x="0" y="6"/>
                    </a:lnTo>
                    <a:lnTo>
                      <a:pt x="2" y="7"/>
                    </a:lnTo>
                    <a:lnTo>
                      <a:pt x="3" y="9"/>
                    </a:lnTo>
                    <a:lnTo>
                      <a:pt x="5" y="1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603" name="Group 41"/>
            <p:cNvGrpSpPr>
              <a:grpSpLocks/>
            </p:cNvGrpSpPr>
            <p:nvPr/>
          </p:nvGrpSpPr>
          <p:grpSpPr bwMode="auto">
            <a:xfrm>
              <a:off x="645" y="1834"/>
              <a:ext cx="126" cy="60"/>
              <a:chOff x="685" y="2713"/>
              <a:chExt cx="140" cy="67"/>
            </a:xfrm>
          </p:grpSpPr>
          <p:sp>
            <p:nvSpPr>
              <p:cNvPr id="18698" name="Freeform 42"/>
              <p:cNvSpPr>
                <a:spLocks/>
              </p:cNvSpPr>
              <p:nvPr/>
            </p:nvSpPr>
            <p:spPr bwMode="auto">
              <a:xfrm>
                <a:off x="777" y="2755"/>
                <a:ext cx="48" cy="25"/>
              </a:xfrm>
              <a:custGeom>
                <a:avLst/>
                <a:gdLst>
                  <a:gd name="T0" fmla="*/ 90 w 96"/>
                  <a:gd name="T1" fmla="*/ 50 h 50"/>
                  <a:gd name="T2" fmla="*/ 90 w 96"/>
                  <a:gd name="T3" fmla="*/ 50 h 50"/>
                  <a:gd name="T4" fmla="*/ 92 w 96"/>
                  <a:gd name="T5" fmla="*/ 48 h 50"/>
                  <a:gd name="T6" fmla="*/ 94 w 96"/>
                  <a:gd name="T7" fmla="*/ 46 h 50"/>
                  <a:gd name="T8" fmla="*/ 96 w 96"/>
                  <a:gd name="T9" fmla="*/ 44 h 50"/>
                  <a:gd name="T10" fmla="*/ 96 w 96"/>
                  <a:gd name="T11" fmla="*/ 44 h 50"/>
                  <a:gd name="T12" fmla="*/ 94 w 96"/>
                  <a:gd name="T13" fmla="*/ 42 h 50"/>
                  <a:gd name="T14" fmla="*/ 92 w 96"/>
                  <a:gd name="T15" fmla="*/ 40 h 50"/>
                  <a:gd name="T16" fmla="*/ 92 w 96"/>
                  <a:gd name="T17" fmla="*/ 38 h 50"/>
                  <a:gd name="T18" fmla="*/ 8 w 96"/>
                  <a:gd name="T19" fmla="*/ 0 h 50"/>
                  <a:gd name="T20" fmla="*/ 6 w 96"/>
                  <a:gd name="T21" fmla="*/ 0 h 50"/>
                  <a:gd name="T22" fmla="*/ 4 w 96"/>
                  <a:gd name="T23" fmla="*/ 2 h 50"/>
                  <a:gd name="T24" fmla="*/ 2 w 96"/>
                  <a:gd name="T25" fmla="*/ 4 h 50"/>
                  <a:gd name="T26" fmla="*/ 0 w 96"/>
                  <a:gd name="T27" fmla="*/ 6 h 50"/>
                  <a:gd name="T28" fmla="*/ 0 w 96"/>
                  <a:gd name="T29" fmla="*/ 7 h 50"/>
                  <a:gd name="T30" fmla="*/ 2 w 96"/>
                  <a:gd name="T31" fmla="*/ 9 h 50"/>
                  <a:gd name="T32" fmla="*/ 4 w 96"/>
                  <a:gd name="T33" fmla="*/ 11 h 50"/>
                  <a:gd name="T34" fmla="*/ 6 w 96"/>
                  <a:gd name="T35" fmla="*/ 11 h 50"/>
                  <a:gd name="T36" fmla="*/ 90 w 96"/>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50"/>
                  <a:gd name="T59" fmla="*/ 96 w 9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50">
                    <a:moveTo>
                      <a:pt x="90" y="50"/>
                    </a:moveTo>
                    <a:lnTo>
                      <a:pt x="90" y="50"/>
                    </a:lnTo>
                    <a:lnTo>
                      <a:pt x="92" y="48"/>
                    </a:lnTo>
                    <a:lnTo>
                      <a:pt x="94" y="46"/>
                    </a:lnTo>
                    <a:lnTo>
                      <a:pt x="96" y="44"/>
                    </a:lnTo>
                    <a:lnTo>
                      <a:pt x="94" y="42"/>
                    </a:lnTo>
                    <a:lnTo>
                      <a:pt x="92" y="40"/>
                    </a:lnTo>
                    <a:lnTo>
                      <a:pt x="92" y="38"/>
                    </a:lnTo>
                    <a:lnTo>
                      <a:pt x="8" y="0"/>
                    </a:lnTo>
                    <a:lnTo>
                      <a:pt x="6" y="0"/>
                    </a:lnTo>
                    <a:lnTo>
                      <a:pt x="4" y="2"/>
                    </a:lnTo>
                    <a:lnTo>
                      <a:pt x="2" y="4"/>
                    </a:lnTo>
                    <a:lnTo>
                      <a:pt x="0" y="6"/>
                    </a:lnTo>
                    <a:lnTo>
                      <a:pt x="0" y="7"/>
                    </a:lnTo>
                    <a:lnTo>
                      <a:pt x="2" y="9"/>
                    </a:lnTo>
                    <a:lnTo>
                      <a:pt x="4" y="11"/>
                    </a:lnTo>
                    <a:lnTo>
                      <a:pt x="6" y="11"/>
                    </a:lnTo>
                    <a:lnTo>
                      <a:pt x="90" y="5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9" name="Freeform 43"/>
              <p:cNvSpPr>
                <a:spLocks/>
              </p:cNvSpPr>
              <p:nvPr/>
            </p:nvSpPr>
            <p:spPr bwMode="auto">
              <a:xfrm>
                <a:off x="720" y="2730"/>
                <a:ext cx="48" cy="24"/>
              </a:xfrm>
              <a:custGeom>
                <a:avLst/>
                <a:gdLst>
                  <a:gd name="T0" fmla="*/ 88 w 96"/>
                  <a:gd name="T1" fmla="*/ 50 h 50"/>
                  <a:gd name="T2" fmla="*/ 90 w 96"/>
                  <a:gd name="T3" fmla="*/ 50 h 50"/>
                  <a:gd name="T4" fmla="*/ 92 w 96"/>
                  <a:gd name="T5" fmla="*/ 48 h 50"/>
                  <a:gd name="T6" fmla="*/ 94 w 96"/>
                  <a:gd name="T7" fmla="*/ 46 h 50"/>
                  <a:gd name="T8" fmla="*/ 96 w 96"/>
                  <a:gd name="T9" fmla="*/ 44 h 50"/>
                  <a:gd name="T10" fmla="*/ 96 w 96"/>
                  <a:gd name="T11" fmla="*/ 42 h 50"/>
                  <a:gd name="T12" fmla="*/ 94 w 96"/>
                  <a:gd name="T13" fmla="*/ 40 h 50"/>
                  <a:gd name="T14" fmla="*/ 92 w 96"/>
                  <a:gd name="T15" fmla="*/ 38 h 50"/>
                  <a:gd name="T16" fmla="*/ 90 w 96"/>
                  <a:gd name="T17" fmla="*/ 38 h 50"/>
                  <a:gd name="T18" fmla="*/ 8 w 96"/>
                  <a:gd name="T19" fmla="*/ 0 h 50"/>
                  <a:gd name="T20" fmla="*/ 6 w 96"/>
                  <a:gd name="T21" fmla="*/ 0 h 50"/>
                  <a:gd name="T22" fmla="*/ 4 w 96"/>
                  <a:gd name="T23" fmla="*/ 0 h 50"/>
                  <a:gd name="T24" fmla="*/ 2 w 96"/>
                  <a:gd name="T25" fmla="*/ 2 h 50"/>
                  <a:gd name="T26" fmla="*/ 0 w 96"/>
                  <a:gd name="T27" fmla="*/ 4 h 50"/>
                  <a:gd name="T28" fmla="*/ 0 w 96"/>
                  <a:gd name="T29" fmla="*/ 6 h 50"/>
                  <a:gd name="T30" fmla="*/ 2 w 96"/>
                  <a:gd name="T31" fmla="*/ 8 h 50"/>
                  <a:gd name="T32" fmla="*/ 4 w 96"/>
                  <a:gd name="T33" fmla="*/ 10 h 50"/>
                  <a:gd name="T34" fmla="*/ 6 w 96"/>
                  <a:gd name="T35" fmla="*/ 12 h 50"/>
                  <a:gd name="T36" fmla="*/ 88 w 96"/>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50"/>
                  <a:gd name="T59" fmla="*/ 96 w 9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50">
                    <a:moveTo>
                      <a:pt x="88" y="50"/>
                    </a:moveTo>
                    <a:lnTo>
                      <a:pt x="90" y="50"/>
                    </a:lnTo>
                    <a:lnTo>
                      <a:pt x="92" y="48"/>
                    </a:lnTo>
                    <a:lnTo>
                      <a:pt x="94" y="46"/>
                    </a:lnTo>
                    <a:lnTo>
                      <a:pt x="96" y="44"/>
                    </a:lnTo>
                    <a:lnTo>
                      <a:pt x="96" y="42"/>
                    </a:lnTo>
                    <a:lnTo>
                      <a:pt x="94" y="40"/>
                    </a:lnTo>
                    <a:lnTo>
                      <a:pt x="92" y="38"/>
                    </a:lnTo>
                    <a:lnTo>
                      <a:pt x="90" y="38"/>
                    </a:lnTo>
                    <a:lnTo>
                      <a:pt x="8" y="0"/>
                    </a:lnTo>
                    <a:lnTo>
                      <a:pt x="6" y="0"/>
                    </a:lnTo>
                    <a:lnTo>
                      <a:pt x="4" y="0"/>
                    </a:lnTo>
                    <a:lnTo>
                      <a:pt x="2" y="2"/>
                    </a:lnTo>
                    <a:lnTo>
                      <a:pt x="0" y="4"/>
                    </a:lnTo>
                    <a:lnTo>
                      <a:pt x="0" y="6"/>
                    </a:lnTo>
                    <a:lnTo>
                      <a:pt x="2" y="8"/>
                    </a:lnTo>
                    <a:lnTo>
                      <a:pt x="4" y="10"/>
                    </a:lnTo>
                    <a:lnTo>
                      <a:pt x="6" y="12"/>
                    </a:lnTo>
                    <a:lnTo>
                      <a:pt x="88" y="5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00" name="Freeform 44"/>
              <p:cNvSpPr>
                <a:spLocks/>
              </p:cNvSpPr>
              <p:nvPr/>
            </p:nvSpPr>
            <p:spPr bwMode="auto">
              <a:xfrm>
                <a:off x="685" y="2713"/>
                <a:ext cx="25" cy="15"/>
              </a:xfrm>
              <a:custGeom>
                <a:avLst/>
                <a:gdLst>
                  <a:gd name="T0" fmla="*/ 42 w 50"/>
                  <a:gd name="T1" fmla="*/ 29 h 29"/>
                  <a:gd name="T2" fmla="*/ 44 w 50"/>
                  <a:gd name="T3" fmla="*/ 29 h 29"/>
                  <a:gd name="T4" fmla="*/ 46 w 50"/>
                  <a:gd name="T5" fmla="*/ 29 h 29"/>
                  <a:gd name="T6" fmla="*/ 48 w 50"/>
                  <a:gd name="T7" fmla="*/ 27 h 29"/>
                  <a:gd name="T8" fmla="*/ 50 w 50"/>
                  <a:gd name="T9" fmla="*/ 25 h 29"/>
                  <a:gd name="T10" fmla="*/ 50 w 50"/>
                  <a:gd name="T11" fmla="*/ 23 h 29"/>
                  <a:gd name="T12" fmla="*/ 48 w 50"/>
                  <a:gd name="T13" fmla="*/ 21 h 29"/>
                  <a:gd name="T14" fmla="*/ 46 w 50"/>
                  <a:gd name="T15" fmla="*/ 20 h 29"/>
                  <a:gd name="T16" fmla="*/ 44 w 50"/>
                  <a:gd name="T17" fmla="*/ 18 h 29"/>
                  <a:gd name="T18" fmla="*/ 8 w 50"/>
                  <a:gd name="T19" fmla="*/ 0 h 29"/>
                  <a:gd name="T20" fmla="*/ 6 w 50"/>
                  <a:gd name="T21" fmla="*/ 0 h 29"/>
                  <a:gd name="T22" fmla="*/ 4 w 50"/>
                  <a:gd name="T23" fmla="*/ 2 h 29"/>
                  <a:gd name="T24" fmla="*/ 2 w 50"/>
                  <a:gd name="T25" fmla="*/ 4 h 29"/>
                  <a:gd name="T26" fmla="*/ 0 w 50"/>
                  <a:gd name="T27" fmla="*/ 6 h 29"/>
                  <a:gd name="T28" fmla="*/ 0 w 50"/>
                  <a:gd name="T29" fmla="*/ 6 h 29"/>
                  <a:gd name="T30" fmla="*/ 2 w 50"/>
                  <a:gd name="T31" fmla="*/ 8 h 29"/>
                  <a:gd name="T32" fmla="*/ 4 w 50"/>
                  <a:gd name="T33" fmla="*/ 10 h 29"/>
                  <a:gd name="T34" fmla="*/ 6 w 50"/>
                  <a:gd name="T35" fmla="*/ 12 h 29"/>
                  <a:gd name="T36" fmla="*/ 42 w 50"/>
                  <a:gd name="T37" fmla="*/ 29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9"/>
                  <a:gd name="T59" fmla="*/ 50 w 5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9">
                    <a:moveTo>
                      <a:pt x="42" y="29"/>
                    </a:moveTo>
                    <a:lnTo>
                      <a:pt x="44" y="29"/>
                    </a:lnTo>
                    <a:lnTo>
                      <a:pt x="46" y="29"/>
                    </a:lnTo>
                    <a:lnTo>
                      <a:pt x="48" y="27"/>
                    </a:lnTo>
                    <a:lnTo>
                      <a:pt x="50" y="25"/>
                    </a:lnTo>
                    <a:lnTo>
                      <a:pt x="50" y="23"/>
                    </a:lnTo>
                    <a:lnTo>
                      <a:pt x="48" y="21"/>
                    </a:lnTo>
                    <a:lnTo>
                      <a:pt x="46" y="20"/>
                    </a:lnTo>
                    <a:lnTo>
                      <a:pt x="44" y="18"/>
                    </a:lnTo>
                    <a:lnTo>
                      <a:pt x="8" y="0"/>
                    </a:lnTo>
                    <a:lnTo>
                      <a:pt x="6" y="0"/>
                    </a:lnTo>
                    <a:lnTo>
                      <a:pt x="4" y="2"/>
                    </a:lnTo>
                    <a:lnTo>
                      <a:pt x="2" y="4"/>
                    </a:lnTo>
                    <a:lnTo>
                      <a:pt x="0" y="6"/>
                    </a:lnTo>
                    <a:lnTo>
                      <a:pt x="2" y="8"/>
                    </a:lnTo>
                    <a:lnTo>
                      <a:pt x="4" y="10"/>
                    </a:lnTo>
                    <a:lnTo>
                      <a:pt x="6" y="12"/>
                    </a:lnTo>
                    <a:lnTo>
                      <a:pt x="42" y="2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604" name="Group 45"/>
            <p:cNvGrpSpPr>
              <a:grpSpLocks/>
            </p:cNvGrpSpPr>
            <p:nvPr/>
          </p:nvGrpSpPr>
          <p:grpSpPr bwMode="auto">
            <a:xfrm>
              <a:off x="792" y="1719"/>
              <a:ext cx="138" cy="257"/>
              <a:chOff x="849" y="2584"/>
              <a:chExt cx="154" cy="287"/>
            </a:xfrm>
          </p:grpSpPr>
          <p:sp>
            <p:nvSpPr>
              <p:cNvPr id="18692" name="Freeform 46"/>
              <p:cNvSpPr>
                <a:spLocks/>
              </p:cNvSpPr>
              <p:nvPr/>
            </p:nvSpPr>
            <p:spPr bwMode="auto">
              <a:xfrm>
                <a:off x="976" y="2824"/>
                <a:ext cx="27" cy="47"/>
              </a:xfrm>
              <a:custGeom>
                <a:avLst/>
                <a:gdLst>
                  <a:gd name="T0" fmla="*/ 45 w 54"/>
                  <a:gd name="T1" fmla="*/ 92 h 94"/>
                  <a:gd name="T2" fmla="*/ 47 w 54"/>
                  <a:gd name="T3" fmla="*/ 92 h 94"/>
                  <a:gd name="T4" fmla="*/ 48 w 54"/>
                  <a:gd name="T5" fmla="*/ 94 h 94"/>
                  <a:gd name="T6" fmla="*/ 48 w 54"/>
                  <a:gd name="T7" fmla="*/ 94 h 94"/>
                  <a:gd name="T8" fmla="*/ 50 w 54"/>
                  <a:gd name="T9" fmla="*/ 92 h 94"/>
                  <a:gd name="T10" fmla="*/ 52 w 54"/>
                  <a:gd name="T11" fmla="*/ 90 h 94"/>
                  <a:gd name="T12" fmla="*/ 54 w 54"/>
                  <a:gd name="T13" fmla="*/ 88 h 94"/>
                  <a:gd name="T14" fmla="*/ 54 w 54"/>
                  <a:gd name="T15" fmla="*/ 88 h 94"/>
                  <a:gd name="T16" fmla="*/ 54 w 54"/>
                  <a:gd name="T17" fmla="*/ 86 h 94"/>
                  <a:gd name="T18" fmla="*/ 10 w 54"/>
                  <a:gd name="T19" fmla="*/ 4 h 94"/>
                  <a:gd name="T20" fmla="*/ 8 w 54"/>
                  <a:gd name="T21" fmla="*/ 2 h 94"/>
                  <a:gd name="T22" fmla="*/ 6 w 54"/>
                  <a:gd name="T23" fmla="*/ 0 h 94"/>
                  <a:gd name="T24" fmla="*/ 4 w 54"/>
                  <a:gd name="T25" fmla="*/ 0 h 94"/>
                  <a:gd name="T26" fmla="*/ 2 w 54"/>
                  <a:gd name="T27" fmla="*/ 2 h 94"/>
                  <a:gd name="T28" fmla="*/ 0 w 54"/>
                  <a:gd name="T29" fmla="*/ 4 h 94"/>
                  <a:gd name="T30" fmla="*/ 0 w 54"/>
                  <a:gd name="T31" fmla="*/ 6 h 94"/>
                  <a:gd name="T32" fmla="*/ 0 w 54"/>
                  <a:gd name="T33" fmla="*/ 8 h 94"/>
                  <a:gd name="T34" fmla="*/ 0 w 54"/>
                  <a:gd name="T35" fmla="*/ 10 h 94"/>
                  <a:gd name="T36" fmla="*/ 45 w 54"/>
                  <a:gd name="T37" fmla="*/ 92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5" y="92"/>
                    </a:moveTo>
                    <a:lnTo>
                      <a:pt x="47" y="92"/>
                    </a:lnTo>
                    <a:lnTo>
                      <a:pt x="48" y="94"/>
                    </a:lnTo>
                    <a:lnTo>
                      <a:pt x="50" y="92"/>
                    </a:lnTo>
                    <a:lnTo>
                      <a:pt x="52" y="90"/>
                    </a:lnTo>
                    <a:lnTo>
                      <a:pt x="54" y="88"/>
                    </a:lnTo>
                    <a:lnTo>
                      <a:pt x="54" y="86"/>
                    </a:lnTo>
                    <a:lnTo>
                      <a:pt x="10" y="4"/>
                    </a:lnTo>
                    <a:lnTo>
                      <a:pt x="8" y="2"/>
                    </a:lnTo>
                    <a:lnTo>
                      <a:pt x="6" y="0"/>
                    </a:lnTo>
                    <a:lnTo>
                      <a:pt x="4" y="0"/>
                    </a:lnTo>
                    <a:lnTo>
                      <a:pt x="2" y="2"/>
                    </a:lnTo>
                    <a:lnTo>
                      <a:pt x="0" y="4"/>
                    </a:lnTo>
                    <a:lnTo>
                      <a:pt x="0" y="6"/>
                    </a:lnTo>
                    <a:lnTo>
                      <a:pt x="0" y="8"/>
                    </a:lnTo>
                    <a:lnTo>
                      <a:pt x="0" y="10"/>
                    </a:lnTo>
                    <a:lnTo>
                      <a:pt x="45" y="9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3" name="Freeform 47"/>
              <p:cNvSpPr>
                <a:spLocks/>
              </p:cNvSpPr>
              <p:nvPr/>
            </p:nvSpPr>
            <p:spPr bwMode="auto">
              <a:xfrm>
                <a:off x="946" y="2769"/>
                <a:ext cx="27" cy="47"/>
              </a:xfrm>
              <a:custGeom>
                <a:avLst/>
                <a:gdLst>
                  <a:gd name="T0" fmla="*/ 44 w 54"/>
                  <a:gd name="T1" fmla="*/ 90 h 94"/>
                  <a:gd name="T2" fmla="*/ 46 w 54"/>
                  <a:gd name="T3" fmla="*/ 92 h 94"/>
                  <a:gd name="T4" fmla="*/ 48 w 54"/>
                  <a:gd name="T5" fmla="*/ 94 h 94"/>
                  <a:gd name="T6" fmla="*/ 50 w 54"/>
                  <a:gd name="T7" fmla="*/ 94 h 94"/>
                  <a:gd name="T8" fmla="*/ 52 w 54"/>
                  <a:gd name="T9" fmla="*/ 92 h 94"/>
                  <a:gd name="T10" fmla="*/ 54 w 54"/>
                  <a:gd name="T11" fmla="*/ 90 h 94"/>
                  <a:gd name="T12" fmla="*/ 54 w 54"/>
                  <a:gd name="T13" fmla="*/ 88 h 94"/>
                  <a:gd name="T14" fmla="*/ 54 w 54"/>
                  <a:gd name="T15" fmla="*/ 86 h 94"/>
                  <a:gd name="T16" fmla="*/ 54 w 54"/>
                  <a:gd name="T17" fmla="*/ 84 h 94"/>
                  <a:gd name="T18" fmla="*/ 12 w 54"/>
                  <a:gd name="T19" fmla="*/ 4 h 94"/>
                  <a:gd name="T20" fmla="*/ 10 w 54"/>
                  <a:gd name="T21" fmla="*/ 2 h 94"/>
                  <a:gd name="T22" fmla="*/ 8 w 54"/>
                  <a:gd name="T23" fmla="*/ 0 h 94"/>
                  <a:gd name="T24" fmla="*/ 6 w 54"/>
                  <a:gd name="T25" fmla="*/ 0 h 94"/>
                  <a:gd name="T26" fmla="*/ 4 w 54"/>
                  <a:gd name="T27" fmla="*/ 2 h 94"/>
                  <a:gd name="T28" fmla="*/ 2 w 54"/>
                  <a:gd name="T29" fmla="*/ 4 h 94"/>
                  <a:gd name="T30" fmla="*/ 0 w 54"/>
                  <a:gd name="T31" fmla="*/ 5 h 94"/>
                  <a:gd name="T32" fmla="*/ 0 w 54"/>
                  <a:gd name="T33" fmla="*/ 7 h 94"/>
                  <a:gd name="T34" fmla="*/ 2 w 54"/>
                  <a:gd name="T35" fmla="*/ 9 h 94"/>
                  <a:gd name="T36" fmla="*/ 44 w 54"/>
                  <a:gd name="T37" fmla="*/ 9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4" y="90"/>
                    </a:moveTo>
                    <a:lnTo>
                      <a:pt x="46" y="92"/>
                    </a:lnTo>
                    <a:lnTo>
                      <a:pt x="48" y="94"/>
                    </a:lnTo>
                    <a:lnTo>
                      <a:pt x="50" y="94"/>
                    </a:lnTo>
                    <a:lnTo>
                      <a:pt x="52" y="92"/>
                    </a:lnTo>
                    <a:lnTo>
                      <a:pt x="54" y="90"/>
                    </a:lnTo>
                    <a:lnTo>
                      <a:pt x="54" y="88"/>
                    </a:lnTo>
                    <a:lnTo>
                      <a:pt x="54" y="86"/>
                    </a:lnTo>
                    <a:lnTo>
                      <a:pt x="54" y="84"/>
                    </a:lnTo>
                    <a:lnTo>
                      <a:pt x="12" y="4"/>
                    </a:lnTo>
                    <a:lnTo>
                      <a:pt x="10" y="2"/>
                    </a:lnTo>
                    <a:lnTo>
                      <a:pt x="8" y="0"/>
                    </a:lnTo>
                    <a:lnTo>
                      <a:pt x="6" y="0"/>
                    </a:lnTo>
                    <a:lnTo>
                      <a:pt x="4" y="2"/>
                    </a:lnTo>
                    <a:lnTo>
                      <a:pt x="2" y="4"/>
                    </a:lnTo>
                    <a:lnTo>
                      <a:pt x="0" y="5"/>
                    </a:lnTo>
                    <a:lnTo>
                      <a:pt x="0" y="7"/>
                    </a:lnTo>
                    <a:lnTo>
                      <a:pt x="2" y="9"/>
                    </a:lnTo>
                    <a:lnTo>
                      <a:pt x="44"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4" name="Freeform 48"/>
              <p:cNvSpPr>
                <a:spLocks/>
              </p:cNvSpPr>
              <p:nvPr/>
            </p:nvSpPr>
            <p:spPr bwMode="auto">
              <a:xfrm>
                <a:off x="916" y="2713"/>
                <a:ext cx="28" cy="46"/>
              </a:xfrm>
              <a:custGeom>
                <a:avLst/>
                <a:gdLst>
                  <a:gd name="T0" fmla="*/ 44 w 55"/>
                  <a:gd name="T1" fmla="*/ 91 h 92"/>
                  <a:gd name="T2" fmla="*/ 46 w 55"/>
                  <a:gd name="T3" fmla="*/ 92 h 92"/>
                  <a:gd name="T4" fmla="*/ 47 w 55"/>
                  <a:gd name="T5" fmla="*/ 92 h 92"/>
                  <a:gd name="T6" fmla="*/ 49 w 55"/>
                  <a:gd name="T7" fmla="*/ 92 h 92"/>
                  <a:gd name="T8" fmla="*/ 51 w 55"/>
                  <a:gd name="T9" fmla="*/ 92 h 92"/>
                  <a:gd name="T10" fmla="*/ 53 w 55"/>
                  <a:gd name="T11" fmla="*/ 91 h 92"/>
                  <a:gd name="T12" fmla="*/ 55 w 55"/>
                  <a:gd name="T13" fmla="*/ 89 h 92"/>
                  <a:gd name="T14" fmla="*/ 55 w 55"/>
                  <a:gd name="T15" fmla="*/ 87 h 92"/>
                  <a:gd name="T16" fmla="*/ 53 w 55"/>
                  <a:gd name="T17" fmla="*/ 85 h 92"/>
                  <a:gd name="T18" fmla="*/ 11 w 55"/>
                  <a:gd name="T19" fmla="*/ 2 h 92"/>
                  <a:gd name="T20" fmla="*/ 9 w 55"/>
                  <a:gd name="T21" fmla="*/ 0 h 92"/>
                  <a:gd name="T22" fmla="*/ 7 w 55"/>
                  <a:gd name="T23" fmla="*/ 0 h 92"/>
                  <a:gd name="T24" fmla="*/ 5 w 55"/>
                  <a:gd name="T25" fmla="*/ 0 h 92"/>
                  <a:gd name="T26" fmla="*/ 3 w 55"/>
                  <a:gd name="T27" fmla="*/ 0 h 92"/>
                  <a:gd name="T28" fmla="*/ 1 w 55"/>
                  <a:gd name="T29" fmla="*/ 2 h 92"/>
                  <a:gd name="T30" fmla="*/ 0 w 55"/>
                  <a:gd name="T31" fmla="*/ 4 h 92"/>
                  <a:gd name="T32" fmla="*/ 0 w 55"/>
                  <a:gd name="T33" fmla="*/ 6 h 92"/>
                  <a:gd name="T34" fmla="*/ 1 w 55"/>
                  <a:gd name="T35" fmla="*/ 8 h 92"/>
                  <a:gd name="T36" fmla="*/ 44 w 55"/>
                  <a:gd name="T37" fmla="*/ 91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92"/>
                  <a:gd name="T59" fmla="*/ 55 w 55"/>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92">
                    <a:moveTo>
                      <a:pt x="44" y="91"/>
                    </a:moveTo>
                    <a:lnTo>
                      <a:pt x="46" y="92"/>
                    </a:lnTo>
                    <a:lnTo>
                      <a:pt x="47" y="92"/>
                    </a:lnTo>
                    <a:lnTo>
                      <a:pt x="49" y="92"/>
                    </a:lnTo>
                    <a:lnTo>
                      <a:pt x="51" y="92"/>
                    </a:lnTo>
                    <a:lnTo>
                      <a:pt x="53" y="91"/>
                    </a:lnTo>
                    <a:lnTo>
                      <a:pt x="55" y="89"/>
                    </a:lnTo>
                    <a:lnTo>
                      <a:pt x="55" y="87"/>
                    </a:lnTo>
                    <a:lnTo>
                      <a:pt x="53" y="85"/>
                    </a:lnTo>
                    <a:lnTo>
                      <a:pt x="11" y="2"/>
                    </a:lnTo>
                    <a:lnTo>
                      <a:pt x="9" y="0"/>
                    </a:lnTo>
                    <a:lnTo>
                      <a:pt x="7" y="0"/>
                    </a:lnTo>
                    <a:lnTo>
                      <a:pt x="5" y="0"/>
                    </a:lnTo>
                    <a:lnTo>
                      <a:pt x="3" y="0"/>
                    </a:lnTo>
                    <a:lnTo>
                      <a:pt x="1" y="2"/>
                    </a:lnTo>
                    <a:lnTo>
                      <a:pt x="0" y="4"/>
                    </a:lnTo>
                    <a:lnTo>
                      <a:pt x="0" y="6"/>
                    </a:lnTo>
                    <a:lnTo>
                      <a:pt x="1" y="8"/>
                    </a:lnTo>
                    <a:lnTo>
                      <a:pt x="44" y="9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5" name="Freeform 49"/>
              <p:cNvSpPr>
                <a:spLocks/>
              </p:cNvSpPr>
              <p:nvPr/>
            </p:nvSpPr>
            <p:spPr bwMode="auto">
              <a:xfrm>
                <a:off x="887" y="2657"/>
                <a:ext cx="27" cy="47"/>
              </a:xfrm>
              <a:custGeom>
                <a:avLst/>
                <a:gdLst>
                  <a:gd name="T0" fmla="*/ 44 w 54"/>
                  <a:gd name="T1" fmla="*/ 90 h 94"/>
                  <a:gd name="T2" fmla="*/ 46 w 54"/>
                  <a:gd name="T3" fmla="*/ 92 h 94"/>
                  <a:gd name="T4" fmla="*/ 48 w 54"/>
                  <a:gd name="T5" fmla="*/ 94 h 94"/>
                  <a:gd name="T6" fmla="*/ 50 w 54"/>
                  <a:gd name="T7" fmla="*/ 94 h 94"/>
                  <a:gd name="T8" fmla="*/ 52 w 54"/>
                  <a:gd name="T9" fmla="*/ 92 h 94"/>
                  <a:gd name="T10" fmla="*/ 54 w 54"/>
                  <a:gd name="T11" fmla="*/ 90 h 94"/>
                  <a:gd name="T12" fmla="*/ 54 w 54"/>
                  <a:gd name="T13" fmla="*/ 88 h 94"/>
                  <a:gd name="T14" fmla="*/ 54 w 54"/>
                  <a:gd name="T15" fmla="*/ 87 h 94"/>
                  <a:gd name="T16" fmla="*/ 54 w 54"/>
                  <a:gd name="T17" fmla="*/ 85 h 94"/>
                  <a:gd name="T18" fmla="*/ 10 w 54"/>
                  <a:gd name="T19" fmla="*/ 4 h 94"/>
                  <a:gd name="T20" fmla="*/ 8 w 54"/>
                  <a:gd name="T21" fmla="*/ 2 h 94"/>
                  <a:gd name="T22" fmla="*/ 6 w 54"/>
                  <a:gd name="T23" fmla="*/ 0 h 94"/>
                  <a:gd name="T24" fmla="*/ 4 w 54"/>
                  <a:gd name="T25" fmla="*/ 0 h 94"/>
                  <a:gd name="T26" fmla="*/ 2 w 54"/>
                  <a:gd name="T27" fmla="*/ 2 h 94"/>
                  <a:gd name="T28" fmla="*/ 0 w 54"/>
                  <a:gd name="T29" fmla="*/ 4 h 94"/>
                  <a:gd name="T30" fmla="*/ 0 w 54"/>
                  <a:gd name="T31" fmla="*/ 6 h 94"/>
                  <a:gd name="T32" fmla="*/ 0 w 54"/>
                  <a:gd name="T33" fmla="*/ 8 h 94"/>
                  <a:gd name="T34" fmla="*/ 0 w 54"/>
                  <a:gd name="T35" fmla="*/ 10 h 94"/>
                  <a:gd name="T36" fmla="*/ 44 w 54"/>
                  <a:gd name="T37" fmla="*/ 9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4" y="90"/>
                    </a:moveTo>
                    <a:lnTo>
                      <a:pt x="46" y="92"/>
                    </a:lnTo>
                    <a:lnTo>
                      <a:pt x="48" y="94"/>
                    </a:lnTo>
                    <a:lnTo>
                      <a:pt x="50" y="94"/>
                    </a:lnTo>
                    <a:lnTo>
                      <a:pt x="52" y="92"/>
                    </a:lnTo>
                    <a:lnTo>
                      <a:pt x="54" y="90"/>
                    </a:lnTo>
                    <a:lnTo>
                      <a:pt x="54" y="88"/>
                    </a:lnTo>
                    <a:lnTo>
                      <a:pt x="54" y="87"/>
                    </a:lnTo>
                    <a:lnTo>
                      <a:pt x="54" y="85"/>
                    </a:lnTo>
                    <a:lnTo>
                      <a:pt x="10" y="4"/>
                    </a:lnTo>
                    <a:lnTo>
                      <a:pt x="8" y="2"/>
                    </a:lnTo>
                    <a:lnTo>
                      <a:pt x="6" y="0"/>
                    </a:lnTo>
                    <a:lnTo>
                      <a:pt x="4" y="0"/>
                    </a:lnTo>
                    <a:lnTo>
                      <a:pt x="2" y="2"/>
                    </a:lnTo>
                    <a:lnTo>
                      <a:pt x="0" y="4"/>
                    </a:lnTo>
                    <a:lnTo>
                      <a:pt x="0" y="6"/>
                    </a:lnTo>
                    <a:lnTo>
                      <a:pt x="0" y="8"/>
                    </a:lnTo>
                    <a:lnTo>
                      <a:pt x="0" y="10"/>
                    </a:lnTo>
                    <a:lnTo>
                      <a:pt x="44"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6" name="Freeform 50"/>
              <p:cNvSpPr>
                <a:spLocks/>
              </p:cNvSpPr>
              <p:nvPr/>
            </p:nvSpPr>
            <p:spPr bwMode="auto">
              <a:xfrm>
                <a:off x="858" y="2601"/>
                <a:ext cx="28" cy="46"/>
              </a:xfrm>
              <a:custGeom>
                <a:avLst/>
                <a:gdLst>
                  <a:gd name="T0" fmla="*/ 45 w 56"/>
                  <a:gd name="T1" fmla="*/ 90 h 92"/>
                  <a:gd name="T2" fmla="*/ 47 w 56"/>
                  <a:gd name="T3" fmla="*/ 92 h 92"/>
                  <a:gd name="T4" fmla="*/ 48 w 56"/>
                  <a:gd name="T5" fmla="*/ 92 h 92"/>
                  <a:gd name="T6" fmla="*/ 50 w 56"/>
                  <a:gd name="T7" fmla="*/ 92 h 92"/>
                  <a:gd name="T8" fmla="*/ 52 w 56"/>
                  <a:gd name="T9" fmla="*/ 92 h 92"/>
                  <a:gd name="T10" fmla="*/ 54 w 56"/>
                  <a:gd name="T11" fmla="*/ 90 h 92"/>
                  <a:gd name="T12" fmla="*/ 56 w 56"/>
                  <a:gd name="T13" fmla="*/ 88 h 92"/>
                  <a:gd name="T14" fmla="*/ 56 w 56"/>
                  <a:gd name="T15" fmla="*/ 86 h 92"/>
                  <a:gd name="T16" fmla="*/ 54 w 56"/>
                  <a:gd name="T17" fmla="*/ 84 h 92"/>
                  <a:gd name="T18" fmla="*/ 12 w 56"/>
                  <a:gd name="T19" fmla="*/ 2 h 92"/>
                  <a:gd name="T20" fmla="*/ 10 w 56"/>
                  <a:gd name="T21" fmla="*/ 0 h 92"/>
                  <a:gd name="T22" fmla="*/ 8 w 56"/>
                  <a:gd name="T23" fmla="*/ 0 h 92"/>
                  <a:gd name="T24" fmla="*/ 6 w 56"/>
                  <a:gd name="T25" fmla="*/ 0 h 92"/>
                  <a:gd name="T26" fmla="*/ 4 w 56"/>
                  <a:gd name="T27" fmla="*/ 0 h 92"/>
                  <a:gd name="T28" fmla="*/ 2 w 56"/>
                  <a:gd name="T29" fmla="*/ 2 h 92"/>
                  <a:gd name="T30" fmla="*/ 0 w 56"/>
                  <a:gd name="T31" fmla="*/ 4 h 92"/>
                  <a:gd name="T32" fmla="*/ 0 w 56"/>
                  <a:gd name="T33" fmla="*/ 6 h 92"/>
                  <a:gd name="T34" fmla="*/ 2 w 56"/>
                  <a:gd name="T35" fmla="*/ 8 h 92"/>
                  <a:gd name="T36" fmla="*/ 45 w 56"/>
                  <a:gd name="T37" fmla="*/ 90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92"/>
                  <a:gd name="T59" fmla="*/ 56 w 56"/>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92">
                    <a:moveTo>
                      <a:pt x="45" y="90"/>
                    </a:moveTo>
                    <a:lnTo>
                      <a:pt x="47" y="92"/>
                    </a:lnTo>
                    <a:lnTo>
                      <a:pt x="48" y="92"/>
                    </a:lnTo>
                    <a:lnTo>
                      <a:pt x="50" y="92"/>
                    </a:lnTo>
                    <a:lnTo>
                      <a:pt x="52" y="92"/>
                    </a:lnTo>
                    <a:lnTo>
                      <a:pt x="54" y="90"/>
                    </a:lnTo>
                    <a:lnTo>
                      <a:pt x="56" y="88"/>
                    </a:lnTo>
                    <a:lnTo>
                      <a:pt x="56" y="86"/>
                    </a:lnTo>
                    <a:lnTo>
                      <a:pt x="54" y="84"/>
                    </a:lnTo>
                    <a:lnTo>
                      <a:pt x="12" y="2"/>
                    </a:lnTo>
                    <a:lnTo>
                      <a:pt x="10" y="0"/>
                    </a:lnTo>
                    <a:lnTo>
                      <a:pt x="8" y="0"/>
                    </a:lnTo>
                    <a:lnTo>
                      <a:pt x="6" y="0"/>
                    </a:lnTo>
                    <a:lnTo>
                      <a:pt x="4" y="0"/>
                    </a:lnTo>
                    <a:lnTo>
                      <a:pt x="2" y="2"/>
                    </a:lnTo>
                    <a:lnTo>
                      <a:pt x="0" y="4"/>
                    </a:lnTo>
                    <a:lnTo>
                      <a:pt x="0" y="6"/>
                    </a:lnTo>
                    <a:lnTo>
                      <a:pt x="2" y="8"/>
                    </a:lnTo>
                    <a:lnTo>
                      <a:pt x="45"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7" name="Freeform 51"/>
              <p:cNvSpPr>
                <a:spLocks/>
              </p:cNvSpPr>
              <p:nvPr/>
            </p:nvSpPr>
            <p:spPr bwMode="auto">
              <a:xfrm>
                <a:off x="849" y="2584"/>
                <a:ext cx="7" cy="7"/>
              </a:xfrm>
              <a:custGeom>
                <a:avLst/>
                <a:gdLst>
                  <a:gd name="T0" fmla="*/ 2 w 14"/>
                  <a:gd name="T1" fmla="*/ 12 h 16"/>
                  <a:gd name="T2" fmla="*/ 4 w 14"/>
                  <a:gd name="T3" fmla="*/ 14 h 16"/>
                  <a:gd name="T4" fmla="*/ 6 w 14"/>
                  <a:gd name="T5" fmla="*/ 16 h 16"/>
                  <a:gd name="T6" fmla="*/ 8 w 14"/>
                  <a:gd name="T7" fmla="*/ 16 h 16"/>
                  <a:gd name="T8" fmla="*/ 10 w 14"/>
                  <a:gd name="T9" fmla="*/ 14 h 16"/>
                  <a:gd name="T10" fmla="*/ 12 w 14"/>
                  <a:gd name="T11" fmla="*/ 12 h 16"/>
                  <a:gd name="T12" fmla="*/ 14 w 14"/>
                  <a:gd name="T13" fmla="*/ 10 h 16"/>
                  <a:gd name="T14" fmla="*/ 14 w 14"/>
                  <a:gd name="T15" fmla="*/ 8 h 16"/>
                  <a:gd name="T16" fmla="*/ 12 w 14"/>
                  <a:gd name="T17" fmla="*/ 6 h 16"/>
                  <a:gd name="T18" fmla="*/ 12 w 14"/>
                  <a:gd name="T19" fmla="*/ 4 h 16"/>
                  <a:gd name="T20" fmla="*/ 8 w 14"/>
                  <a:gd name="T21" fmla="*/ 2 h 16"/>
                  <a:gd name="T22" fmla="*/ 6 w 14"/>
                  <a:gd name="T23" fmla="*/ 0 h 16"/>
                  <a:gd name="T24" fmla="*/ 6 w 14"/>
                  <a:gd name="T25" fmla="*/ 0 h 16"/>
                  <a:gd name="T26" fmla="*/ 4 w 14"/>
                  <a:gd name="T27" fmla="*/ 2 h 16"/>
                  <a:gd name="T28" fmla="*/ 2 w 14"/>
                  <a:gd name="T29" fmla="*/ 4 h 16"/>
                  <a:gd name="T30" fmla="*/ 0 w 14"/>
                  <a:gd name="T31" fmla="*/ 6 h 16"/>
                  <a:gd name="T32" fmla="*/ 0 w 14"/>
                  <a:gd name="T33" fmla="*/ 6 h 16"/>
                  <a:gd name="T34" fmla="*/ 2 w 14"/>
                  <a:gd name="T35" fmla="*/ 10 h 16"/>
                  <a:gd name="T36" fmla="*/ 2 w 14"/>
                  <a:gd name="T37" fmla="*/ 12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6"/>
                  <a:gd name="T59" fmla="*/ 14 w 14"/>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6">
                    <a:moveTo>
                      <a:pt x="2" y="12"/>
                    </a:moveTo>
                    <a:lnTo>
                      <a:pt x="4" y="14"/>
                    </a:lnTo>
                    <a:lnTo>
                      <a:pt x="6" y="16"/>
                    </a:lnTo>
                    <a:lnTo>
                      <a:pt x="8" y="16"/>
                    </a:lnTo>
                    <a:lnTo>
                      <a:pt x="10" y="14"/>
                    </a:lnTo>
                    <a:lnTo>
                      <a:pt x="12" y="12"/>
                    </a:lnTo>
                    <a:lnTo>
                      <a:pt x="14" y="10"/>
                    </a:lnTo>
                    <a:lnTo>
                      <a:pt x="14" y="8"/>
                    </a:lnTo>
                    <a:lnTo>
                      <a:pt x="12" y="6"/>
                    </a:lnTo>
                    <a:lnTo>
                      <a:pt x="12" y="4"/>
                    </a:lnTo>
                    <a:lnTo>
                      <a:pt x="8" y="2"/>
                    </a:lnTo>
                    <a:lnTo>
                      <a:pt x="6" y="0"/>
                    </a:lnTo>
                    <a:lnTo>
                      <a:pt x="4" y="2"/>
                    </a:lnTo>
                    <a:lnTo>
                      <a:pt x="2" y="4"/>
                    </a:lnTo>
                    <a:lnTo>
                      <a:pt x="0" y="6"/>
                    </a:lnTo>
                    <a:lnTo>
                      <a:pt x="2" y="10"/>
                    </a:lnTo>
                    <a:lnTo>
                      <a:pt x="2"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605" name="Freeform 52"/>
            <p:cNvSpPr>
              <a:spLocks/>
            </p:cNvSpPr>
            <p:nvPr/>
          </p:nvSpPr>
          <p:spPr bwMode="auto">
            <a:xfrm>
              <a:off x="769" y="1684"/>
              <a:ext cx="26" cy="40"/>
            </a:xfrm>
            <a:custGeom>
              <a:avLst/>
              <a:gdLst>
                <a:gd name="T0" fmla="*/ 48 w 58"/>
                <a:gd name="T1" fmla="*/ 88 h 90"/>
                <a:gd name="T2" fmla="*/ 50 w 58"/>
                <a:gd name="T3" fmla="*/ 88 h 90"/>
                <a:gd name="T4" fmla="*/ 52 w 58"/>
                <a:gd name="T5" fmla="*/ 90 h 90"/>
                <a:gd name="T6" fmla="*/ 52 w 58"/>
                <a:gd name="T7" fmla="*/ 90 h 90"/>
                <a:gd name="T8" fmla="*/ 54 w 58"/>
                <a:gd name="T9" fmla="*/ 88 h 90"/>
                <a:gd name="T10" fmla="*/ 56 w 58"/>
                <a:gd name="T11" fmla="*/ 86 h 90"/>
                <a:gd name="T12" fmla="*/ 58 w 58"/>
                <a:gd name="T13" fmla="*/ 84 h 90"/>
                <a:gd name="T14" fmla="*/ 58 w 58"/>
                <a:gd name="T15" fmla="*/ 84 h 90"/>
                <a:gd name="T16" fmla="*/ 58 w 58"/>
                <a:gd name="T17" fmla="*/ 82 h 90"/>
                <a:gd name="T18" fmla="*/ 10 w 58"/>
                <a:gd name="T19" fmla="*/ 2 h 90"/>
                <a:gd name="T20" fmla="*/ 8 w 58"/>
                <a:gd name="T21" fmla="*/ 0 h 90"/>
                <a:gd name="T22" fmla="*/ 6 w 58"/>
                <a:gd name="T23" fmla="*/ 0 h 90"/>
                <a:gd name="T24" fmla="*/ 4 w 58"/>
                <a:gd name="T25" fmla="*/ 0 h 90"/>
                <a:gd name="T26" fmla="*/ 2 w 58"/>
                <a:gd name="T27" fmla="*/ 0 h 90"/>
                <a:gd name="T28" fmla="*/ 0 w 58"/>
                <a:gd name="T29" fmla="*/ 2 h 90"/>
                <a:gd name="T30" fmla="*/ 0 w 58"/>
                <a:gd name="T31" fmla="*/ 3 h 90"/>
                <a:gd name="T32" fmla="*/ 0 w 58"/>
                <a:gd name="T33" fmla="*/ 5 h 90"/>
                <a:gd name="T34" fmla="*/ 0 w 58"/>
                <a:gd name="T35" fmla="*/ 7 h 90"/>
                <a:gd name="T36" fmla="*/ 48 w 58"/>
                <a:gd name="T37" fmla="*/ 88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90"/>
                <a:gd name="T59" fmla="*/ 58 w 5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90">
                  <a:moveTo>
                    <a:pt x="48" y="88"/>
                  </a:moveTo>
                  <a:lnTo>
                    <a:pt x="50" y="88"/>
                  </a:lnTo>
                  <a:lnTo>
                    <a:pt x="52" y="90"/>
                  </a:lnTo>
                  <a:lnTo>
                    <a:pt x="54" y="88"/>
                  </a:lnTo>
                  <a:lnTo>
                    <a:pt x="56" y="86"/>
                  </a:lnTo>
                  <a:lnTo>
                    <a:pt x="58" y="84"/>
                  </a:lnTo>
                  <a:lnTo>
                    <a:pt x="58" y="82"/>
                  </a:lnTo>
                  <a:lnTo>
                    <a:pt x="10" y="2"/>
                  </a:lnTo>
                  <a:lnTo>
                    <a:pt x="8" y="0"/>
                  </a:lnTo>
                  <a:lnTo>
                    <a:pt x="6" y="0"/>
                  </a:lnTo>
                  <a:lnTo>
                    <a:pt x="4" y="0"/>
                  </a:lnTo>
                  <a:lnTo>
                    <a:pt x="2" y="0"/>
                  </a:lnTo>
                  <a:lnTo>
                    <a:pt x="0" y="2"/>
                  </a:lnTo>
                  <a:lnTo>
                    <a:pt x="0" y="3"/>
                  </a:lnTo>
                  <a:lnTo>
                    <a:pt x="0" y="5"/>
                  </a:lnTo>
                  <a:lnTo>
                    <a:pt x="0" y="7"/>
                  </a:lnTo>
                  <a:lnTo>
                    <a:pt x="48" y="88"/>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606" name="Group 53"/>
            <p:cNvGrpSpPr>
              <a:grpSpLocks/>
            </p:cNvGrpSpPr>
            <p:nvPr/>
          </p:nvGrpSpPr>
          <p:grpSpPr bwMode="auto">
            <a:xfrm>
              <a:off x="755" y="1965"/>
              <a:ext cx="176" cy="96"/>
              <a:chOff x="808" y="2859"/>
              <a:chExt cx="196" cy="107"/>
            </a:xfrm>
          </p:grpSpPr>
          <p:sp>
            <p:nvSpPr>
              <p:cNvPr id="18688" name="Freeform 54"/>
              <p:cNvSpPr>
                <a:spLocks/>
              </p:cNvSpPr>
              <p:nvPr/>
            </p:nvSpPr>
            <p:spPr bwMode="auto">
              <a:xfrm>
                <a:off x="958" y="2859"/>
                <a:ext cx="46" cy="28"/>
              </a:xfrm>
              <a:custGeom>
                <a:avLst/>
                <a:gdLst>
                  <a:gd name="T0" fmla="*/ 90 w 92"/>
                  <a:gd name="T1" fmla="*/ 12 h 56"/>
                  <a:gd name="T2" fmla="*/ 90 w 92"/>
                  <a:gd name="T3" fmla="*/ 8 h 56"/>
                  <a:gd name="T4" fmla="*/ 92 w 92"/>
                  <a:gd name="T5" fmla="*/ 6 h 56"/>
                  <a:gd name="T6" fmla="*/ 92 w 92"/>
                  <a:gd name="T7" fmla="*/ 6 h 56"/>
                  <a:gd name="T8" fmla="*/ 90 w 92"/>
                  <a:gd name="T9" fmla="*/ 4 h 56"/>
                  <a:gd name="T10" fmla="*/ 88 w 92"/>
                  <a:gd name="T11" fmla="*/ 2 h 56"/>
                  <a:gd name="T12" fmla="*/ 86 w 92"/>
                  <a:gd name="T13" fmla="*/ 0 h 56"/>
                  <a:gd name="T14" fmla="*/ 86 w 92"/>
                  <a:gd name="T15" fmla="*/ 0 h 56"/>
                  <a:gd name="T16" fmla="*/ 84 w 92"/>
                  <a:gd name="T17" fmla="*/ 2 h 56"/>
                  <a:gd name="T18" fmla="*/ 2 w 92"/>
                  <a:gd name="T19" fmla="*/ 44 h 56"/>
                  <a:gd name="T20" fmla="*/ 0 w 92"/>
                  <a:gd name="T21" fmla="*/ 46 h 56"/>
                  <a:gd name="T22" fmla="*/ 0 w 92"/>
                  <a:gd name="T23" fmla="*/ 48 h 56"/>
                  <a:gd name="T24" fmla="*/ 0 w 92"/>
                  <a:gd name="T25" fmla="*/ 50 h 56"/>
                  <a:gd name="T26" fmla="*/ 0 w 92"/>
                  <a:gd name="T27" fmla="*/ 52 h 56"/>
                  <a:gd name="T28" fmla="*/ 2 w 92"/>
                  <a:gd name="T29" fmla="*/ 54 h 56"/>
                  <a:gd name="T30" fmla="*/ 4 w 92"/>
                  <a:gd name="T31" fmla="*/ 56 h 56"/>
                  <a:gd name="T32" fmla="*/ 6 w 92"/>
                  <a:gd name="T33" fmla="*/ 56 h 56"/>
                  <a:gd name="T34" fmla="*/ 8 w 92"/>
                  <a:gd name="T35" fmla="*/ 54 h 56"/>
                  <a:gd name="T36" fmla="*/ 90 w 92"/>
                  <a:gd name="T37" fmla="*/ 12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56"/>
                  <a:gd name="T59" fmla="*/ 92 w 92"/>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56">
                    <a:moveTo>
                      <a:pt x="90" y="12"/>
                    </a:moveTo>
                    <a:lnTo>
                      <a:pt x="90" y="8"/>
                    </a:lnTo>
                    <a:lnTo>
                      <a:pt x="92" y="6"/>
                    </a:lnTo>
                    <a:lnTo>
                      <a:pt x="90" y="4"/>
                    </a:lnTo>
                    <a:lnTo>
                      <a:pt x="88" y="2"/>
                    </a:lnTo>
                    <a:lnTo>
                      <a:pt x="86" y="0"/>
                    </a:lnTo>
                    <a:lnTo>
                      <a:pt x="84" y="2"/>
                    </a:lnTo>
                    <a:lnTo>
                      <a:pt x="2" y="44"/>
                    </a:lnTo>
                    <a:lnTo>
                      <a:pt x="0" y="46"/>
                    </a:lnTo>
                    <a:lnTo>
                      <a:pt x="0" y="48"/>
                    </a:lnTo>
                    <a:lnTo>
                      <a:pt x="0" y="50"/>
                    </a:lnTo>
                    <a:lnTo>
                      <a:pt x="0" y="52"/>
                    </a:lnTo>
                    <a:lnTo>
                      <a:pt x="2" y="54"/>
                    </a:lnTo>
                    <a:lnTo>
                      <a:pt x="4" y="56"/>
                    </a:lnTo>
                    <a:lnTo>
                      <a:pt x="6" y="56"/>
                    </a:lnTo>
                    <a:lnTo>
                      <a:pt x="8" y="54"/>
                    </a:lnTo>
                    <a:lnTo>
                      <a:pt x="90"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9" name="Freeform 55"/>
              <p:cNvSpPr>
                <a:spLocks/>
              </p:cNvSpPr>
              <p:nvPr/>
            </p:nvSpPr>
            <p:spPr bwMode="auto">
              <a:xfrm>
                <a:off x="901" y="2889"/>
                <a:ext cx="47" cy="28"/>
              </a:xfrm>
              <a:custGeom>
                <a:avLst/>
                <a:gdLst>
                  <a:gd name="T0" fmla="*/ 90 w 94"/>
                  <a:gd name="T1" fmla="*/ 12 h 56"/>
                  <a:gd name="T2" fmla="*/ 92 w 94"/>
                  <a:gd name="T3" fmla="*/ 10 h 56"/>
                  <a:gd name="T4" fmla="*/ 94 w 94"/>
                  <a:gd name="T5" fmla="*/ 8 h 56"/>
                  <a:gd name="T6" fmla="*/ 94 w 94"/>
                  <a:gd name="T7" fmla="*/ 6 h 56"/>
                  <a:gd name="T8" fmla="*/ 92 w 94"/>
                  <a:gd name="T9" fmla="*/ 4 h 56"/>
                  <a:gd name="T10" fmla="*/ 90 w 94"/>
                  <a:gd name="T11" fmla="*/ 2 h 56"/>
                  <a:gd name="T12" fmla="*/ 88 w 94"/>
                  <a:gd name="T13" fmla="*/ 0 h 56"/>
                  <a:gd name="T14" fmla="*/ 86 w 94"/>
                  <a:gd name="T15" fmla="*/ 0 h 56"/>
                  <a:gd name="T16" fmla="*/ 84 w 94"/>
                  <a:gd name="T17" fmla="*/ 2 h 56"/>
                  <a:gd name="T18" fmla="*/ 4 w 94"/>
                  <a:gd name="T19" fmla="*/ 45 h 56"/>
                  <a:gd name="T20" fmla="*/ 2 w 94"/>
                  <a:gd name="T21" fmla="*/ 47 h 56"/>
                  <a:gd name="T22" fmla="*/ 0 w 94"/>
                  <a:gd name="T23" fmla="*/ 48 h 56"/>
                  <a:gd name="T24" fmla="*/ 0 w 94"/>
                  <a:gd name="T25" fmla="*/ 50 h 56"/>
                  <a:gd name="T26" fmla="*/ 2 w 94"/>
                  <a:gd name="T27" fmla="*/ 52 h 56"/>
                  <a:gd name="T28" fmla="*/ 4 w 94"/>
                  <a:gd name="T29" fmla="*/ 54 h 56"/>
                  <a:gd name="T30" fmla="*/ 6 w 94"/>
                  <a:gd name="T31" fmla="*/ 56 h 56"/>
                  <a:gd name="T32" fmla="*/ 7 w 94"/>
                  <a:gd name="T33" fmla="*/ 56 h 56"/>
                  <a:gd name="T34" fmla="*/ 9 w 94"/>
                  <a:gd name="T35" fmla="*/ 54 h 56"/>
                  <a:gd name="T36" fmla="*/ 90 w 94"/>
                  <a:gd name="T37" fmla="*/ 12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6"/>
                  <a:gd name="T59" fmla="*/ 94 w 94"/>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6">
                    <a:moveTo>
                      <a:pt x="90" y="12"/>
                    </a:moveTo>
                    <a:lnTo>
                      <a:pt x="92" y="10"/>
                    </a:lnTo>
                    <a:lnTo>
                      <a:pt x="94" y="8"/>
                    </a:lnTo>
                    <a:lnTo>
                      <a:pt x="94" y="6"/>
                    </a:lnTo>
                    <a:lnTo>
                      <a:pt x="92" y="4"/>
                    </a:lnTo>
                    <a:lnTo>
                      <a:pt x="90" y="2"/>
                    </a:lnTo>
                    <a:lnTo>
                      <a:pt x="88" y="0"/>
                    </a:lnTo>
                    <a:lnTo>
                      <a:pt x="86" y="0"/>
                    </a:lnTo>
                    <a:lnTo>
                      <a:pt x="84" y="2"/>
                    </a:lnTo>
                    <a:lnTo>
                      <a:pt x="4" y="45"/>
                    </a:lnTo>
                    <a:lnTo>
                      <a:pt x="2" y="47"/>
                    </a:lnTo>
                    <a:lnTo>
                      <a:pt x="0" y="48"/>
                    </a:lnTo>
                    <a:lnTo>
                      <a:pt x="0" y="50"/>
                    </a:lnTo>
                    <a:lnTo>
                      <a:pt x="2" y="52"/>
                    </a:lnTo>
                    <a:lnTo>
                      <a:pt x="4" y="54"/>
                    </a:lnTo>
                    <a:lnTo>
                      <a:pt x="6" y="56"/>
                    </a:lnTo>
                    <a:lnTo>
                      <a:pt x="7" y="56"/>
                    </a:lnTo>
                    <a:lnTo>
                      <a:pt x="9" y="54"/>
                    </a:lnTo>
                    <a:lnTo>
                      <a:pt x="90"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0" name="Freeform 56"/>
              <p:cNvSpPr>
                <a:spLocks/>
              </p:cNvSpPr>
              <p:nvPr/>
            </p:nvSpPr>
            <p:spPr bwMode="auto">
              <a:xfrm>
                <a:off x="845" y="2918"/>
                <a:ext cx="47" cy="28"/>
              </a:xfrm>
              <a:custGeom>
                <a:avLst/>
                <a:gdLst>
                  <a:gd name="T0" fmla="*/ 90 w 94"/>
                  <a:gd name="T1" fmla="*/ 11 h 56"/>
                  <a:gd name="T2" fmla="*/ 92 w 94"/>
                  <a:gd name="T3" fmla="*/ 10 h 56"/>
                  <a:gd name="T4" fmla="*/ 94 w 94"/>
                  <a:gd name="T5" fmla="*/ 8 h 56"/>
                  <a:gd name="T6" fmla="*/ 94 w 94"/>
                  <a:gd name="T7" fmla="*/ 6 h 56"/>
                  <a:gd name="T8" fmla="*/ 92 w 94"/>
                  <a:gd name="T9" fmla="*/ 4 h 56"/>
                  <a:gd name="T10" fmla="*/ 90 w 94"/>
                  <a:gd name="T11" fmla="*/ 2 h 56"/>
                  <a:gd name="T12" fmla="*/ 88 w 94"/>
                  <a:gd name="T13" fmla="*/ 0 h 56"/>
                  <a:gd name="T14" fmla="*/ 86 w 94"/>
                  <a:gd name="T15" fmla="*/ 0 h 56"/>
                  <a:gd name="T16" fmla="*/ 84 w 94"/>
                  <a:gd name="T17" fmla="*/ 2 h 56"/>
                  <a:gd name="T18" fmla="*/ 3 w 94"/>
                  <a:gd name="T19" fmla="*/ 44 h 56"/>
                  <a:gd name="T20" fmla="*/ 1 w 94"/>
                  <a:gd name="T21" fmla="*/ 46 h 56"/>
                  <a:gd name="T22" fmla="*/ 0 w 94"/>
                  <a:gd name="T23" fmla="*/ 48 h 56"/>
                  <a:gd name="T24" fmla="*/ 0 w 94"/>
                  <a:gd name="T25" fmla="*/ 50 h 56"/>
                  <a:gd name="T26" fmla="*/ 1 w 94"/>
                  <a:gd name="T27" fmla="*/ 52 h 56"/>
                  <a:gd name="T28" fmla="*/ 3 w 94"/>
                  <a:gd name="T29" fmla="*/ 54 h 56"/>
                  <a:gd name="T30" fmla="*/ 5 w 94"/>
                  <a:gd name="T31" fmla="*/ 56 h 56"/>
                  <a:gd name="T32" fmla="*/ 7 w 94"/>
                  <a:gd name="T33" fmla="*/ 56 h 56"/>
                  <a:gd name="T34" fmla="*/ 9 w 94"/>
                  <a:gd name="T35" fmla="*/ 54 h 56"/>
                  <a:gd name="T36" fmla="*/ 90 w 94"/>
                  <a:gd name="T37" fmla="*/ 11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6"/>
                  <a:gd name="T59" fmla="*/ 94 w 94"/>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6">
                    <a:moveTo>
                      <a:pt x="90" y="11"/>
                    </a:moveTo>
                    <a:lnTo>
                      <a:pt x="92" y="10"/>
                    </a:lnTo>
                    <a:lnTo>
                      <a:pt x="94" y="8"/>
                    </a:lnTo>
                    <a:lnTo>
                      <a:pt x="94" y="6"/>
                    </a:lnTo>
                    <a:lnTo>
                      <a:pt x="92" y="4"/>
                    </a:lnTo>
                    <a:lnTo>
                      <a:pt x="90" y="2"/>
                    </a:lnTo>
                    <a:lnTo>
                      <a:pt x="88" y="0"/>
                    </a:lnTo>
                    <a:lnTo>
                      <a:pt x="86" y="0"/>
                    </a:lnTo>
                    <a:lnTo>
                      <a:pt x="84" y="2"/>
                    </a:lnTo>
                    <a:lnTo>
                      <a:pt x="3" y="44"/>
                    </a:lnTo>
                    <a:lnTo>
                      <a:pt x="1" y="46"/>
                    </a:lnTo>
                    <a:lnTo>
                      <a:pt x="0" y="48"/>
                    </a:lnTo>
                    <a:lnTo>
                      <a:pt x="0" y="50"/>
                    </a:lnTo>
                    <a:lnTo>
                      <a:pt x="1" y="52"/>
                    </a:lnTo>
                    <a:lnTo>
                      <a:pt x="3" y="54"/>
                    </a:lnTo>
                    <a:lnTo>
                      <a:pt x="5" y="56"/>
                    </a:lnTo>
                    <a:lnTo>
                      <a:pt x="7" y="56"/>
                    </a:lnTo>
                    <a:lnTo>
                      <a:pt x="9" y="54"/>
                    </a:lnTo>
                    <a:lnTo>
                      <a:pt x="90" y="1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1" name="Freeform 57"/>
              <p:cNvSpPr>
                <a:spLocks/>
              </p:cNvSpPr>
              <p:nvPr/>
            </p:nvSpPr>
            <p:spPr bwMode="auto">
              <a:xfrm>
                <a:off x="808" y="2948"/>
                <a:ext cx="28" cy="18"/>
              </a:xfrm>
              <a:custGeom>
                <a:avLst/>
                <a:gdLst>
                  <a:gd name="T0" fmla="*/ 53 w 55"/>
                  <a:gd name="T1" fmla="*/ 12 h 37"/>
                  <a:gd name="T2" fmla="*/ 55 w 55"/>
                  <a:gd name="T3" fmla="*/ 10 h 37"/>
                  <a:gd name="T4" fmla="*/ 55 w 55"/>
                  <a:gd name="T5" fmla="*/ 8 h 37"/>
                  <a:gd name="T6" fmla="*/ 55 w 55"/>
                  <a:gd name="T7" fmla="*/ 6 h 37"/>
                  <a:gd name="T8" fmla="*/ 55 w 55"/>
                  <a:gd name="T9" fmla="*/ 4 h 37"/>
                  <a:gd name="T10" fmla="*/ 53 w 55"/>
                  <a:gd name="T11" fmla="*/ 2 h 37"/>
                  <a:gd name="T12" fmla="*/ 51 w 55"/>
                  <a:gd name="T13" fmla="*/ 0 h 37"/>
                  <a:gd name="T14" fmla="*/ 50 w 55"/>
                  <a:gd name="T15" fmla="*/ 0 h 37"/>
                  <a:gd name="T16" fmla="*/ 48 w 55"/>
                  <a:gd name="T17" fmla="*/ 2 h 37"/>
                  <a:gd name="T18" fmla="*/ 4 w 55"/>
                  <a:gd name="T19" fmla="*/ 27 h 37"/>
                  <a:gd name="T20" fmla="*/ 2 w 55"/>
                  <a:gd name="T21" fmla="*/ 29 h 37"/>
                  <a:gd name="T22" fmla="*/ 0 w 55"/>
                  <a:gd name="T23" fmla="*/ 31 h 37"/>
                  <a:gd name="T24" fmla="*/ 0 w 55"/>
                  <a:gd name="T25" fmla="*/ 31 h 37"/>
                  <a:gd name="T26" fmla="*/ 2 w 55"/>
                  <a:gd name="T27" fmla="*/ 33 h 37"/>
                  <a:gd name="T28" fmla="*/ 4 w 55"/>
                  <a:gd name="T29" fmla="*/ 35 h 37"/>
                  <a:gd name="T30" fmla="*/ 5 w 55"/>
                  <a:gd name="T31" fmla="*/ 37 h 37"/>
                  <a:gd name="T32" fmla="*/ 5 w 55"/>
                  <a:gd name="T33" fmla="*/ 37 h 37"/>
                  <a:gd name="T34" fmla="*/ 9 w 55"/>
                  <a:gd name="T35" fmla="*/ 37 h 37"/>
                  <a:gd name="T36" fmla="*/ 53 w 55"/>
                  <a:gd name="T37" fmla="*/ 1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37"/>
                  <a:gd name="T59" fmla="*/ 55 w 55"/>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37">
                    <a:moveTo>
                      <a:pt x="53" y="12"/>
                    </a:moveTo>
                    <a:lnTo>
                      <a:pt x="55" y="10"/>
                    </a:lnTo>
                    <a:lnTo>
                      <a:pt x="55" y="8"/>
                    </a:lnTo>
                    <a:lnTo>
                      <a:pt x="55" y="6"/>
                    </a:lnTo>
                    <a:lnTo>
                      <a:pt x="55" y="4"/>
                    </a:lnTo>
                    <a:lnTo>
                      <a:pt x="53" y="2"/>
                    </a:lnTo>
                    <a:lnTo>
                      <a:pt x="51" y="0"/>
                    </a:lnTo>
                    <a:lnTo>
                      <a:pt x="50" y="0"/>
                    </a:lnTo>
                    <a:lnTo>
                      <a:pt x="48" y="2"/>
                    </a:lnTo>
                    <a:lnTo>
                      <a:pt x="4" y="27"/>
                    </a:lnTo>
                    <a:lnTo>
                      <a:pt x="2" y="29"/>
                    </a:lnTo>
                    <a:lnTo>
                      <a:pt x="0" y="31"/>
                    </a:lnTo>
                    <a:lnTo>
                      <a:pt x="2" y="33"/>
                    </a:lnTo>
                    <a:lnTo>
                      <a:pt x="4" y="35"/>
                    </a:lnTo>
                    <a:lnTo>
                      <a:pt x="5" y="37"/>
                    </a:lnTo>
                    <a:lnTo>
                      <a:pt x="9" y="37"/>
                    </a:lnTo>
                    <a:lnTo>
                      <a:pt x="53"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607" name="Group 58"/>
            <p:cNvGrpSpPr>
              <a:grpSpLocks/>
            </p:cNvGrpSpPr>
            <p:nvPr/>
          </p:nvGrpSpPr>
          <p:grpSpPr bwMode="auto">
            <a:xfrm>
              <a:off x="633" y="2057"/>
              <a:ext cx="123" cy="52"/>
              <a:chOff x="671" y="2961"/>
              <a:chExt cx="138" cy="59"/>
            </a:xfrm>
          </p:grpSpPr>
          <p:sp>
            <p:nvSpPr>
              <p:cNvPr id="18685" name="Freeform 59"/>
              <p:cNvSpPr>
                <a:spLocks/>
              </p:cNvSpPr>
              <p:nvPr/>
            </p:nvSpPr>
            <p:spPr bwMode="auto">
              <a:xfrm>
                <a:off x="761" y="2961"/>
                <a:ext cx="48" cy="23"/>
              </a:xfrm>
              <a:custGeom>
                <a:avLst/>
                <a:gdLst>
                  <a:gd name="T0" fmla="*/ 92 w 96"/>
                  <a:gd name="T1" fmla="*/ 12 h 46"/>
                  <a:gd name="T2" fmla="*/ 92 w 96"/>
                  <a:gd name="T3" fmla="*/ 10 h 46"/>
                  <a:gd name="T4" fmla="*/ 94 w 96"/>
                  <a:gd name="T5" fmla="*/ 8 h 46"/>
                  <a:gd name="T6" fmla="*/ 96 w 96"/>
                  <a:gd name="T7" fmla="*/ 6 h 46"/>
                  <a:gd name="T8" fmla="*/ 96 w 96"/>
                  <a:gd name="T9" fmla="*/ 6 h 46"/>
                  <a:gd name="T10" fmla="*/ 94 w 96"/>
                  <a:gd name="T11" fmla="*/ 4 h 46"/>
                  <a:gd name="T12" fmla="*/ 92 w 96"/>
                  <a:gd name="T13" fmla="*/ 2 h 46"/>
                  <a:gd name="T14" fmla="*/ 90 w 96"/>
                  <a:gd name="T15" fmla="*/ 0 h 46"/>
                  <a:gd name="T16" fmla="*/ 90 w 96"/>
                  <a:gd name="T17" fmla="*/ 0 h 46"/>
                  <a:gd name="T18" fmla="*/ 3 w 96"/>
                  <a:gd name="T19" fmla="*/ 35 h 46"/>
                  <a:gd name="T20" fmla="*/ 2 w 96"/>
                  <a:gd name="T21" fmla="*/ 37 h 46"/>
                  <a:gd name="T22" fmla="*/ 0 w 96"/>
                  <a:gd name="T23" fmla="*/ 39 h 46"/>
                  <a:gd name="T24" fmla="*/ 0 w 96"/>
                  <a:gd name="T25" fmla="*/ 41 h 46"/>
                  <a:gd name="T26" fmla="*/ 0 w 96"/>
                  <a:gd name="T27" fmla="*/ 43 h 46"/>
                  <a:gd name="T28" fmla="*/ 0 w 96"/>
                  <a:gd name="T29" fmla="*/ 45 h 46"/>
                  <a:gd name="T30" fmla="*/ 2 w 96"/>
                  <a:gd name="T31" fmla="*/ 46 h 46"/>
                  <a:gd name="T32" fmla="*/ 3 w 96"/>
                  <a:gd name="T33" fmla="*/ 46 h 46"/>
                  <a:gd name="T34" fmla="*/ 5 w 96"/>
                  <a:gd name="T35" fmla="*/ 46 h 46"/>
                  <a:gd name="T36" fmla="*/ 92 w 96"/>
                  <a:gd name="T37" fmla="*/ 1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6"/>
                  <a:gd name="T59" fmla="*/ 96 w 9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6">
                    <a:moveTo>
                      <a:pt x="92" y="12"/>
                    </a:moveTo>
                    <a:lnTo>
                      <a:pt x="92" y="10"/>
                    </a:lnTo>
                    <a:lnTo>
                      <a:pt x="94" y="8"/>
                    </a:lnTo>
                    <a:lnTo>
                      <a:pt x="96" y="6"/>
                    </a:lnTo>
                    <a:lnTo>
                      <a:pt x="94" y="4"/>
                    </a:lnTo>
                    <a:lnTo>
                      <a:pt x="92" y="2"/>
                    </a:lnTo>
                    <a:lnTo>
                      <a:pt x="90" y="0"/>
                    </a:lnTo>
                    <a:lnTo>
                      <a:pt x="3" y="35"/>
                    </a:lnTo>
                    <a:lnTo>
                      <a:pt x="2" y="37"/>
                    </a:lnTo>
                    <a:lnTo>
                      <a:pt x="0" y="39"/>
                    </a:lnTo>
                    <a:lnTo>
                      <a:pt x="0" y="41"/>
                    </a:lnTo>
                    <a:lnTo>
                      <a:pt x="0" y="43"/>
                    </a:lnTo>
                    <a:lnTo>
                      <a:pt x="0" y="45"/>
                    </a:lnTo>
                    <a:lnTo>
                      <a:pt x="2" y="46"/>
                    </a:lnTo>
                    <a:lnTo>
                      <a:pt x="3" y="46"/>
                    </a:lnTo>
                    <a:lnTo>
                      <a:pt x="5" y="46"/>
                    </a:lnTo>
                    <a:lnTo>
                      <a:pt x="92"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6" name="Freeform 60"/>
              <p:cNvSpPr>
                <a:spLocks/>
              </p:cNvSpPr>
              <p:nvPr/>
            </p:nvSpPr>
            <p:spPr bwMode="auto">
              <a:xfrm>
                <a:off x="701" y="2985"/>
                <a:ext cx="49" cy="23"/>
              </a:xfrm>
              <a:custGeom>
                <a:avLst/>
                <a:gdLst>
                  <a:gd name="T0" fmla="*/ 92 w 98"/>
                  <a:gd name="T1" fmla="*/ 12 h 46"/>
                  <a:gd name="T2" fmla="*/ 94 w 98"/>
                  <a:gd name="T3" fmla="*/ 10 h 46"/>
                  <a:gd name="T4" fmla="*/ 96 w 98"/>
                  <a:gd name="T5" fmla="*/ 8 h 46"/>
                  <a:gd name="T6" fmla="*/ 98 w 98"/>
                  <a:gd name="T7" fmla="*/ 6 h 46"/>
                  <a:gd name="T8" fmla="*/ 98 w 98"/>
                  <a:gd name="T9" fmla="*/ 4 h 46"/>
                  <a:gd name="T10" fmla="*/ 96 w 98"/>
                  <a:gd name="T11" fmla="*/ 2 h 46"/>
                  <a:gd name="T12" fmla="*/ 94 w 98"/>
                  <a:gd name="T13" fmla="*/ 0 h 46"/>
                  <a:gd name="T14" fmla="*/ 92 w 98"/>
                  <a:gd name="T15" fmla="*/ 0 h 46"/>
                  <a:gd name="T16" fmla="*/ 90 w 98"/>
                  <a:gd name="T17" fmla="*/ 0 h 46"/>
                  <a:gd name="T18" fmla="*/ 5 w 98"/>
                  <a:gd name="T19" fmla="*/ 35 h 46"/>
                  <a:gd name="T20" fmla="*/ 4 w 98"/>
                  <a:gd name="T21" fmla="*/ 35 h 46"/>
                  <a:gd name="T22" fmla="*/ 2 w 98"/>
                  <a:gd name="T23" fmla="*/ 37 h 46"/>
                  <a:gd name="T24" fmla="*/ 0 w 98"/>
                  <a:gd name="T25" fmla="*/ 39 h 46"/>
                  <a:gd name="T26" fmla="*/ 0 w 98"/>
                  <a:gd name="T27" fmla="*/ 41 h 46"/>
                  <a:gd name="T28" fmla="*/ 2 w 98"/>
                  <a:gd name="T29" fmla="*/ 43 h 46"/>
                  <a:gd name="T30" fmla="*/ 4 w 98"/>
                  <a:gd name="T31" fmla="*/ 44 h 46"/>
                  <a:gd name="T32" fmla="*/ 5 w 98"/>
                  <a:gd name="T33" fmla="*/ 46 h 46"/>
                  <a:gd name="T34" fmla="*/ 7 w 98"/>
                  <a:gd name="T35" fmla="*/ 46 h 46"/>
                  <a:gd name="T36" fmla="*/ 92 w 98"/>
                  <a:gd name="T37" fmla="*/ 1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46"/>
                  <a:gd name="T59" fmla="*/ 98 w 98"/>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46">
                    <a:moveTo>
                      <a:pt x="92" y="12"/>
                    </a:moveTo>
                    <a:lnTo>
                      <a:pt x="94" y="10"/>
                    </a:lnTo>
                    <a:lnTo>
                      <a:pt x="96" y="8"/>
                    </a:lnTo>
                    <a:lnTo>
                      <a:pt x="98" y="6"/>
                    </a:lnTo>
                    <a:lnTo>
                      <a:pt x="98" y="4"/>
                    </a:lnTo>
                    <a:lnTo>
                      <a:pt x="96" y="2"/>
                    </a:lnTo>
                    <a:lnTo>
                      <a:pt x="94" y="0"/>
                    </a:lnTo>
                    <a:lnTo>
                      <a:pt x="92" y="0"/>
                    </a:lnTo>
                    <a:lnTo>
                      <a:pt x="90" y="0"/>
                    </a:lnTo>
                    <a:lnTo>
                      <a:pt x="5" y="35"/>
                    </a:lnTo>
                    <a:lnTo>
                      <a:pt x="4" y="35"/>
                    </a:lnTo>
                    <a:lnTo>
                      <a:pt x="2" y="37"/>
                    </a:lnTo>
                    <a:lnTo>
                      <a:pt x="0" y="39"/>
                    </a:lnTo>
                    <a:lnTo>
                      <a:pt x="0" y="41"/>
                    </a:lnTo>
                    <a:lnTo>
                      <a:pt x="2" y="43"/>
                    </a:lnTo>
                    <a:lnTo>
                      <a:pt x="4" y="44"/>
                    </a:lnTo>
                    <a:lnTo>
                      <a:pt x="5" y="46"/>
                    </a:lnTo>
                    <a:lnTo>
                      <a:pt x="7" y="46"/>
                    </a:lnTo>
                    <a:lnTo>
                      <a:pt x="92"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7" name="Freeform 61"/>
              <p:cNvSpPr>
                <a:spLocks/>
              </p:cNvSpPr>
              <p:nvPr/>
            </p:nvSpPr>
            <p:spPr bwMode="auto">
              <a:xfrm>
                <a:off x="671" y="3009"/>
                <a:ext cx="21" cy="11"/>
              </a:xfrm>
              <a:custGeom>
                <a:avLst/>
                <a:gdLst>
                  <a:gd name="T0" fmla="*/ 37 w 43"/>
                  <a:gd name="T1" fmla="*/ 12 h 23"/>
                  <a:gd name="T2" fmla="*/ 39 w 43"/>
                  <a:gd name="T3" fmla="*/ 10 h 23"/>
                  <a:gd name="T4" fmla="*/ 41 w 43"/>
                  <a:gd name="T5" fmla="*/ 8 h 23"/>
                  <a:gd name="T6" fmla="*/ 43 w 43"/>
                  <a:gd name="T7" fmla="*/ 6 h 23"/>
                  <a:gd name="T8" fmla="*/ 43 w 43"/>
                  <a:gd name="T9" fmla="*/ 4 h 23"/>
                  <a:gd name="T10" fmla="*/ 41 w 43"/>
                  <a:gd name="T11" fmla="*/ 2 h 23"/>
                  <a:gd name="T12" fmla="*/ 39 w 43"/>
                  <a:gd name="T13" fmla="*/ 0 h 23"/>
                  <a:gd name="T14" fmla="*/ 37 w 43"/>
                  <a:gd name="T15" fmla="*/ 0 h 23"/>
                  <a:gd name="T16" fmla="*/ 35 w 43"/>
                  <a:gd name="T17" fmla="*/ 0 h 23"/>
                  <a:gd name="T18" fmla="*/ 6 w 43"/>
                  <a:gd name="T19" fmla="*/ 12 h 23"/>
                  <a:gd name="T20" fmla="*/ 4 w 43"/>
                  <a:gd name="T21" fmla="*/ 14 h 23"/>
                  <a:gd name="T22" fmla="*/ 2 w 43"/>
                  <a:gd name="T23" fmla="*/ 16 h 23"/>
                  <a:gd name="T24" fmla="*/ 0 w 43"/>
                  <a:gd name="T25" fmla="*/ 18 h 23"/>
                  <a:gd name="T26" fmla="*/ 0 w 43"/>
                  <a:gd name="T27" fmla="*/ 18 h 23"/>
                  <a:gd name="T28" fmla="*/ 2 w 43"/>
                  <a:gd name="T29" fmla="*/ 19 h 23"/>
                  <a:gd name="T30" fmla="*/ 4 w 43"/>
                  <a:gd name="T31" fmla="*/ 21 h 23"/>
                  <a:gd name="T32" fmla="*/ 6 w 43"/>
                  <a:gd name="T33" fmla="*/ 23 h 23"/>
                  <a:gd name="T34" fmla="*/ 8 w 43"/>
                  <a:gd name="T35" fmla="*/ 23 h 23"/>
                  <a:gd name="T36" fmla="*/ 37 w 43"/>
                  <a:gd name="T37" fmla="*/ 1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3"/>
                  <a:gd name="T59" fmla="*/ 43 w 4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3">
                    <a:moveTo>
                      <a:pt x="37" y="12"/>
                    </a:moveTo>
                    <a:lnTo>
                      <a:pt x="39" y="10"/>
                    </a:lnTo>
                    <a:lnTo>
                      <a:pt x="41" y="8"/>
                    </a:lnTo>
                    <a:lnTo>
                      <a:pt x="43" y="6"/>
                    </a:lnTo>
                    <a:lnTo>
                      <a:pt x="43" y="4"/>
                    </a:lnTo>
                    <a:lnTo>
                      <a:pt x="41" y="2"/>
                    </a:lnTo>
                    <a:lnTo>
                      <a:pt x="39" y="0"/>
                    </a:lnTo>
                    <a:lnTo>
                      <a:pt x="37" y="0"/>
                    </a:lnTo>
                    <a:lnTo>
                      <a:pt x="35" y="0"/>
                    </a:lnTo>
                    <a:lnTo>
                      <a:pt x="6" y="12"/>
                    </a:lnTo>
                    <a:lnTo>
                      <a:pt x="4" y="14"/>
                    </a:lnTo>
                    <a:lnTo>
                      <a:pt x="2" y="16"/>
                    </a:lnTo>
                    <a:lnTo>
                      <a:pt x="0" y="18"/>
                    </a:lnTo>
                    <a:lnTo>
                      <a:pt x="2" y="19"/>
                    </a:lnTo>
                    <a:lnTo>
                      <a:pt x="4" y="21"/>
                    </a:lnTo>
                    <a:lnTo>
                      <a:pt x="6" y="23"/>
                    </a:lnTo>
                    <a:lnTo>
                      <a:pt x="8" y="23"/>
                    </a:lnTo>
                    <a:lnTo>
                      <a:pt x="37"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608" name="Group 62"/>
            <p:cNvGrpSpPr>
              <a:grpSpLocks/>
            </p:cNvGrpSpPr>
            <p:nvPr/>
          </p:nvGrpSpPr>
          <p:grpSpPr bwMode="auto">
            <a:xfrm>
              <a:off x="746" y="1965"/>
              <a:ext cx="185" cy="205"/>
              <a:chOff x="798" y="2859"/>
              <a:chExt cx="206" cy="229"/>
            </a:xfrm>
          </p:grpSpPr>
          <p:sp>
            <p:nvSpPr>
              <p:cNvPr id="18680" name="Freeform 63"/>
              <p:cNvSpPr>
                <a:spLocks/>
              </p:cNvSpPr>
              <p:nvPr/>
            </p:nvSpPr>
            <p:spPr bwMode="auto">
              <a:xfrm>
                <a:off x="967" y="2859"/>
                <a:ext cx="37" cy="40"/>
              </a:xfrm>
              <a:custGeom>
                <a:avLst/>
                <a:gdLst>
                  <a:gd name="T0" fmla="*/ 73 w 73"/>
                  <a:gd name="T1" fmla="*/ 10 h 81"/>
                  <a:gd name="T2" fmla="*/ 73 w 73"/>
                  <a:gd name="T3" fmla="*/ 6 h 81"/>
                  <a:gd name="T4" fmla="*/ 73 w 73"/>
                  <a:gd name="T5" fmla="*/ 6 h 81"/>
                  <a:gd name="T6" fmla="*/ 71 w 73"/>
                  <a:gd name="T7" fmla="*/ 4 h 81"/>
                  <a:gd name="T8" fmla="*/ 69 w 73"/>
                  <a:gd name="T9" fmla="*/ 2 h 81"/>
                  <a:gd name="T10" fmla="*/ 67 w 73"/>
                  <a:gd name="T11" fmla="*/ 0 h 81"/>
                  <a:gd name="T12" fmla="*/ 67 w 73"/>
                  <a:gd name="T13" fmla="*/ 0 h 81"/>
                  <a:gd name="T14" fmla="*/ 65 w 73"/>
                  <a:gd name="T15" fmla="*/ 2 h 81"/>
                  <a:gd name="T16" fmla="*/ 64 w 73"/>
                  <a:gd name="T17" fmla="*/ 4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2 w 73"/>
                  <a:gd name="T35" fmla="*/ 77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6"/>
                    </a:lnTo>
                    <a:lnTo>
                      <a:pt x="71" y="4"/>
                    </a:lnTo>
                    <a:lnTo>
                      <a:pt x="69" y="2"/>
                    </a:lnTo>
                    <a:lnTo>
                      <a:pt x="67" y="0"/>
                    </a:lnTo>
                    <a:lnTo>
                      <a:pt x="65" y="2"/>
                    </a:lnTo>
                    <a:lnTo>
                      <a:pt x="64" y="4"/>
                    </a:lnTo>
                    <a:lnTo>
                      <a:pt x="2" y="71"/>
                    </a:lnTo>
                    <a:lnTo>
                      <a:pt x="0" y="73"/>
                    </a:lnTo>
                    <a:lnTo>
                      <a:pt x="0" y="75"/>
                    </a:lnTo>
                    <a:lnTo>
                      <a:pt x="2" y="77"/>
                    </a:lnTo>
                    <a:lnTo>
                      <a:pt x="4" y="79"/>
                    </a:lnTo>
                    <a:lnTo>
                      <a:pt x="6" y="81"/>
                    </a:lnTo>
                    <a:lnTo>
                      <a:pt x="8" y="81"/>
                    </a:lnTo>
                    <a:lnTo>
                      <a:pt x="10" y="79"/>
                    </a:lnTo>
                    <a:lnTo>
                      <a:pt x="12" y="77"/>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1" name="Freeform 64"/>
              <p:cNvSpPr>
                <a:spLocks/>
              </p:cNvSpPr>
              <p:nvPr/>
            </p:nvSpPr>
            <p:spPr bwMode="auto">
              <a:xfrm>
                <a:off x="925" y="2906"/>
                <a:ext cx="36" cy="40"/>
              </a:xfrm>
              <a:custGeom>
                <a:avLst/>
                <a:gdLst>
                  <a:gd name="T0" fmla="*/ 73 w 73"/>
                  <a:gd name="T1" fmla="*/ 10 h 81"/>
                  <a:gd name="T2" fmla="*/ 73 w 73"/>
                  <a:gd name="T3" fmla="*/ 8 h 81"/>
                  <a:gd name="T4" fmla="*/ 73 w 73"/>
                  <a:gd name="T5" fmla="*/ 6 h 81"/>
                  <a:gd name="T6" fmla="*/ 73 w 73"/>
                  <a:gd name="T7" fmla="*/ 4 h 81"/>
                  <a:gd name="T8" fmla="*/ 71 w 73"/>
                  <a:gd name="T9" fmla="*/ 2 h 81"/>
                  <a:gd name="T10" fmla="*/ 69 w 73"/>
                  <a:gd name="T11" fmla="*/ 0 h 81"/>
                  <a:gd name="T12" fmla="*/ 67 w 73"/>
                  <a:gd name="T13" fmla="*/ 0 h 81"/>
                  <a:gd name="T14" fmla="*/ 65 w 73"/>
                  <a:gd name="T15" fmla="*/ 2 h 81"/>
                  <a:gd name="T16" fmla="*/ 63 w 73"/>
                  <a:gd name="T17" fmla="*/ 4 h 81"/>
                  <a:gd name="T18" fmla="*/ 2 w 73"/>
                  <a:gd name="T19" fmla="*/ 73 h 81"/>
                  <a:gd name="T20" fmla="*/ 0 w 73"/>
                  <a:gd name="T21" fmla="*/ 75 h 81"/>
                  <a:gd name="T22" fmla="*/ 0 w 73"/>
                  <a:gd name="T23" fmla="*/ 77 h 81"/>
                  <a:gd name="T24" fmla="*/ 2 w 73"/>
                  <a:gd name="T25" fmla="*/ 79 h 81"/>
                  <a:gd name="T26" fmla="*/ 4 w 73"/>
                  <a:gd name="T27" fmla="*/ 81 h 81"/>
                  <a:gd name="T28" fmla="*/ 6 w 73"/>
                  <a:gd name="T29" fmla="*/ 81 h 81"/>
                  <a:gd name="T30" fmla="*/ 7 w 73"/>
                  <a:gd name="T31" fmla="*/ 81 h 81"/>
                  <a:gd name="T32" fmla="*/ 9 w 73"/>
                  <a:gd name="T33" fmla="*/ 81 h 81"/>
                  <a:gd name="T34" fmla="*/ 11 w 73"/>
                  <a:gd name="T35" fmla="*/ 79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8"/>
                    </a:lnTo>
                    <a:lnTo>
                      <a:pt x="73" y="6"/>
                    </a:lnTo>
                    <a:lnTo>
                      <a:pt x="73" y="4"/>
                    </a:lnTo>
                    <a:lnTo>
                      <a:pt x="71" y="2"/>
                    </a:lnTo>
                    <a:lnTo>
                      <a:pt x="69" y="0"/>
                    </a:lnTo>
                    <a:lnTo>
                      <a:pt x="67" y="0"/>
                    </a:lnTo>
                    <a:lnTo>
                      <a:pt x="65" y="2"/>
                    </a:lnTo>
                    <a:lnTo>
                      <a:pt x="63" y="4"/>
                    </a:lnTo>
                    <a:lnTo>
                      <a:pt x="2" y="73"/>
                    </a:lnTo>
                    <a:lnTo>
                      <a:pt x="0" y="75"/>
                    </a:lnTo>
                    <a:lnTo>
                      <a:pt x="0" y="77"/>
                    </a:lnTo>
                    <a:lnTo>
                      <a:pt x="2" y="79"/>
                    </a:lnTo>
                    <a:lnTo>
                      <a:pt x="4" y="81"/>
                    </a:lnTo>
                    <a:lnTo>
                      <a:pt x="6" y="81"/>
                    </a:lnTo>
                    <a:lnTo>
                      <a:pt x="7" y="81"/>
                    </a:lnTo>
                    <a:lnTo>
                      <a:pt x="9" y="81"/>
                    </a:lnTo>
                    <a:lnTo>
                      <a:pt x="11" y="79"/>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2" name="Freeform 65"/>
              <p:cNvSpPr>
                <a:spLocks/>
              </p:cNvSpPr>
              <p:nvPr/>
            </p:nvSpPr>
            <p:spPr bwMode="auto">
              <a:xfrm>
                <a:off x="883" y="2954"/>
                <a:ext cx="36" cy="39"/>
              </a:xfrm>
              <a:custGeom>
                <a:avLst/>
                <a:gdLst>
                  <a:gd name="T0" fmla="*/ 73 w 73"/>
                  <a:gd name="T1" fmla="*/ 8 h 79"/>
                  <a:gd name="T2" fmla="*/ 73 w 73"/>
                  <a:gd name="T3" fmla="*/ 6 h 79"/>
                  <a:gd name="T4" fmla="*/ 73 w 73"/>
                  <a:gd name="T5" fmla="*/ 4 h 79"/>
                  <a:gd name="T6" fmla="*/ 73 w 73"/>
                  <a:gd name="T7" fmla="*/ 2 h 79"/>
                  <a:gd name="T8" fmla="*/ 71 w 73"/>
                  <a:gd name="T9" fmla="*/ 0 h 79"/>
                  <a:gd name="T10" fmla="*/ 69 w 73"/>
                  <a:gd name="T11" fmla="*/ 0 h 79"/>
                  <a:gd name="T12" fmla="*/ 68 w 73"/>
                  <a:gd name="T13" fmla="*/ 0 h 79"/>
                  <a:gd name="T14" fmla="*/ 66 w 73"/>
                  <a:gd name="T15" fmla="*/ 0 h 79"/>
                  <a:gd name="T16" fmla="*/ 64 w 73"/>
                  <a:gd name="T17" fmla="*/ 2 h 79"/>
                  <a:gd name="T18" fmla="*/ 2 w 73"/>
                  <a:gd name="T19" fmla="*/ 71 h 79"/>
                  <a:gd name="T20" fmla="*/ 0 w 73"/>
                  <a:gd name="T21" fmla="*/ 73 h 79"/>
                  <a:gd name="T22" fmla="*/ 0 w 73"/>
                  <a:gd name="T23" fmla="*/ 75 h 79"/>
                  <a:gd name="T24" fmla="*/ 2 w 73"/>
                  <a:gd name="T25" fmla="*/ 77 h 79"/>
                  <a:gd name="T26" fmla="*/ 4 w 73"/>
                  <a:gd name="T27" fmla="*/ 79 h 79"/>
                  <a:gd name="T28" fmla="*/ 6 w 73"/>
                  <a:gd name="T29" fmla="*/ 79 h 79"/>
                  <a:gd name="T30" fmla="*/ 8 w 73"/>
                  <a:gd name="T31" fmla="*/ 79 h 79"/>
                  <a:gd name="T32" fmla="*/ 10 w 73"/>
                  <a:gd name="T33" fmla="*/ 79 h 79"/>
                  <a:gd name="T34" fmla="*/ 12 w 73"/>
                  <a:gd name="T35" fmla="*/ 77 h 79"/>
                  <a:gd name="T36" fmla="*/ 73 w 73"/>
                  <a:gd name="T37" fmla="*/ 8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79"/>
                  <a:gd name="T59" fmla="*/ 73 w 7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79">
                    <a:moveTo>
                      <a:pt x="73" y="8"/>
                    </a:moveTo>
                    <a:lnTo>
                      <a:pt x="73" y="6"/>
                    </a:lnTo>
                    <a:lnTo>
                      <a:pt x="73" y="4"/>
                    </a:lnTo>
                    <a:lnTo>
                      <a:pt x="73" y="2"/>
                    </a:lnTo>
                    <a:lnTo>
                      <a:pt x="71" y="0"/>
                    </a:lnTo>
                    <a:lnTo>
                      <a:pt x="69" y="0"/>
                    </a:lnTo>
                    <a:lnTo>
                      <a:pt x="68" y="0"/>
                    </a:lnTo>
                    <a:lnTo>
                      <a:pt x="66" y="0"/>
                    </a:lnTo>
                    <a:lnTo>
                      <a:pt x="64" y="2"/>
                    </a:lnTo>
                    <a:lnTo>
                      <a:pt x="2" y="71"/>
                    </a:lnTo>
                    <a:lnTo>
                      <a:pt x="0" y="73"/>
                    </a:lnTo>
                    <a:lnTo>
                      <a:pt x="0" y="75"/>
                    </a:lnTo>
                    <a:lnTo>
                      <a:pt x="2" y="77"/>
                    </a:lnTo>
                    <a:lnTo>
                      <a:pt x="4" y="79"/>
                    </a:lnTo>
                    <a:lnTo>
                      <a:pt x="6" y="79"/>
                    </a:lnTo>
                    <a:lnTo>
                      <a:pt x="8" y="79"/>
                    </a:lnTo>
                    <a:lnTo>
                      <a:pt x="10" y="79"/>
                    </a:lnTo>
                    <a:lnTo>
                      <a:pt x="12" y="77"/>
                    </a:lnTo>
                    <a:lnTo>
                      <a:pt x="73" y="8"/>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3" name="Freeform 66"/>
              <p:cNvSpPr>
                <a:spLocks/>
              </p:cNvSpPr>
              <p:nvPr/>
            </p:nvSpPr>
            <p:spPr bwMode="auto">
              <a:xfrm>
                <a:off x="840" y="3001"/>
                <a:ext cx="37" cy="40"/>
              </a:xfrm>
              <a:custGeom>
                <a:avLst/>
                <a:gdLst>
                  <a:gd name="T0" fmla="*/ 73 w 73"/>
                  <a:gd name="T1" fmla="*/ 8 h 81"/>
                  <a:gd name="T2" fmla="*/ 73 w 73"/>
                  <a:gd name="T3" fmla="*/ 6 h 81"/>
                  <a:gd name="T4" fmla="*/ 73 w 73"/>
                  <a:gd name="T5" fmla="*/ 4 h 81"/>
                  <a:gd name="T6" fmla="*/ 73 w 73"/>
                  <a:gd name="T7" fmla="*/ 2 h 81"/>
                  <a:gd name="T8" fmla="*/ 71 w 73"/>
                  <a:gd name="T9" fmla="*/ 0 h 81"/>
                  <a:gd name="T10" fmla="*/ 69 w 73"/>
                  <a:gd name="T11" fmla="*/ 0 h 81"/>
                  <a:gd name="T12" fmla="*/ 67 w 73"/>
                  <a:gd name="T13" fmla="*/ 0 h 81"/>
                  <a:gd name="T14" fmla="*/ 65 w 73"/>
                  <a:gd name="T15" fmla="*/ 0 h 81"/>
                  <a:gd name="T16" fmla="*/ 63 w 73"/>
                  <a:gd name="T17" fmla="*/ 2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1 w 73"/>
                  <a:gd name="T35" fmla="*/ 77 h 81"/>
                  <a:gd name="T36" fmla="*/ 73 w 73"/>
                  <a:gd name="T37" fmla="*/ 8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8"/>
                    </a:moveTo>
                    <a:lnTo>
                      <a:pt x="73" y="6"/>
                    </a:lnTo>
                    <a:lnTo>
                      <a:pt x="73" y="4"/>
                    </a:lnTo>
                    <a:lnTo>
                      <a:pt x="73" y="2"/>
                    </a:lnTo>
                    <a:lnTo>
                      <a:pt x="71" y="0"/>
                    </a:lnTo>
                    <a:lnTo>
                      <a:pt x="69" y="0"/>
                    </a:lnTo>
                    <a:lnTo>
                      <a:pt x="67" y="0"/>
                    </a:lnTo>
                    <a:lnTo>
                      <a:pt x="65" y="0"/>
                    </a:lnTo>
                    <a:lnTo>
                      <a:pt x="63" y="2"/>
                    </a:lnTo>
                    <a:lnTo>
                      <a:pt x="2" y="71"/>
                    </a:lnTo>
                    <a:lnTo>
                      <a:pt x="0" y="73"/>
                    </a:lnTo>
                    <a:lnTo>
                      <a:pt x="0" y="75"/>
                    </a:lnTo>
                    <a:lnTo>
                      <a:pt x="2" y="77"/>
                    </a:lnTo>
                    <a:lnTo>
                      <a:pt x="4" y="79"/>
                    </a:lnTo>
                    <a:lnTo>
                      <a:pt x="6" y="81"/>
                    </a:lnTo>
                    <a:lnTo>
                      <a:pt x="8" y="81"/>
                    </a:lnTo>
                    <a:lnTo>
                      <a:pt x="10" y="79"/>
                    </a:lnTo>
                    <a:lnTo>
                      <a:pt x="11" y="77"/>
                    </a:lnTo>
                    <a:lnTo>
                      <a:pt x="73" y="8"/>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84" name="Freeform 67"/>
              <p:cNvSpPr>
                <a:spLocks/>
              </p:cNvSpPr>
              <p:nvPr/>
            </p:nvSpPr>
            <p:spPr bwMode="auto">
              <a:xfrm>
                <a:off x="798" y="3048"/>
                <a:ext cx="37" cy="40"/>
              </a:xfrm>
              <a:custGeom>
                <a:avLst/>
                <a:gdLst>
                  <a:gd name="T0" fmla="*/ 73 w 73"/>
                  <a:gd name="T1" fmla="*/ 10 h 81"/>
                  <a:gd name="T2" fmla="*/ 73 w 73"/>
                  <a:gd name="T3" fmla="*/ 8 h 81"/>
                  <a:gd name="T4" fmla="*/ 73 w 73"/>
                  <a:gd name="T5" fmla="*/ 6 h 81"/>
                  <a:gd name="T6" fmla="*/ 73 w 73"/>
                  <a:gd name="T7" fmla="*/ 4 h 81"/>
                  <a:gd name="T8" fmla="*/ 71 w 73"/>
                  <a:gd name="T9" fmla="*/ 2 h 81"/>
                  <a:gd name="T10" fmla="*/ 70 w 73"/>
                  <a:gd name="T11" fmla="*/ 0 h 81"/>
                  <a:gd name="T12" fmla="*/ 68 w 73"/>
                  <a:gd name="T13" fmla="*/ 0 h 81"/>
                  <a:gd name="T14" fmla="*/ 66 w 73"/>
                  <a:gd name="T15" fmla="*/ 2 h 81"/>
                  <a:gd name="T16" fmla="*/ 64 w 73"/>
                  <a:gd name="T17" fmla="*/ 4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2 w 73"/>
                  <a:gd name="T35" fmla="*/ 77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8"/>
                    </a:lnTo>
                    <a:lnTo>
                      <a:pt x="73" y="6"/>
                    </a:lnTo>
                    <a:lnTo>
                      <a:pt x="73" y="4"/>
                    </a:lnTo>
                    <a:lnTo>
                      <a:pt x="71" y="2"/>
                    </a:lnTo>
                    <a:lnTo>
                      <a:pt x="70" y="0"/>
                    </a:lnTo>
                    <a:lnTo>
                      <a:pt x="68" y="0"/>
                    </a:lnTo>
                    <a:lnTo>
                      <a:pt x="66" y="2"/>
                    </a:lnTo>
                    <a:lnTo>
                      <a:pt x="64" y="4"/>
                    </a:lnTo>
                    <a:lnTo>
                      <a:pt x="2" y="71"/>
                    </a:lnTo>
                    <a:lnTo>
                      <a:pt x="0" y="73"/>
                    </a:lnTo>
                    <a:lnTo>
                      <a:pt x="0" y="75"/>
                    </a:lnTo>
                    <a:lnTo>
                      <a:pt x="2" y="77"/>
                    </a:lnTo>
                    <a:lnTo>
                      <a:pt x="4" y="79"/>
                    </a:lnTo>
                    <a:lnTo>
                      <a:pt x="6" y="81"/>
                    </a:lnTo>
                    <a:lnTo>
                      <a:pt x="8" y="81"/>
                    </a:lnTo>
                    <a:lnTo>
                      <a:pt x="10" y="79"/>
                    </a:lnTo>
                    <a:lnTo>
                      <a:pt x="12" y="77"/>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609" name="Group 68"/>
            <p:cNvGrpSpPr>
              <a:grpSpLocks/>
            </p:cNvGrpSpPr>
            <p:nvPr/>
          </p:nvGrpSpPr>
          <p:grpSpPr bwMode="auto">
            <a:xfrm>
              <a:off x="700" y="2168"/>
              <a:ext cx="45" cy="54"/>
              <a:chOff x="746" y="3085"/>
              <a:chExt cx="50" cy="61"/>
            </a:xfrm>
          </p:grpSpPr>
          <p:sp>
            <p:nvSpPr>
              <p:cNvPr id="18678" name="Freeform 69"/>
              <p:cNvSpPr>
                <a:spLocks/>
              </p:cNvSpPr>
              <p:nvPr/>
            </p:nvSpPr>
            <p:spPr bwMode="auto">
              <a:xfrm>
                <a:off x="762" y="3085"/>
                <a:ext cx="34" cy="42"/>
              </a:xfrm>
              <a:custGeom>
                <a:avLst/>
                <a:gdLst>
                  <a:gd name="T0" fmla="*/ 69 w 69"/>
                  <a:gd name="T1" fmla="*/ 9 h 82"/>
                  <a:gd name="T2" fmla="*/ 69 w 69"/>
                  <a:gd name="T3" fmla="*/ 6 h 82"/>
                  <a:gd name="T4" fmla="*/ 69 w 69"/>
                  <a:gd name="T5" fmla="*/ 6 h 82"/>
                  <a:gd name="T6" fmla="*/ 67 w 69"/>
                  <a:gd name="T7" fmla="*/ 4 h 82"/>
                  <a:gd name="T8" fmla="*/ 65 w 69"/>
                  <a:gd name="T9" fmla="*/ 2 h 82"/>
                  <a:gd name="T10" fmla="*/ 63 w 69"/>
                  <a:gd name="T11" fmla="*/ 0 h 82"/>
                  <a:gd name="T12" fmla="*/ 63 w 69"/>
                  <a:gd name="T13" fmla="*/ 0 h 82"/>
                  <a:gd name="T14" fmla="*/ 61 w 69"/>
                  <a:gd name="T15" fmla="*/ 2 h 82"/>
                  <a:gd name="T16" fmla="*/ 59 w 69"/>
                  <a:gd name="T17" fmla="*/ 4 h 82"/>
                  <a:gd name="T18" fmla="*/ 0 w 69"/>
                  <a:gd name="T19" fmla="*/ 75 h 82"/>
                  <a:gd name="T20" fmla="*/ 0 w 69"/>
                  <a:gd name="T21" fmla="*/ 77 h 82"/>
                  <a:gd name="T22" fmla="*/ 0 w 69"/>
                  <a:gd name="T23" fmla="*/ 78 h 82"/>
                  <a:gd name="T24" fmla="*/ 0 w 69"/>
                  <a:gd name="T25" fmla="*/ 80 h 82"/>
                  <a:gd name="T26" fmla="*/ 1 w 69"/>
                  <a:gd name="T27" fmla="*/ 82 h 82"/>
                  <a:gd name="T28" fmla="*/ 3 w 69"/>
                  <a:gd name="T29" fmla="*/ 82 h 82"/>
                  <a:gd name="T30" fmla="*/ 5 w 69"/>
                  <a:gd name="T31" fmla="*/ 82 h 82"/>
                  <a:gd name="T32" fmla="*/ 7 w 69"/>
                  <a:gd name="T33" fmla="*/ 82 h 82"/>
                  <a:gd name="T34" fmla="*/ 9 w 69"/>
                  <a:gd name="T35" fmla="*/ 80 h 82"/>
                  <a:gd name="T36" fmla="*/ 69 w 69"/>
                  <a:gd name="T37" fmla="*/ 9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2"/>
                  <a:gd name="T59" fmla="*/ 69 w 69"/>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2">
                    <a:moveTo>
                      <a:pt x="69" y="9"/>
                    </a:moveTo>
                    <a:lnTo>
                      <a:pt x="69" y="6"/>
                    </a:lnTo>
                    <a:lnTo>
                      <a:pt x="67" y="4"/>
                    </a:lnTo>
                    <a:lnTo>
                      <a:pt x="65" y="2"/>
                    </a:lnTo>
                    <a:lnTo>
                      <a:pt x="63" y="0"/>
                    </a:lnTo>
                    <a:lnTo>
                      <a:pt x="61" y="2"/>
                    </a:lnTo>
                    <a:lnTo>
                      <a:pt x="59" y="4"/>
                    </a:lnTo>
                    <a:lnTo>
                      <a:pt x="0" y="75"/>
                    </a:lnTo>
                    <a:lnTo>
                      <a:pt x="0" y="77"/>
                    </a:lnTo>
                    <a:lnTo>
                      <a:pt x="0" y="78"/>
                    </a:lnTo>
                    <a:lnTo>
                      <a:pt x="0" y="80"/>
                    </a:lnTo>
                    <a:lnTo>
                      <a:pt x="1" y="82"/>
                    </a:lnTo>
                    <a:lnTo>
                      <a:pt x="3" y="82"/>
                    </a:lnTo>
                    <a:lnTo>
                      <a:pt x="5" y="82"/>
                    </a:lnTo>
                    <a:lnTo>
                      <a:pt x="7" y="82"/>
                    </a:lnTo>
                    <a:lnTo>
                      <a:pt x="9" y="80"/>
                    </a:lnTo>
                    <a:lnTo>
                      <a:pt x="69" y="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9" name="Freeform 70"/>
              <p:cNvSpPr>
                <a:spLocks/>
              </p:cNvSpPr>
              <p:nvPr/>
            </p:nvSpPr>
            <p:spPr bwMode="auto">
              <a:xfrm>
                <a:off x="746" y="3134"/>
                <a:ext cx="11" cy="12"/>
              </a:xfrm>
              <a:custGeom>
                <a:avLst/>
                <a:gdLst>
                  <a:gd name="T0" fmla="*/ 19 w 21"/>
                  <a:gd name="T1" fmla="*/ 9 h 23"/>
                  <a:gd name="T2" fmla="*/ 21 w 21"/>
                  <a:gd name="T3" fmla="*/ 7 h 23"/>
                  <a:gd name="T4" fmla="*/ 21 w 21"/>
                  <a:gd name="T5" fmla="*/ 5 h 23"/>
                  <a:gd name="T6" fmla="*/ 19 w 21"/>
                  <a:gd name="T7" fmla="*/ 3 h 23"/>
                  <a:gd name="T8" fmla="*/ 17 w 21"/>
                  <a:gd name="T9" fmla="*/ 2 h 23"/>
                  <a:gd name="T10" fmla="*/ 15 w 21"/>
                  <a:gd name="T11" fmla="*/ 0 h 23"/>
                  <a:gd name="T12" fmla="*/ 13 w 21"/>
                  <a:gd name="T13" fmla="*/ 0 h 23"/>
                  <a:gd name="T14" fmla="*/ 11 w 21"/>
                  <a:gd name="T15" fmla="*/ 2 h 23"/>
                  <a:gd name="T16" fmla="*/ 9 w 21"/>
                  <a:gd name="T17" fmla="*/ 3 h 23"/>
                  <a:gd name="T18" fmla="*/ 2 w 21"/>
                  <a:gd name="T19" fmla="*/ 15 h 23"/>
                  <a:gd name="T20" fmla="*/ 0 w 21"/>
                  <a:gd name="T21" fmla="*/ 17 h 23"/>
                  <a:gd name="T22" fmla="*/ 0 w 21"/>
                  <a:gd name="T23" fmla="*/ 17 h 23"/>
                  <a:gd name="T24" fmla="*/ 2 w 21"/>
                  <a:gd name="T25" fmla="*/ 19 h 23"/>
                  <a:gd name="T26" fmla="*/ 4 w 21"/>
                  <a:gd name="T27" fmla="*/ 21 h 23"/>
                  <a:gd name="T28" fmla="*/ 6 w 21"/>
                  <a:gd name="T29" fmla="*/ 23 h 23"/>
                  <a:gd name="T30" fmla="*/ 6 w 21"/>
                  <a:gd name="T31" fmla="*/ 23 h 23"/>
                  <a:gd name="T32" fmla="*/ 8 w 21"/>
                  <a:gd name="T33" fmla="*/ 21 h 23"/>
                  <a:gd name="T34" fmla="*/ 11 w 21"/>
                  <a:gd name="T35" fmla="*/ 21 h 23"/>
                  <a:gd name="T36" fmla="*/ 19 w 21"/>
                  <a:gd name="T37" fmla="*/ 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19" y="9"/>
                    </a:moveTo>
                    <a:lnTo>
                      <a:pt x="21" y="7"/>
                    </a:lnTo>
                    <a:lnTo>
                      <a:pt x="21" y="5"/>
                    </a:lnTo>
                    <a:lnTo>
                      <a:pt x="19" y="3"/>
                    </a:lnTo>
                    <a:lnTo>
                      <a:pt x="17" y="2"/>
                    </a:lnTo>
                    <a:lnTo>
                      <a:pt x="15" y="0"/>
                    </a:lnTo>
                    <a:lnTo>
                      <a:pt x="13" y="0"/>
                    </a:lnTo>
                    <a:lnTo>
                      <a:pt x="11" y="2"/>
                    </a:lnTo>
                    <a:lnTo>
                      <a:pt x="9" y="3"/>
                    </a:lnTo>
                    <a:lnTo>
                      <a:pt x="2" y="15"/>
                    </a:lnTo>
                    <a:lnTo>
                      <a:pt x="0" y="17"/>
                    </a:lnTo>
                    <a:lnTo>
                      <a:pt x="2" y="19"/>
                    </a:lnTo>
                    <a:lnTo>
                      <a:pt x="4" y="21"/>
                    </a:lnTo>
                    <a:lnTo>
                      <a:pt x="6" y="23"/>
                    </a:lnTo>
                    <a:lnTo>
                      <a:pt x="8" y="21"/>
                    </a:lnTo>
                    <a:lnTo>
                      <a:pt x="11" y="21"/>
                    </a:lnTo>
                    <a:lnTo>
                      <a:pt x="19" y="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610" name="Rectangle 71"/>
            <p:cNvSpPr>
              <a:spLocks noChangeArrowheads="1"/>
            </p:cNvSpPr>
            <p:nvPr/>
          </p:nvSpPr>
          <p:spPr bwMode="auto">
            <a:xfrm>
              <a:off x="689" y="1670"/>
              <a:ext cx="1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611" name="Rectangle 72"/>
            <p:cNvSpPr>
              <a:spLocks noChangeArrowheads="1"/>
            </p:cNvSpPr>
            <p:nvPr/>
          </p:nvSpPr>
          <p:spPr bwMode="auto">
            <a:xfrm>
              <a:off x="746" y="1699"/>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612" name="Rectangle 73"/>
            <p:cNvSpPr>
              <a:spLocks noChangeArrowheads="1"/>
            </p:cNvSpPr>
            <p:nvPr/>
          </p:nvSpPr>
          <p:spPr bwMode="auto">
            <a:xfrm>
              <a:off x="643" y="1828"/>
              <a:ext cx="16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613" name="Rectangle 74"/>
            <p:cNvSpPr>
              <a:spLocks noChangeArrowheads="1"/>
            </p:cNvSpPr>
            <p:nvPr/>
          </p:nvSpPr>
          <p:spPr bwMode="auto">
            <a:xfrm>
              <a:off x="706" y="1856"/>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614" name="Rectangle 75"/>
            <p:cNvSpPr>
              <a:spLocks noChangeArrowheads="1"/>
            </p:cNvSpPr>
            <p:nvPr/>
          </p:nvSpPr>
          <p:spPr bwMode="auto">
            <a:xfrm>
              <a:off x="649" y="1978"/>
              <a:ext cx="14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615" name="Rectangle 76"/>
            <p:cNvSpPr>
              <a:spLocks noChangeArrowheads="1"/>
            </p:cNvSpPr>
            <p:nvPr/>
          </p:nvSpPr>
          <p:spPr bwMode="auto">
            <a:xfrm>
              <a:off x="700" y="2006"/>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616" name="Rectangle 77"/>
            <p:cNvSpPr>
              <a:spLocks noChangeArrowheads="1"/>
            </p:cNvSpPr>
            <p:nvPr/>
          </p:nvSpPr>
          <p:spPr bwMode="auto">
            <a:xfrm>
              <a:off x="620" y="2102"/>
              <a:ext cx="17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617" name="Rectangle 78"/>
            <p:cNvSpPr>
              <a:spLocks noChangeArrowheads="1"/>
            </p:cNvSpPr>
            <p:nvPr/>
          </p:nvSpPr>
          <p:spPr bwMode="auto">
            <a:xfrm>
              <a:off x="688" y="2130"/>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618" name="Freeform 79"/>
            <p:cNvSpPr>
              <a:spLocks/>
            </p:cNvSpPr>
            <p:nvPr/>
          </p:nvSpPr>
          <p:spPr bwMode="auto">
            <a:xfrm>
              <a:off x="1131" y="2007"/>
              <a:ext cx="888" cy="215"/>
            </a:xfrm>
            <a:custGeom>
              <a:avLst/>
              <a:gdLst>
                <a:gd name="T0" fmla="*/ 0 w 1980"/>
                <a:gd name="T1" fmla="*/ 0 h 478"/>
                <a:gd name="T2" fmla="*/ 92 w 1980"/>
                <a:gd name="T3" fmla="*/ 2 h 478"/>
                <a:gd name="T4" fmla="*/ 184 w 1980"/>
                <a:gd name="T5" fmla="*/ 6 h 478"/>
                <a:gd name="T6" fmla="*/ 275 w 1980"/>
                <a:gd name="T7" fmla="*/ 12 h 478"/>
                <a:gd name="T8" fmla="*/ 365 w 1980"/>
                <a:gd name="T9" fmla="*/ 21 h 478"/>
                <a:gd name="T10" fmla="*/ 449 w 1980"/>
                <a:gd name="T11" fmla="*/ 33 h 478"/>
                <a:gd name="T12" fmla="*/ 532 w 1980"/>
                <a:gd name="T13" fmla="*/ 44 h 478"/>
                <a:gd name="T14" fmla="*/ 609 w 1980"/>
                <a:gd name="T15" fmla="*/ 59 h 478"/>
                <a:gd name="T16" fmla="*/ 681 w 1980"/>
                <a:gd name="T17" fmla="*/ 75 h 478"/>
                <a:gd name="T18" fmla="*/ 747 w 1980"/>
                <a:gd name="T19" fmla="*/ 92 h 478"/>
                <a:gd name="T20" fmla="*/ 808 w 1980"/>
                <a:gd name="T21" fmla="*/ 111 h 478"/>
                <a:gd name="T22" fmla="*/ 835 w 1980"/>
                <a:gd name="T23" fmla="*/ 121 h 478"/>
                <a:gd name="T24" fmla="*/ 860 w 1980"/>
                <a:gd name="T25" fmla="*/ 132 h 478"/>
                <a:gd name="T26" fmla="*/ 885 w 1980"/>
                <a:gd name="T27" fmla="*/ 142 h 478"/>
                <a:gd name="T28" fmla="*/ 906 w 1980"/>
                <a:gd name="T29" fmla="*/ 152 h 478"/>
                <a:gd name="T30" fmla="*/ 925 w 1980"/>
                <a:gd name="T31" fmla="*/ 163 h 478"/>
                <a:gd name="T32" fmla="*/ 942 w 1980"/>
                <a:gd name="T33" fmla="*/ 173 h 478"/>
                <a:gd name="T34" fmla="*/ 956 w 1980"/>
                <a:gd name="T35" fmla="*/ 184 h 478"/>
                <a:gd name="T36" fmla="*/ 967 w 1980"/>
                <a:gd name="T37" fmla="*/ 196 h 478"/>
                <a:gd name="T38" fmla="*/ 977 w 1980"/>
                <a:gd name="T39" fmla="*/ 207 h 478"/>
                <a:gd name="T40" fmla="*/ 985 w 1980"/>
                <a:gd name="T41" fmla="*/ 217 h 478"/>
                <a:gd name="T42" fmla="*/ 988 w 1980"/>
                <a:gd name="T43" fmla="*/ 228 h 478"/>
                <a:gd name="T44" fmla="*/ 990 w 1980"/>
                <a:gd name="T45" fmla="*/ 240 h 478"/>
                <a:gd name="T46" fmla="*/ 992 w 1980"/>
                <a:gd name="T47" fmla="*/ 251 h 478"/>
                <a:gd name="T48" fmla="*/ 996 w 1980"/>
                <a:gd name="T49" fmla="*/ 263 h 478"/>
                <a:gd name="T50" fmla="*/ 1004 w 1980"/>
                <a:gd name="T51" fmla="*/ 272 h 478"/>
                <a:gd name="T52" fmla="*/ 1013 w 1980"/>
                <a:gd name="T53" fmla="*/ 284 h 478"/>
                <a:gd name="T54" fmla="*/ 1025 w 1980"/>
                <a:gd name="T55" fmla="*/ 295 h 478"/>
                <a:gd name="T56" fmla="*/ 1040 w 1980"/>
                <a:gd name="T57" fmla="*/ 305 h 478"/>
                <a:gd name="T58" fmla="*/ 1056 w 1980"/>
                <a:gd name="T59" fmla="*/ 317 h 478"/>
                <a:gd name="T60" fmla="*/ 1075 w 1980"/>
                <a:gd name="T61" fmla="*/ 328 h 478"/>
                <a:gd name="T62" fmla="*/ 1098 w 1980"/>
                <a:gd name="T63" fmla="*/ 338 h 478"/>
                <a:gd name="T64" fmla="*/ 1121 w 1980"/>
                <a:gd name="T65" fmla="*/ 347 h 478"/>
                <a:gd name="T66" fmla="*/ 1146 w 1980"/>
                <a:gd name="T67" fmla="*/ 357 h 478"/>
                <a:gd name="T68" fmla="*/ 1173 w 1980"/>
                <a:gd name="T69" fmla="*/ 368 h 478"/>
                <a:gd name="T70" fmla="*/ 1234 w 1980"/>
                <a:gd name="T71" fmla="*/ 386 h 478"/>
                <a:gd name="T72" fmla="*/ 1299 w 1980"/>
                <a:gd name="T73" fmla="*/ 403 h 478"/>
                <a:gd name="T74" fmla="*/ 1372 w 1980"/>
                <a:gd name="T75" fmla="*/ 420 h 478"/>
                <a:gd name="T76" fmla="*/ 1449 w 1980"/>
                <a:gd name="T77" fmla="*/ 434 h 478"/>
                <a:gd name="T78" fmla="*/ 1531 w 1980"/>
                <a:gd name="T79" fmla="*/ 447 h 478"/>
                <a:gd name="T80" fmla="*/ 1618 w 1980"/>
                <a:gd name="T81" fmla="*/ 457 h 478"/>
                <a:gd name="T82" fmla="*/ 1706 w 1980"/>
                <a:gd name="T83" fmla="*/ 466 h 478"/>
                <a:gd name="T84" fmla="*/ 1796 w 1980"/>
                <a:gd name="T85" fmla="*/ 472 h 478"/>
                <a:gd name="T86" fmla="*/ 1888 w 1980"/>
                <a:gd name="T87" fmla="*/ 476 h 478"/>
                <a:gd name="T88" fmla="*/ 1980 w 1980"/>
                <a:gd name="T89" fmla="*/ 478 h 4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80"/>
                <a:gd name="T136" fmla="*/ 0 h 478"/>
                <a:gd name="T137" fmla="*/ 1980 w 1980"/>
                <a:gd name="T138" fmla="*/ 478 h 4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80" h="478">
                  <a:moveTo>
                    <a:pt x="0" y="0"/>
                  </a:moveTo>
                  <a:lnTo>
                    <a:pt x="92" y="2"/>
                  </a:lnTo>
                  <a:lnTo>
                    <a:pt x="184" y="6"/>
                  </a:lnTo>
                  <a:lnTo>
                    <a:pt x="275" y="12"/>
                  </a:lnTo>
                  <a:lnTo>
                    <a:pt x="365" y="21"/>
                  </a:lnTo>
                  <a:lnTo>
                    <a:pt x="449" y="33"/>
                  </a:lnTo>
                  <a:lnTo>
                    <a:pt x="532" y="44"/>
                  </a:lnTo>
                  <a:lnTo>
                    <a:pt x="609" y="59"/>
                  </a:lnTo>
                  <a:lnTo>
                    <a:pt x="681" y="75"/>
                  </a:lnTo>
                  <a:lnTo>
                    <a:pt x="747" y="92"/>
                  </a:lnTo>
                  <a:lnTo>
                    <a:pt x="808" y="111"/>
                  </a:lnTo>
                  <a:lnTo>
                    <a:pt x="835" y="121"/>
                  </a:lnTo>
                  <a:lnTo>
                    <a:pt x="860" y="132"/>
                  </a:lnTo>
                  <a:lnTo>
                    <a:pt x="885" y="142"/>
                  </a:lnTo>
                  <a:lnTo>
                    <a:pt x="906" y="152"/>
                  </a:lnTo>
                  <a:lnTo>
                    <a:pt x="925" y="163"/>
                  </a:lnTo>
                  <a:lnTo>
                    <a:pt x="942" y="173"/>
                  </a:lnTo>
                  <a:lnTo>
                    <a:pt x="956" y="184"/>
                  </a:lnTo>
                  <a:lnTo>
                    <a:pt x="967" y="196"/>
                  </a:lnTo>
                  <a:lnTo>
                    <a:pt x="977" y="207"/>
                  </a:lnTo>
                  <a:lnTo>
                    <a:pt x="985" y="217"/>
                  </a:lnTo>
                  <a:lnTo>
                    <a:pt x="988" y="228"/>
                  </a:lnTo>
                  <a:lnTo>
                    <a:pt x="990" y="240"/>
                  </a:lnTo>
                  <a:lnTo>
                    <a:pt x="992" y="251"/>
                  </a:lnTo>
                  <a:lnTo>
                    <a:pt x="996" y="263"/>
                  </a:lnTo>
                  <a:lnTo>
                    <a:pt x="1004" y="272"/>
                  </a:lnTo>
                  <a:lnTo>
                    <a:pt x="1013" y="284"/>
                  </a:lnTo>
                  <a:lnTo>
                    <a:pt x="1025" y="295"/>
                  </a:lnTo>
                  <a:lnTo>
                    <a:pt x="1040" y="305"/>
                  </a:lnTo>
                  <a:lnTo>
                    <a:pt x="1056" y="317"/>
                  </a:lnTo>
                  <a:lnTo>
                    <a:pt x="1075" y="328"/>
                  </a:lnTo>
                  <a:lnTo>
                    <a:pt x="1098" y="338"/>
                  </a:lnTo>
                  <a:lnTo>
                    <a:pt x="1121" y="347"/>
                  </a:lnTo>
                  <a:lnTo>
                    <a:pt x="1146" y="357"/>
                  </a:lnTo>
                  <a:lnTo>
                    <a:pt x="1173" y="368"/>
                  </a:lnTo>
                  <a:lnTo>
                    <a:pt x="1234" y="386"/>
                  </a:lnTo>
                  <a:lnTo>
                    <a:pt x="1299" y="403"/>
                  </a:lnTo>
                  <a:lnTo>
                    <a:pt x="1372" y="420"/>
                  </a:lnTo>
                  <a:lnTo>
                    <a:pt x="1449" y="434"/>
                  </a:lnTo>
                  <a:lnTo>
                    <a:pt x="1531" y="447"/>
                  </a:lnTo>
                  <a:lnTo>
                    <a:pt x="1618" y="457"/>
                  </a:lnTo>
                  <a:lnTo>
                    <a:pt x="1706" y="466"/>
                  </a:lnTo>
                  <a:lnTo>
                    <a:pt x="1796" y="472"/>
                  </a:lnTo>
                  <a:lnTo>
                    <a:pt x="1888" y="476"/>
                  </a:lnTo>
                  <a:lnTo>
                    <a:pt x="198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19" name="Freeform 108"/>
            <p:cNvSpPr>
              <a:spLocks/>
            </p:cNvSpPr>
            <p:nvPr/>
          </p:nvSpPr>
          <p:spPr bwMode="auto">
            <a:xfrm>
              <a:off x="917" y="1816"/>
              <a:ext cx="247" cy="170"/>
            </a:xfrm>
            <a:custGeom>
              <a:avLst/>
              <a:gdLst>
                <a:gd name="T0" fmla="*/ 0 w 551"/>
                <a:gd name="T1" fmla="*/ 326 h 378"/>
                <a:gd name="T2" fmla="*/ 33 w 551"/>
                <a:gd name="T3" fmla="*/ 378 h 378"/>
                <a:gd name="T4" fmla="*/ 551 w 551"/>
                <a:gd name="T5" fmla="*/ 52 h 378"/>
                <a:gd name="T6" fmla="*/ 519 w 551"/>
                <a:gd name="T7" fmla="*/ 0 h 378"/>
                <a:gd name="T8" fmla="*/ 0 w 551"/>
                <a:gd name="T9" fmla="*/ 326 h 378"/>
                <a:gd name="T10" fmla="*/ 0 60000 65536"/>
                <a:gd name="T11" fmla="*/ 0 60000 65536"/>
                <a:gd name="T12" fmla="*/ 0 60000 65536"/>
                <a:gd name="T13" fmla="*/ 0 60000 65536"/>
                <a:gd name="T14" fmla="*/ 0 60000 65536"/>
                <a:gd name="T15" fmla="*/ 0 w 551"/>
                <a:gd name="T16" fmla="*/ 0 h 378"/>
                <a:gd name="T17" fmla="*/ 551 w 551"/>
                <a:gd name="T18" fmla="*/ 378 h 378"/>
              </a:gdLst>
              <a:ahLst/>
              <a:cxnLst>
                <a:cxn ang="T10">
                  <a:pos x="T0" y="T1"/>
                </a:cxn>
                <a:cxn ang="T11">
                  <a:pos x="T2" y="T3"/>
                </a:cxn>
                <a:cxn ang="T12">
                  <a:pos x="T4" y="T5"/>
                </a:cxn>
                <a:cxn ang="T13">
                  <a:pos x="T6" y="T7"/>
                </a:cxn>
                <a:cxn ang="T14">
                  <a:pos x="T8" y="T9"/>
                </a:cxn>
              </a:cxnLst>
              <a:rect l="T15" t="T16" r="T17" b="T18"/>
              <a:pathLst>
                <a:path w="551" h="378">
                  <a:moveTo>
                    <a:pt x="0" y="326"/>
                  </a:moveTo>
                  <a:lnTo>
                    <a:pt x="33" y="378"/>
                  </a:lnTo>
                  <a:lnTo>
                    <a:pt x="551" y="52"/>
                  </a:lnTo>
                  <a:lnTo>
                    <a:pt x="519" y="0"/>
                  </a:lnTo>
                  <a:lnTo>
                    <a:pt x="0"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620" name="Group 109"/>
            <p:cNvGrpSpPr>
              <a:grpSpLocks/>
            </p:cNvGrpSpPr>
            <p:nvPr/>
          </p:nvGrpSpPr>
          <p:grpSpPr bwMode="auto">
            <a:xfrm>
              <a:off x="614" y="1641"/>
              <a:ext cx="608" cy="684"/>
              <a:chOff x="650" y="2497"/>
              <a:chExt cx="678" cy="763"/>
            </a:xfrm>
          </p:grpSpPr>
          <p:sp>
            <p:nvSpPr>
              <p:cNvPr id="18622" name="Freeform 110"/>
              <p:cNvSpPr>
                <a:spLocks/>
              </p:cNvSpPr>
              <p:nvPr/>
            </p:nvSpPr>
            <p:spPr bwMode="auto">
              <a:xfrm>
                <a:off x="787" y="2527"/>
                <a:ext cx="26" cy="17"/>
              </a:xfrm>
              <a:custGeom>
                <a:avLst/>
                <a:gdLst>
                  <a:gd name="T0" fmla="*/ 50 w 52"/>
                  <a:gd name="T1" fmla="*/ 12 h 35"/>
                  <a:gd name="T2" fmla="*/ 50 w 52"/>
                  <a:gd name="T3" fmla="*/ 8 h 35"/>
                  <a:gd name="T4" fmla="*/ 52 w 52"/>
                  <a:gd name="T5" fmla="*/ 6 h 35"/>
                  <a:gd name="T6" fmla="*/ 52 w 52"/>
                  <a:gd name="T7" fmla="*/ 6 h 35"/>
                  <a:gd name="T8" fmla="*/ 50 w 52"/>
                  <a:gd name="T9" fmla="*/ 4 h 35"/>
                  <a:gd name="T10" fmla="*/ 48 w 52"/>
                  <a:gd name="T11" fmla="*/ 2 h 35"/>
                  <a:gd name="T12" fmla="*/ 47 w 52"/>
                  <a:gd name="T13" fmla="*/ 0 h 35"/>
                  <a:gd name="T14" fmla="*/ 47 w 52"/>
                  <a:gd name="T15" fmla="*/ 0 h 35"/>
                  <a:gd name="T16" fmla="*/ 45 w 52"/>
                  <a:gd name="T17" fmla="*/ 2 h 35"/>
                  <a:gd name="T18" fmla="*/ 4 w 52"/>
                  <a:gd name="T19" fmla="*/ 25 h 35"/>
                  <a:gd name="T20" fmla="*/ 2 w 52"/>
                  <a:gd name="T21" fmla="*/ 27 h 35"/>
                  <a:gd name="T22" fmla="*/ 0 w 52"/>
                  <a:gd name="T23" fmla="*/ 29 h 35"/>
                  <a:gd name="T24" fmla="*/ 0 w 52"/>
                  <a:gd name="T25" fmla="*/ 31 h 35"/>
                  <a:gd name="T26" fmla="*/ 2 w 52"/>
                  <a:gd name="T27" fmla="*/ 33 h 35"/>
                  <a:gd name="T28" fmla="*/ 4 w 52"/>
                  <a:gd name="T29" fmla="*/ 35 h 35"/>
                  <a:gd name="T30" fmla="*/ 6 w 52"/>
                  <a:gd name="T31" fmla="*/ 35 h 35"/>
                  <a:gd name="T32" fmla="*/ 8 w 52"/>
                  <a:gd name="T33" fmla="*/ 35 h 35"/>
                  <a:gd name="T34" fmla="*/ 10 w 52"/>
                  <a:gd name="T35" fmla="*/ 35 h 35"/>
                  <a:gd name="T36" fmla="*/ 50 w 52"/>
                  <a:gd name="T37" fmla="*/ 1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5"/>
                  <a:gd name="T59" fmla="*/ 52 w 52"/>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5">
                    <a:moveTo>
                      <a:pt x="50" y="12"/>
                    </a:moveTo>
                    <a:lnTo>
                      <a:pt x="50" y="8"/>
                    </a:lnTo>
                    <a:lnTo>
                      <a:pt x="52" y="6"/>
                    </a:lnTo>
                    <a:lnTo>
                      <a:pt x="50" y="4"/>
                    </a:lnTo>
                    <a:lnTo>
                      <a:pt x="48" y="2"/>
                    </a:lnTo>
                    <a:lnTo>
                      <a:pt x="47" y="0"/>
                    </a:lnTo>
                    <a:lnTo>
                      <a:pt x="45" y="2"/>
                    </a:lnTo>
                    <a:lnTo>
                      <a:pt x="4" y="25"/>
                    </a:lnTo>
                    <a:lnTo>
                      <a:pt x="2" y="27"/>
                    </a:lnTo>
                    <a:lnTo>
                      <a:pt x="0" y="29"/>
                    </a:lnTo>
                    <a:lnTo>
                      <a:pt x="0" y="31"/>
                    </a:lnTo>
                    <a:lnTo>
                      <a:pt x="2" y="33"/>
                    </a:lnTo>
                    <a:lnTo>
                      <a:pt x="4" y="35"/>
                    </a:lnTo>
                    <a:lnTo>
                      <a:pt x="6" y="35"/>
                    </a:lnTo>
                    <a:lnTo>
                      <a:pt x="8" y="35"/>
                    </a:lnTo>
                    <a:lnTo>
                      <a:pt x="10" y="35"/>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3" name="Freeform 111"/>
              <p:cNvSpPr>
                <a:spLocks/>
              </p:cNvSpPr>
              <p:nvPr/>
            </p:nvSpPr>
            <p:spPr bwMode="auto">
              <a:xfrm>
                <a:off x="754" y="2548"/>
                <a:ext cx="24" cy="20"/>
              </a:xfrm>
              <a:custGeom>
                <a:avLst/>
                <a:gdLst>
                  <a:gd name="T0" fmla="*/ 46 w 48"/>
                  <a:gd name="T1" fmla="*/ 12 h 41"/>
                  <a:gd name="T2" fmla="*/ 48 w 48"/>
                  <a:gd name="T3" fmla="*/ 10 h 41"/>
                  <a:gd name="T4" fmla="*/ 48 w 48"/>
                  <a:gd name="T5" fmla="*/ 8 h 41"/>
                  <a:gd name="T6" fmla="*/ 48 w 48"/>
                  <a:gd name="T7" fmla="*/ 6 h 41"/>
                  <a:gd name="T8" fmla="*/ 48 w 48"/>
                  <a:gd name="T9" fmla="*/ 4 h 41"/>
                  <a:gd name="T10" fmla="*/ 46 w 48"/>
                  <a:gd name="T11" fmla="*/ 2 h 41"/>
                  <a:gd name="T12" fmla="*/ 44 w 48"/>
                  <a:gd name="T13" fmla="*/ 0 h 41"/>
                  <a:gd name="T14" fmla="*/ 42 w 48"/>
                  <a:gd name="T15" fmla="*/ 0 h 41"/>
                  <a:gd name="T16" fmla="*/ 41 w 48"/>
                  <a:gd name="T17" fmla="*/ 2 h 41"/>
                  <a:gd name="T18" fmla="*/ 4 w 48"/>
                  <a:gd name="T19" fmla="*/ 29 h 41"/>
                  <a:gd name="T20" fmla="*/ 2 w 48"/>
                  <a:gd name="T21" fmla="*/ 31 h 41"/>
                  <a:gd name="T22" fmla="*/ 0 w 48"/>
                  <a:gd name="T23" fmla="*/ 33 h 41"/>
                  <a:gd name="T24" fmla="*/ 0 w 48"/>
                  <a:gd name="T25" fmla="*/ 35 h 41"/>
                  <a:gd name="T26" fmla="*/ 2 w 48"/>
                  <a:gd name="T27" fmla="*/ 37 h 41"/>
                  <a:gd name="T28" fmla="*/ 4 w 48"/>
                  <a:gd name="T29" fmla="*/ 39 h 41"/>
                  <a:gd name="T30" fmla="*/ 6 w 48"/>
                  <a:gd name="T31" fmla="*/ 41 h 41"/>
                  <a:gd name="T32" fmla="*/ 8 w 48"/>
                  <a:gd name="T33" fmla="*/ 41 h 41"/>
                  <a:gd name="T34" fmla="*/ 10 w 48"/>
                  <a:gd name="T35" fmla="*/ 39 h 41"/>
                  <a:gd name="T36" fmla="*/ 46 w 48"/>
                  <a:gd name="T37" fmla="*/ 12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1"/>
                  <a:gd name="T59" fmla="*/ 48 w 48"/>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1">
                    <a:moveTo>
                      <a:pt x="46" y="12"/>
                    </a:moveTo>
                    <a:lnTo>
                      <a:pt x="48" y="10"/>
                    </a:lnTo>
                    <a:lnTo>
                      <a:pt x="48" y="8"/>
                    </a:lnTo>
                    <a:lnTo>
                      <a:pt x="48" y="6"/>
                    </a:lnTo>
                    <a:lnTo>
                      <a:pt x="48" y="4"/>
                    </a:lnTo>
                    <a:lnTo>
                      <a:pt x="46" y="2"/>
                    </a:lnTo>
                    <a:lnTo>
                      <a:pt x="44" y="0"/>
                    </a:lnTo>
                    <a:lnTo>
                      <a:pt x="42" y="0"/>
                    </a:lnTo>
                    <a:lnTo>
                      <a:pt x="41" y="2"/>
                    </a:lnTo>
                    <a:lnTo>
                      <a:pt x="4" y="29"/>
                    </a:lnTo>
                    <a:lnTo>
                      <a:pt x="2" y="31"/>
                    </a:lnTo>
                    <a:lnTo>
                      <a:pt x="0" y="33"/>
                    </a:lnTo>
                    <a:lnTo>
                      <a:pt x="0" y="35"/>
                    </a:lnTo>
                    <a:lnTo>
                      <a:pt x="2" y="37"/>
                    </a:lnTo>
                    <a:lnTo>
                      <a:pt x="4" y="39"/>
                    </a:lnTo>
                    <a:lnTo>
                      <a:pt x="6" y="41"/>
                    </a:lnTo>
                    <a:lnTo>
                      <a:pt x="8" y="41"/>
                    </a:lnTo>
                    <a:lnTo>
                      <a:pt x="10" y="39"/>
                    </a:lnTo>
                    <a:lnTo>
                      <a:pt x="4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4" name="Freeform 112"/>
              <p:cNvSpPr>
                <a:spLocks/>
              </p:cNvSpPr>
              <p:nvPr/>
            </p:nvSpPr>
            <p:spPr bwMode="auto">
              <a:xfrm>
                <a:off x="726" y="2574"/>
                <a:ext cx="21" cy="23"/>
              </a:xfrm>
              <a:custGeom>
                <a:avLst/>
                <a:gdLst>
                  <a:gd name="T0" fmla="*/ 40 w 42"/>
                  <a:gd name="T1" fmla="*/ 12 h 46"/>
                  <a:gd name="T2" fmla="*/ 42 w 42"/>
                  <a:gd name="T3" fmla="*/ 10 h 46"/>
                  <a:gd name="T4" fmla="*/ 42 w 42"/>
                  <a:gd name="T5" fmla="*/ 8 h 46"/>
                  <a:gd name="T6" fmla="*/ 42 w 42"/>
                  <a:gd name="T7" fmla="*/ 6 h 46"/>
                  <a:gd name="T8" fmla="*/ 42 w 42"/>
                  <a:gd name="T9" fmla="*/ 4 h 46"/>
                  <a:gd name="T10" fmla="*/ 40 w 42"/>
                  <a:gd name="T11" fmla="*/ 2 h 46"/>
                  <a:gd name="T12" fmla="*/ 38 w 42"/>
                  <a:gd name="T13" fmla="*/ 0 h 46"/>
                  <a:gd name="T14" fmla="*/ 36 w 42"/>
                  <a:gd name="T15" fmla="*/ 0 h 46"/>
                  <a:gd name="T16" fmla="*/ 34 w 42"/>
                  <a:gd name="T17" fmla="*/ 2 h 46"/>
                  <a:gd name="T18" fmla="*/ 11 w 42"/>
                  <a:gd name="T19" fmla="*/ 25 h 46"/>
                  <a:gd name="T20" fmla="*/ 9 w 42"/>
                  <a:gd name="T21" fmla="*/ 27 h 46"/>
                  <a:gd name="T22" fmla="*/ 0 w 42"/>
                  <a:gd name="T23" fmla="*/ 37 h 46"/>
                  <a:gd name="T24" fmla="*/ 0 w 42"/>
                  <a:gd name="T25" fmla="*/ 39 h 46"/>
                  <a:gd name="T26" fmla="*/ 0 w 42"/>
                  <a:gd name="T27" fmla="*/ 40 h 46"/>
                  <a:gd name="T28" fmla="*/ 0 w 42"/>
                  <a:gd name="T29" fmla="*/ 42 h 46"/>
                  <a:gd name="T30" fmla="*/ 2 w 42"/>
                  <a:gd name="T31" fmla="*/ 44 h 46"/>
                  <a:gd name="T32" fmla="*/ 3 w 42"/>
                  <a:gd name="T33" fmla="*/ 46 h 46"/>
                  <a:gd name="T34" fmla="*/ 5 w 42"/>
                  <a:gd name="T35" fmla="*/ 46 h 46"/>
                  <a:gd name="T36" fmla="*/ 7 w 42"/>
                  <a:gd name="T37" fmla="*/ 44 h 46"/>
                  <a:gd name="T38" fmla="*/ 9 w 42"/>
                  <a:gd name="T39" fmla="*/ 42 h 46"/>
                  <a:gd name="T40" fmla="*/ 19 w 42"/>
                  <a:gd name="T41" fmla="*/ 33 h 46"/>
                  <a:gd name="T42" fmla="*/ 13 w 42"/>
                  <a:gd name="T43" fmla="*/ 31 h 46"/>
                  <a:gd name="T44" fmla="*/ 17 w 42"/>
                  <a:gd name="T45" fmla="*/ 35 h 46"/>
                  <a:gd name="T46" fmla="*/ 40 w 42"/>
                  <a:gd name="T47" fmla="*/ 1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46"/>
                  <a:gd name="T74" fmla="*/ 42 w 42"/>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46">
                    <a:moveTo>
                      <a:pt x="40" y="12"/>
                    </a:moveTo>
                    <a:lnTo>
                      <a:pt x="42" y="10"/>
                    </a:lnTo>
                    <a:lnTo>
                      <a:pt x="42" y="8"/>
                    </a:lnTo>
                    <a:lnTo>
                      <a:pt x="42" y="6"/>
                    </a:lnTo>
                    <a:lnTo>
                      <a:pt x="42" y="4"/>
                    </a:lnTo>
                    <a:lnTo>
                      <a:pt x="40" y="2"/>
                    </a:lnTo>
                    <a:lnTo>
                      <a:pt x="38" y="0"/>
                    </a:lnTo>
                    <a:lnTo>
                      <a:pt x="36" y="0"/>
                    </a:lnTo>
                    <a:lnTo>
                      <a:pt x="34" y="2"/>
                    </a:lnTo>
                    <a:lnTo>
                      <a:pt x="11" y="25"/>
                    </a:lnTo>
                    <a:lnTo>
                      <a:pt x="9" y="27"/>
                    </a:lnTo>
                    <a:lnTo>
                      <a:pt x="0" y="37"/>
                    </a:lnTo>
                    <a:lnTo>
                      <a:pt x="0" y="39"/>
                    </a:lnTo>
                    <a:lnTo>
                      <a:pt x="0" y="40"/>
                    </a:lnTo>
                    <a:lnTo>
                      <a:pt x="0" y="42"/>
                    </a:lnTo>
                    <a:lnTo>
                      <a:pt x="2" y="44"/>
                    </a:lnTo>
                    <a:lnTo>
                      <a:pt x="3" y="46"/>
                    </a:lnTo>
                    <a:lnTo>
                      <a:pt x="5" y="46"/>
                    </a:lnTo>
                    <a:lnTo>
                      <a:pt x="7" y="44"/>
                    </a:lnTo>
                    <a:lnTo>
                      <a:pt x="9" y="42"/>
                    </a:lnTo>
                    <a:lnTo>
                      <a:pt x="19" y="33"/>
                    </a:lnTo>
                    <a:lnTo>
                      <a:pt x="13" y="31"/>
                    </a:lnTo>
                    <a:lnTo>
                      <a:pt x="17" y="35"/>
                    </a:lnTo>
                    <a:lnTo>
                      <a:pt x="4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5" name="Freeform 113"/>
              <p:cNvSpPr>
                <a:spLocks/>
              </p:cNvSpPr>
              <p:nvPr/>
            </p:nvSpPr>
            <p:spPr bwMode="auto">
              <a:xfrm>
                <a:off x="702" y="2605"/>
                <a:ext cx="19" cy="24"/>
              </a:xfrm>
              <a:custGeom>
                <a:avLst/>
                <a:gdLst>
                  <a:gd name="T0" fmla="*/ 36 w 38"/>
                  <a:gd name="T1" fmla="*/ 7 h 48"/>
                  <a:gd name="T2" fmla="*/ 38 w 38"/>
                  <a:gd name="T3" fmla="*/ 5 h 48"/>
                  <a:gd name="T4" fmla="*/ 38 w 38"/>
                  <a:gd name="T5" fmla="*/ 3 h 48"/>
                  <a:gd name="T6" fmla="*/ 36 w 38"/>
                  <a:gd name="T7" fmla="*/ 2 h 48"/>
                  <a:gd name="T8" fmla="*/ 34 w 38"/>
                  <a:gd name="T9" fmla="*/ 0 h 48"/>
                  <a:gd name="T10" fmla="*/ 32 w 38"/>
                  <a:gd name="T11" fmla="*/ 0 h 48"/>
                  <a:gd name="T12" fmla="*/ 30 w 38"/>
                  <a:gd name="T13" fmla="*/ 0 h 48"/>
                  <a:gd name="T14" fmla="*/ 28 w 38"/>
                  <a:gd name="T15" fmla="*/ 0 h 48"/>
                  <a:gd name="T16" fmla="*/ 26 w 38"/>
                  <a:gd name="T17" fmla="*/ 2 h 48"/>
                  <a:gd name="T18" fmla="*/ 17 w 38"/>
                  <a:gd name="T19" fmla="*/ 15 h 48"/>
                  <a:gd name="T20" fmla="*/ 0 w 38"/>
                  <a:gd name="T21" fmla="*/ 40 h 48"/>
                  <a:gd name="T22" fmla="*/ 0 w 38"/>
                  <a:gd name="T23" fmla="*/ 42 h 48"/>
                  <a:gd name="T24" fmla="*/ 0 w 38"/>
                  <a:gd name="T25" fmla="*/ 44 h 48"/>
                  <a:gd name="T26" fmla="*/ 0 w 38"/>
                  <a:gd name="T27" fmla="*/ 46 h 48"/>
                  <a:gd name="T28" fmla="*/ 2 w 38"/>
                  <a:gd name="T29" fmla="*/ 48 h 48"/>
                  <a:gd name="T30" fmla="*/ 3 w 38"/>
                  <a:gd name="T31" fmla="*/ 48 h 48"/>
                  <a:gd name="T32" fmla="*/ 5 w 38"/>
                  <a:gd name="T33" fmla="*/ 48 h 48"/>
                  <a:gd name="T34" fmla="*/ 7 w 38"/>
                  <a:gd name="T35" fmla="*/ 48 h 48"/>
                  <a:gd name="T36" fmla="*/ 9 w 38"/>
                  <a:gd name="T37" fmla="*/ 46 h 48"/>
                  <a:gd name="T38" fmla="*/ 26 w 38"/>
                  <a:gd name="T39" fmla="*/ 21 h 48"/>
                  <a:gd name="T40" fmla="*/ 36 w 38"/>
                  <a:gd name="T41" fmla="*/ 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8"/>
                  <a:gd name="T65" fmla="*/ 38 w 3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8">
                    <a:moveTo>
                      <a:pt x="36" y="7"/>
                    </a:moveTo>
                    <a:lnTo>
                      <a:pt x="38" y="5"/>
                    </a:lnTo>
                    <a:lnTo>
                      <a:pt x="38" y="3"/>
                    </a:lnTo>
                    <a:lnTo>
                      <a:pt x="36" y="2"/>
                    </a:lnTo>
                    <a:lnTo>
                      <a:pt x="34" y="0"/>
                    </a:lnTo>
                    <a:lnTo>
                      <a:pt x="32" y="0"/>
                    </a:lnTo>
                    <a:lnTo>
                      <a:pt x="30" y="0"/>
                    </a:lnTo>
                    <a:lnTo>
                      <a:pt x="28" y="0"/>
                    </a:lnTo>
                    <a:lnTo>
                      <a:pt x="26" y="2"/>
                    </a:lnTo>
                    <a:lnTo>
                      <a:pt x="17" y="15"/>
                    </a:lnTo>
                    <a:lnTo>
                      <a:pt x="0" y="40"/>
                    </a:lnTo>
                    <a:lnTo>
                      <a:pt x="0" y="42"/>
                    </a:lnTo>
                    <a:lnTo>
                      <a:pt x="0" y="44"/>
                    </a:lnTo>
                    <a:lnTo>
                      <a:pt x="0" y="46"/>
                    </a:lnTo>
                    <a:lnTo>
                      <a:pt x="2" y="48"/>
                    </a:lnTo>
                    <a:lnTo>
                      <a:pt x="3" y="48"/>
                    </a:lnTo>
                    <a:lnTo>
                      <a:pt x="5" y="48"/>
                    </a:lnTo>
                    <a:lnTo>
                      <a:pt x="7" y="48"/>
                    </a:lnTo>
                    <a:lnTo>
                      <a:pt x="9" y="46"/>
                    </a:lnTo>
                    <a:lnTo>
                      <a:pt x="26" y="21"/>
                    </a:lnTo>
                    <a:lnTo>
                      <a:pt x="3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6" name="Freeform 114"/>
              <p:cNvSpPr>
                <a:spLocks/>
              </p:cNvSpPr>
              <p:nvPr/>
            </p:nvSpPr>
            <p:spPr bwMode="auto">
              <a:xfrm>
                <a:off x="683" y="2638"/>
                <a:ext cx="15" cy="26"/>
              </a:xfrm>
              <a:custGeom>
                <a:avLst/>
                <a:gdLst>
                  <a:gd name="T0" fmla="*/ 31 w 31"/>
                  <a:gd name="T1" fmla="*/ 7 h 52"/>
                  <a:gd name="T2" fmla="*/ 31 w 31"/>
                  <a:gd name="T3" fmla="*/ 5 h 52"/>
                  <a:gd name="T4" fmla="*/ 31 w 31"/>
                  <a:gd name="T5" fmla="*/ 4 h 52"/>
                  <a:gd name="T6" fmla="*/ 31 w 31"/>
                  <a:gd name="T7" fmla="*/ 2 h 52"/>
                  <a:gd name="T8" fmla="*/ 29 w 31"/>
                  <a:gd name="T9" fmla="*/ 0 h 52"/>
                  <a:gd name="T10" fmla="*/ 27 w 31"/>
                  <a:gd name="T11" fmla="*/ 0 h 52"/>
                  <a:gd name="T12" fmla="*/ 25 w 31"/>
                  <a:gd name="T13" fmla="*/ 0 h 52"/>
                  <a:gd name="T14" fmla="*/ 23 w 31"/>
                  <a:gd name="T15" fmla="*/ 0 h 52"/>
                  <a:gd name="T16" fmla="*/ 21 w 31"/>
                  <a:gd name="T17" fmla="*/ 2 h 52"/>
                  <a:gd name="T18" fmla="*/ 19 w 31"/>
                  <a:gd name="T19" fmla="*/ 4 h 52"/>
                  <a:gd name="T20" fmla="*/ 19 w 31"/>
                  <a:gd name="T21" fmla="*/ 5 h 52"/>
                  <a:gd name="T22" fmla="*/ 0 w 31"/>
                  <a:gd name="T23" fmla="*/ 46 h 52"/>
                  <a:gd name="T24" fmla="*/ 0 w 31"/>
                  <a:gd name="T25" fmla="*/ 48 h 52"/>
                  <a:gd name="T26" fmla="*/ 0 w 31"/>
                  <a:gd name="T27" fmla="*/ 50 h 52"/>
                  <a:gd name="T28" fmla="*/ 2 w 31"/>
                  <a:gd name="T29" fmla="*/ 52 h 52"/>
                  <a:gd name="T30" fmla="*/ 4 w 31"/>
                  <a:gd name="T31" fmla="*/ 52 h 52"/>
                  <a:gd name="T32" fmla="*/ 6 w 31"/>
                  <a:gd name="T33" fmla="*/ 52 h 52"/>
                  <a:gd name="T34" fmla="*/ 8 w 31"/>
                  <a:gd name="T35" fmla="*/ 52 h 52"/>
                  <a:gd name="T36" fmla="*/ 10 w 31"/>
                  <a:gd name="T37" fmla="*/ 50 h 52"/>
                  <a:gd name="T38" fmla="*/ 12 w 31"/>
                  <a:gd name="T39" fmla="*/ 48 h 52"/>
                  <a:gd name="T40" fmla="*/ 31 w 31"/>
                  <a:gd name="T41" fmla="*/ 7 h 52"/>
                  <a:gd name="T42" fmla="*/ 25 w 31"/>
                  <a:gd name="T43" fmla="*/ 5 h 52"/>
                  <a:gd name="T44" fmla="*/ 29 w 31"/>
                  <a:gd name="T45" fmla="*/ 9 h 52"/>
                  <a:gd name="T46" fmla="*/ 31 w 31"/>
                  <a:gd name="T47" fmla="*/ 7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52"/>
                  <a:gd name="T74" fmla="*/ 31 w 31"/>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52">
                    <a:moveTo>
                      <a:pt x="31" y="7"/>
                    </a:moveTo>
                    <a:lnTo>
                      <a:pt x="31" y="5"/>
                    </a:lnTo>
                    <a:lnTo>
                      <a:pt x="31" y="4"/>
                    </a:lnTo>
                    <a:lnTo>
                      <a:pt x="31" y="2"/>
                    </a:lnTo>
                    <a:lnTo>
                      <a:pt x="29" y="0"/>
                    </a:lnTo>
                    <a:lnTo>
                      <a:pt x="27" y="0"/>
                    </a:lnTo>
                    <a:lnTo>
                      <a:pt x="25" y="0"/>
                    </a:lnTo>
                    <a:lnTo>
                      <a:pt x="23" y="0"/>
                    </a:lnTo>
                    <a:lnTo>
                      <a:pt x="21" y="2"/>
                    </a:lnTo>
                    <a:lnTo>
                      <a:pt x="19" y="4"/>
                    </a:lnTo>
                    <a:lnTo>
                      <a:pt x="19" y="5"/>
                    </a:lnTo>
                    <a:lnTo>
                      <a:pt x="0" y="46"/>
                    </a:lnTo>
                    <a:lnTo>
                      <a:pt x="0" y="48"/>
                    </a:lnTo>
                    <a:lnTo>
                      <a:pt x="0" y="50"/>
                    </a:lnTo>
                    <a:lnTo>
                      <a:pt x="2" y="52"/>
                    </a:lnTo>
                    <a:lnTo>
                      <a:pt x="4" y="52"/>
                    </a:lnTo>
                    <a:lnTo>
                      <a:pt x="6" y="52"/>
                    </a:lnTo>
                    <a:lnTo>
                      <a:pt x="8" y="52"/>
                    </a:lnTo>
                    <a:lnTo>
                      <a:pt x="10" y="50"/>
                    </a:lnTo>
                    <a:lnTo>
                      <a:pt x="12" y="48"/>
                    </a:lnTo>
                    <a:lnTo>
                      <a:pt x="31" y="7"/>
                    </a:lnTo>
                    <a:lnTo>
                      <a:pt x="25" y="5"/>
                    </a:lnTo>
                    <a:lnTo>
                      <a:pt x="29" y="9"/>
                    </a:lnTo>
                    <a:lnTo>
                      <a:pt x="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7" name="Freeform 115"/>
              <p:cNvSpPr>
                <a:spLocks/>
              </p:cNvSpPr>
              <p:nvPr/>
            </p:nvSpPr>
            <p:spPr bwMode="auto">
              <a:xfrm>
                <a:off x="668" y="2675"/>
                <a:ext cx="13" cy="27"/>
              </a:xfrm>
              <a:custGeom>
                <a:avLst/>
                <a:gdLst>
                  <a:gd name="T0" fmla="*/ 26 w 26"/>
                  <a:gd name="T1" fmla="*/ 5 h 53"/>
                  <a:gd name="T2" fmla="*/ 26 w 26"/>
                  <a:gd name="T3" fmla="*/ 3 h 53"/>
                  <a:gd name="T4" fmla="*/ 26 w 26"/>
                  <a:gd name="T5" fmla="*/ 2 h 53"/>
                  <a:gd name="T6" fmla="*/ 24 w 26"/>
                  <a:gd name="T7" fmla="*/ 0 h 53"/>
                  <a:gd name="T8" fmla="*/ 23 w 26"/>
                  <a:gd name="T9" fmla="*/ 0 h 53"/>
                  <a:gd name="T10" fmla="*/ 21 w 26"/>
                  <a:gd name="T11" fmla="*/ 0 h 53"/>
                  <a:gd name="T12" fmla="*/ 19 w 26"/>
                  <a:gd name="T13" fmla="*/ 0 h 53"/>
                  <a:gd name="T14" fmla="*/ 17 w 26"/>
                  <a:gd name="T15" fmla="*/ 2 h 53"/>
                  <a:gd name="T16" fmla="*/ 15 w 26"/>
                  <a:gd name="T17" fmla="*/ 3 h 53"/>
                  <a:gd name="T18" fmla="*/ 0 w 26"/>
                  <a:gd name="T19" fmla="*/ 48 h 53"/>
                  <a:gd name="T20" fmla="*/ 0 w 26"/>
                  <a:gd name="T21" fmla="*/ 50 h 53"/>
                  <a:gd name="T22" fmla="*/ 0 w 26"/>
                  <a:gd name="T23" fmla="*/ 51 h 53"/>
                  <a:gd name="T24" fmla="*/ 1 w 26"/>
                  <a:gd name="T25" fmla="*/ 53 h 53"/>
                  <a:gd name="T26" fmla="*/ 3 w 26"/>
                  <a:gd name="T27" fmla="*/ 53 h 53"/>
                  <a:gd name="T28" fmla="*/ 5 w 26"/>
                  <a:gd name="T29" fmla="*/ 53 h 53"/>
                  <a:gd name="T30" fmla="*/ 7 w 26"/>
                  <a:gd name="T31" fmla="*/ 53 h 53"/>
                  <a:gd name="T32" fmla="*/ 9 w 26"/>
                  <a:gd name="T33" fmla="*/ 51 h 53"/>
                  <a:gd name="T34" fmla="*/ 11 w 26"/>
                  <a:gd name="T35" fmla="*/ 50 h 53"/>
                  <a:gd name="T36" fmla="*/ 26 w 26"/>
                  <a:gd name="T37" fmla="*/ 5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53"/>
                  <a:gd name="T59" fmla="*/ 26 w 26"/>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53">
                    <a:moveTo>
                      <a:pt x="26" y="5"/>
                    </a:moveTo>
                    <a:lnTo>
                      <a:pt x="26" y="3"/>
                    </a:lnTo>
                    <a:lnTo>
                      <a:pt x="26" y="2"/>
                    </a:lnTo>
                    <a:lnTo>
                      <a:pt x="24" y="0"/>
                    </a:lnTo>
                    <a:lnTo>
                      <a:pt x="23" y="0"/>
                    </a:lnTo>
                    <a:lnTo>
                      <a:pt x="21" y="0"/>
                    </a:lnTo>
                    <a:lnTo>
                      <a:pt x="19" y="0"/>
                    </a:lnTo>
                    <a:lnTo>
                      <a:pt x="17" y="2"/>
                    </a:lnTo>
                    <a:lnTo>
                      <a:pt x="15" y="3"/>
                    </a:lnTo>
                    <a:lnTo>
                      <a:pt x="0" y="48"/>
                    </a:lnTo>
                    <a:lnTo>
                      <a:pt x="0" y="50"/>
                    </a:lnTo>
                    <a:lnTo>
                      <a:pt x="0" y="51"/>
                    </a:lnTo>
                    <a:lnTo>
                      <a:pt x="1" y="53"/>
                    </a:lnTo>
                    <a:lnTo>
                      <a:pt x="3" y="53"/>
                    </a:lnTo>
                    <a:lnTo>
                      <a:pt x="5" y="53"/>
                    </a:lnTo>
                    <a:lnTo>
                      <a:pt x="7" y="53"/>
                    </a:lnTo>
                    <a:lnTo>
                      <a:pt x="9" y="51"/>
                    </a:lnTo>
                    <a:lnTo>
                      <a:pt x="11" y="50"/>
                    </a:lnTo>
                    <a:lnTo>
                      <a:pt x="2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8" name="Freeform 116"/>
              <p:cNvSpPr>
                <a:spLocks/>
              </p:cNvSpPr>
              <p:nvPr/>
            </p:nvSpPr>
            <p:spPr bwMode="auto">
              <a:xfrm>
                <a:off x="657" y="2712"/>
                <a:ext cx="12" cy="29"/>
              </a:xfrm>
              <a:custGeom>
                <a:avLst/>
                <a:gdLst>
                  <a:gd name="T0" fmla="*/ 23 w 23"/>
                  <a:gd name="T1" fmla="*/ 8 h 58"/>
                  <a:gd name="T2" fmla="*/ 23 w 23"/>
                  <a:gd name="T3" fmla="*/ 6 h 58"/>
                  <a:gd name="T4" fmla="*/ 22 w 23"/>
                  <a:gd name="T5" fmla="*/ 4 h 58"/>
                  <a:gd name="T6" fmla="*/ 20 w 23"/>
                  <a:gd name="T7" fmla="*/ 2 h 58"/>
                  <a:gd name="T8" fmla="*/ 18 w 23"/>
                  <a:gd name="T9" fmla="*/ 0 h 58"/>
                  <a:gd name="T10" fmla="*/ 16 w 23"/>
                  <a:gd name="T11" fmla="*/ 0 h 58"/>
                  <a:gd name="T12" fmla="*/ 14 w 23"/>
                  <a:gd name="T13" fmla="*/ 2 h 58"/>
                  <a:gd name="T14" fmla="*/ 12 w 23"/>
                  <a:gd name="T15" fmla="*/ 4 h 58"/>
                  <a:gd name="T16" fmla="*/ 12 w 23"/>
                  <a:gd name="T17" fmla="*/ 6 h 58"/>
                  <a:gd name="T18" fmla="*/ 0 w 23"/>
                  <a:gd name="T19" fmla="*/ 47 h 58"/>
                  <a:gd name="T20" fmla="*/ 0 w 23"/>
                  <a:gd name="T21" fmla="*/ 50 h 58"/>
                  <a:gd name="T22" fmla="*/ 0 w 23"/>
                  <a:gd name="T23" fmla="*/ 52 h 58"/>
                  <a:gd name="T24" fmla="*/ 0 w 23"/>
                  <a:gd name="T25" fmla="*/ 54 h 58"/>
                  <a:gd name="T26" fmla="*/ 2 w 23"/>
                  <a:gd name="T27" fmla="*/ 56 h 58"/>
                  <a:gd name="T28" fmla="*/ 4 w 23"/>
                  <a:gd name="T29" fmla="*/ 58 h 58"/>
                  <a:gd name="T30" fmla="*/ 6 w 23"/>
                  <a:gd name="T31" fmla="*/ 58 h 58"/>
                  <a:gd name="T32" fmla="*/ 8 w 23"/>
                  <a:gd name="T33" fmla="*/ 56 h 58"/>
                  <a:gd name="T34" fmla="*/ 10 w 23"/>
                  <a:gd name="T35" fmla="*/ 54 h 58"/>
                  <a:gd name="T36" fmla="*/ 12 w 23"/>
                  <a:gd name="T37" fmla="*/ 52 h 58"/>
                  <a:gd name="T38" fmla="*/ 12 w 23"/>
                  <a:gd name="T39" fmla="*/ 48 h 58"/>
                  <a:gd name="T40" fmla="*/ 23 w 23"/>
                  <a:gd name="T41" fmla="*/ 8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58"/>
                  <a:gd name="T65" fmla="*/ 23 w 23"/>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58">
                    <a:moveTo>
                      <a:pt x="23" y="8"/>
                    </a:moveTo>
                    <a:lnTo>
                      <a:pt x="23" y="6"/>
                    </a:lnTo>
                    <a:lnTo>
                      <a:pt x="22" y="4"/>
                    </a:lnTo>
                    <a:lnTo>
                      <a:pt x="20" y="2"/>
                    </a:lnTo>
                    <a:lnTo>
                      <a:pt x="18" y="0"/>
                    </a:lnTo>
                    <a:lnTo>
                      <a:pt x="16" y="0"/>
                    </a:lnTo>
                    <a:lnTo>
                      <a:pt x="14" y="2"/>
                    </a:lnTo>
                    <a:lnTo>
                      <a:pt x="12" y="4"/>
                    </a:lnTo>
                    <a:lnTo>
                      <a:pt x="12" y="6"/>
                    </a:lnTo>
                    <a:lnTo>
                      <a:pt x="0" y="47"/>
                    </a:lnTo>
                    <a:lnTo>
                      <a:pt x="0" y="50"/>
                    </a:lnTo>
                    <a:lnTo>
                      <a:pt x="0" y="52"/>
                    </a:lnTo>
                    <a:lnTo>
                      <a:pt x="0" y="54"/>
                    </a:lnTo>
                    <a:lnTo>
                      <a:pt x="2" y="56"/>
                    </a:lnTo>
                    <a:lnTo>
                      <a:pt x="4" y="58"/>
                    </a:lnTo>
                    <a:lnTo>
                      <a:pt x="6" y="58"/>
                    </a:lnTo>
                    <a:lnTo>
                      <a:pt x="8" y="56"/>
                    </a:lnTo>
                    <a:lnTo>
                      <a:pt x="10" y="54"/>
                    </a:lnTo>
                    <a:lnTo>
                      <a:pt x="12" y="52"/>
                    </a:lnTo>
                    <a:lnTo>
                      <a:pt x="12" y="48"/>
                    </a:lnTo>
                    <a:lnTo>
                      <a:pt x="2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9" name="Freeform 117"/>
              <p:cNvSpPr>
                <a:spLocks/>
              </p:cNvSpPr>
              <p:nvPr/>
            </p:nvSpPr>
            <p:spPr bwMode="auto">
              <a:xfrm>
                <a:off x="651" y="2752"/>
                <a:ext cx="9" cy="28"/>
              </a:xfrm>
              <a:custGeom>
                <a:avLst/>
                <a:gdLst>
                  <a:gd name="T0" fmla="*/ 17 w 17"/>
                  <a:gd name="T1" fmla="*/ 8 h 58"/>
                  <a:gd name="T2" fmla="*/ 17 w 17"/>
                  <a:gd name="T3" fmla="*/ 6 h 58"/>
                  <a:gd name="T4" fmla="*/ 15 w 17"/>
                  <a:gd name="T5" fmla="*/ 4 h 58"/>
                  <a:gd name="T6" fmla="*/ 13 w 17"/>
                  <a:gd name="T7" fmla="*/ 2 h 58"/>
                  <a:gd name="T8" fmla="*/ 11 w 17"/>
                  <a:gd name="T9" fmla="*/ 0 h 58"/>
                  <a:gd name="T10" fmla="*/ 10 w 17"/>
                  <a:gd name="T11" fmla="*/ 0 h 58"/>
                  <a:gd name="T12" fmla="*/ 8 w 17"/>
                  <a:gd name="T13" fmla="*/ 2 h 58"/>
                  <a:gd name="T14" fmla="*/ 6 w 17"/>
                  <a:gd name="T15" fmla="*/ 4 h 58"/>
                  <a:gd name="T16" fmla="*/ 6 w 17"/>
                  <a:gd name="T17" fmla="*/ 6 h 58"/>
                  <a:gd name="T18" fmla="*/ 0 w 17"/>
                  <a:gd name="T19" fmla="*/ 35 h 58"/>
                  <a:gd name="T20" fmla="*/ 0 w 17"/>
                  <a:gd name="T21" fmla="*/ 52 h 58"/>
                  <a:gd name="T22" fmla="*/ 0 w 17"/>
                  <a:gd name="T23" fmla="*/ 54 h 58"/>
                  <a:gd name="T24" fmla="*/ 0 w 17"/>
                  <a:gd name="T25" fmla="*/ 56 h 58"/>
                  <a:gd name="T26" fmla="*/ 2 w 17"/>
                  <a:gd name="T27" fmla="*/ 58 h 58"/>
                  <a:gd name="T28" fmla="*/ 4 w 17"/>
                  <a:gd name="T29" fmla="*/ 58 h 58"/>
                  <a:gd name="T30" fmla="*/ 6 w 17"/>
                  <a:gd name="T31" fmla="*/ 58 h 58"/>
                  <a:gd name="T32" fmla="*/ 8 w 17"/>
                  <a:gd name="T33" fmla="*/ 58 h 58"/>
                  <a:gd name="T34" fmla="*/ 10 w 17"/>
                  <a:gd name="T35" fmla="*/ 56 h 58"/>
                  <a:gd name="T36" fmla="*/ 11 w 17"/>
                  <a:gd name="T37" fmla="*/ 54 h 58"/>
                  <a:gd name="T38" fmla="*/ 11 w 17"/>
                  <a:gd name="T39" fmla="*/ 37 h 58"/>
                  <a:gd name="T40" fmla="*/ 17 w 17"/>
                  <a:gd name="T41" fmla="*/ 8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8"/>
                  <a:gd name="T65" fmla="*/ 17 w 17"/>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8">
                    <a:moveTo>
                      <a:pt x="17" y="8"/>
                    </a:moveTo>
                    <a:lnTo>
                      <a:pt x="17" y="6"/>
                    </a:lnTo>
                    <a:lnTo>
                      <a:pt x="15" y="4"/>
                    </a:lnTo>
                    <a:lnTo>
                      <a:pt x="13" y="2"/>
                    </a:lnTo>
                    <a:lnTo>
                      <a:pt x="11" y="0"/>
                    </a:lnTo>
                    <a:lnTo>
                      <a:pt x="10" y="0"/>
                    </a:lnTo>
                    <a:lnTo>
                      <a:pt x="8" y="2"/>
                    </a:lnTo>
                    <a:lnTo>
                      <a:pt x="6" y="4"/>
                    </a:lnTo>
                    <a:lnTo>
                      <a:pt x="6" y="6"/>
                    </a:lnTo>
                    <a:lnTo>
                      <a:pt x="0" y="35"/>
                    </a:lnTo>
                    <a:lnTo>
                      <a:pt x="0" y="52"/>
                    </a:lnTo>
                    <a:lnTo>
                      <a:pt x="0" y="54"/>
                    </a:lnTo>
                    <a:lnTo>
                      <a:pt x="0" y="56"/>
                    </a:lnTo>
                    <a:lnTo>
                      <a:pt x="2" y="58"/>
                    </a:lnTo>
                    <a:lnTo>
                      <a:pt x="4" y="58"/>
                    </a:lnTo>
                    <a:lnTo>
                      <a:pt x="6" y="58"/>
                    </a:lnTo>
                    <a:lnTo>
                      <a:pt x="8" y="58"/>
                    </a:lnTo>
                    <a:lnTo>
                      <a:pt x="10" y="56"/>
                    </a:lnTo>
                    <a:lnTo>
                      <a:pt x="11" y="54"/>
                    </a:lnTo>
                    <a:lnTo>
                      <a:pt x="11" y="37"/>
                    </a:ln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0" name="Freeform 118"/>
              <p:cNvSpPr>
                <a:spLocks/>
              </p:cNvSpPr>
              <p:nvPr/>
            </p:nvSpPr>
            <p:spPr bwMode="auto">
              <a:xfrm>
                <a:off x="650" y="2792"/>
                <a:ext cx="5" cy="29"/>
              </a:xfrm>
              <a:custGeom>
                <a:avLst/>
                <a:gdLst>
                  <a:gd name="T0" fmla="*/ 12 w 12"/>
                  <a:gd name="T1" fmla="*/ 5 h 57"/>
                  <a:gd name="T2" fmla="*/ 12 w 12"/>
                  <a:gd name="T3" fmla="*/ 4 h 57"/>
                  <a:gd name="T4" fmla="*/ 12 w 12"/>
                  <a:gd name="T5" fmla="*/ 2 h 57"/>
                  <a:gd name="T6" fmla="*/ 10 w 12"/>
                  <a:gd name="T7" fmla="*/ 0 h 57"/>
                  <a:gd name="T8" fmla="*/ 8 w 12"/>
                  <a:gd name="T9" fmla="*/ 0 h 57"/>
                  <a:gd name="T10" fmla="*/ 6 w 12"/>
                  <a:gd name="T11" fmla="*/ 0 h 57"/>
                  <a:gd name="T12" fmla="*/ 4 w 12"/>
                  <a:gd name="T13" fmla="*/ 0 h 57"/>
                  <a:gd name="T14" fmla="*/ 2 w 12"/>
                  <a:gd name="T15" fmla="*/ 2 h 57"/>
                  <a:gd name="T16" fmla="*/ 0 w 12"/>
                  <a:gd name="T17" fmla="*/ 4 h 57"/>
                  <a:gd name="T18" fmla="*/ 0 w 12"/>
                  <a:gd name="T19" fmla="*/ 25 h 57"/>
                  <a:gd name="T20" fmla="*/ 0 w 12"/>
                  <a:gd name="T21" fmla="*/ 27 h 57"/>
                  <a:gd name="T22" fmla="*/ 0 w 12"/>
                  <a:gd name="T23" fmla="*/ 52 h 57"/>
                  <a:gd name="T24" fmla="*/ 0 w 12"/>
                  <a:gd name="T25" fmla="*/ 53 h 57"/>
                  <a:gd name="T26" fmla="*/ 2 w 12"/>
                  <a:gd name="T27" fmla="*/ 55 h 57"/>
                  <a:gd name="T28" fmla="*/ 4 w 12"/>
                  <a:gd name="T29" fmla="*/ 57 h 57"/>
                  <a:gd name="T30" fmla="*/ 6 w 12"/>
                  <a:gd name="T31" fmla="*/ 57 h 57"/>
                  <a:gd name="T32" fmla="*/ 8 w 12"/>
                  <a:gd name="T33" fmla="*/ 55 h 57"/>
                  <a:gd name="T34" fmla="*/ 10 w 12"/>
                  <a:gd name="T35" fmla="*/ 53 h 57"/>
                  <a:gd name="T36" fmla="*/ 12 w 12"/>
                  <a:gd name="T37" fmla="*/ 52 h 57"/>
                  <a:gd name="T38" fmla="*/ 12 w 12"/>
                  <a:gd name="T39" fmla="*/ 50 h 57"/>
                  <a:gd name="T40" fmla="*/ 12 w 12"/>
                  <a:gd name="T41" fmla="*/ 25 h 57"/>
                  <a:gd name="T42" fmla="*/ 6 w 12"/>
                  <a:gd name="T43" fmla="*/ 27 h 57"/>
                  <a:gd name="T44" fmla="*/ 12 w 12"/>
                  <a:gd name="T45" fmla="*/ 27 h 57"/>
                  <a:gd name="T46" fmla="*/ 12 w 12"/>
                  <a:gd name="T47" fmla="*/ 5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57"/>
                  <a:gd name="T74" fmla="*/ 12 w 12"/>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57">
                    <a:moveTo>
                      <a:pt x="12" y="5"/>
                    </a:moveTo>
                    <a:lnTo>
                      <a:pt x="12" y="4"/>
                    </a:lnTo>
                    <a:lnTo>
                      <a:pt x="12" y="2"/>
                    </a:lnTo>
                    <a:lnTo>
                      <a:pt x="10" y="0"/>
                    </a:lnTo>
                    <a:lnTo>
                      <a:pt x="8" y="0"/>
                    </a:lnTo>
                    <a:lnTo>
                      <a:pt x="6" y="0"/>
                    </a:lnTo>
                    <a:lnTo>
                      <a:pt x="4" y="0"/>
                    </a:lnTo>
                    <a:lnTo>
                      <a:pt x="2" y="2"/>
                    </a:lnTo>
                    <a:lnTo>
                      <a:pt x="0" y="4"/>
                    </a:lnTo>
                    <a:lnTo>
                      <a:pt x="0" y="25"/>
                    </a:lnTo>
                    <a:lnTo>
                      <a:pt x="0" y="27"/>
                    </a:lnTo>
                    <a:lnTo>
                      <a:pt x="0" y="52"/>
                    </a:lnTo>
                    <a:lnTo>
                      <a:pt x="0" y="53"/>
                    </a:lnTo>
                    <a:lnTo>
                      <a:pt x="2" y="55"/>
                    </a:lnTo>
                    <a:lnTo>
                      <a:pt x="4" y="57"/>
                    </a:lnTo>
                    <a:lnTo>
                      <a:pt x="6" y="57"/>
                    </a:lnTo>
                    <a:lnTo>
                      <a:pt x="8" y="55"/>
                    </a:lnTo>
                    <a:lnTo>
                      <a:pt x="10" y="53"/>
                    </a:lnTo>
                    <a:lnTo>
                      <a:pt x="12" y="52"/>
                    </a:lnTo>
                    <a:lnTo>
                      <a:pt x="12" y="50"/>
                    </a:lnTo>
                    <a:lnTo>
                      <a:pt x="12" y="25"/>
                    </a:lnTo>
                    <a:lnTo>
                      <a:pt x="6" y="27"/>
                    </a:lnTo>
                    <a:lnTo>
                      <a:pt x="12" y="27"/>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1" name="Freeform 119"/>
              <p:cNvSpPr>
                <a:spLocks/>
              </p:cNvSpPr>
              <p:nvPr/>
            </p:nvSpPr>
            <p:spPr bwMode="auto">
              <a:xfrm>
                <a:off x="650" y="2832"/>
                <a:ext cx="7" cy="29"/>
              </a:xfrm>
              <a:custGeom>
                <a:avLst/>
                <a:gdLst>
                  <a:gd name="T0" fmla="*/ 12 w 15"/>
                  <a:gd name="T1" fmla="*/ 4 h 58"/>
                  <a:gd name="T2" fmla="*/ 10 w 15"/>
                  <a:gd name="T3" fmla="*/ 2 h 58"/>
                  <a:gd name="T4" fmla="*/ 8 w 15"/>
                  <a:gd name="T5" fmla="*/ 0 h 58"/>
                  <a:gd name="T6" fmla="*/ 6 w 15"/>
                  <a:gd name="T7" fmla="*/ 0 h 58"/>
                  <a:gd name="T8" fmla="*/ 4 w 15"/>
                  <a:gd name="T9" fmla="*/ 0 h 58"/>
                  <a:gd name="T10" fmla="*/ 2 w 15"/>
                  <a:gd name="T11" fmla="*/ 0 h 58"/>
                  <a:gd name="T12" fmla="*/ 0 w 15"/>
                  <a:gd name="T13" fmla="*/ 2 h 58"/>
                  <a:gd name="T14" fmla="*/ 0 w 15"/>
                  <a:gd name="T15" fmla="*/ 4 h 58"/>
                  <a:gd name="T16" fmla="*/ 0 w 15"/>
                  <a:gd name="T17" fmla="*/ 6 h 58"/>
                  <a:gd name="T18" fmla="*/ 0 w 15"/>
                  <a:gd name="T19" fmla="*/ 19 h 58"/>
                  <a:gd name="T20" fmla="*/ 4 w 15"/>
                  <a:gd name="T21" fmla="*/ 52 h 58"/>
                  <a:gd name="T22" fmla="*/ 4 w 15"/>
                  <a:gd name="T23" fmla="*/ 54 h 58"/>
                  <a:gd name="T24" fmla="*/ 6 w 15"/>
                  <a:gd name="T25" fmla="*/ 56 h 58"/>
                  <a:gd name="T26" fmla="*/ 8 w 15"/>
                  <a:gd name="T27" fmla="*/ 58 h 58"/>
                  <a:gd name="T28" fmla="*/ 10 w 15"/>
                  <a:gd name="T29" fmla="*/ 58 h 58"/>
                  <a:gd name="T30" fmla="*/ 12 w 15"/>
                  <a:gd name="T31" fmla="*/ 56 h 58"/>
                  <a:gd name="T32" fmla="*/ 14 w 15"/>
                  <a:gd name="T33" fmla="*/ 54 h 58"/>
                  <a:gd name="T34" fmla="*/ 15 w 15"/>
                  <a:gd name="T35" fmla="*/ 52 h 58"/>
                  <a:gd name="T36" fmla="*/ 15 w 15"/>
                  <a:gd name="T37" fmla="*/ 50 h 58"/>
                  <a:gd name="T38" fmla="*/ 12 w 15"/>
                  <a:gd name="T39" fmla="*/ 18 h 58"/>
                  <a:gd name="T40" fmla="*/ 12 w 15"/>
                  <a:gd name="T41" fmla="*/ 4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8"/>
                  <a:gd name="T65" fmla="*/ 15 w 15"/>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8">
                    <a:moveTo>
                      <a:pt x="12" y="4"/>
                    </a:moveTo>
                    <a:lnTo>
                      <a:pt x="10" y="2"/>
                    </a:lnTo>
                    <a:lnTo>
                      <a:pt x="8" y="0"/>
                    </a:lnTo>
                    <a:lnTo>
                      <a:pt x="6" y="0"/>
                    </a:lnTo>
                    <a:lnTo>
                      <a:pt x="4" y="0"/>
                    </a:lnTo>
                    <a:lnTo>
                      <a:pt x="2" y="0"/>
                    </a:lnTo>
                    <a:lnTo>
                      <a:pt x="0" y="2"/>
                    </a:lnTo>
                    <a:lnTo>
                      <a:pt x="0" y="4"/>
                    </a:lnTo>
                    <a:lnTo>
                      <a:pt x="0" y="6"/>
                    </a:lnTo>
                    <a:lnTo>
                      <a:pt x="0" y="19"/>
                    </a:lnTo>
                    <a:lnTo>
                      <a:pt x="4" y="52"/>
                    </a:lnTo>
                    <a:lnTo>
                      <a:pt x="4" y="54"/>
                    </a:lnTo>
                    <a:lnTo>
                      <a:pt x="6" y="56"/>
                    </a:lnTo>
                    <a:lnTo>
                      <a:pt x="8" y="58"/>
                    </a:lnTo>
                    <a:lnTo>
                      <a:pt x="10" y="58"/>
                    </a:lnTo>
                    <a:lnTo>
                      <a:pt x="12" y="56"/>
                    </a:lnTo>
                    <a:lnTo>
                      <a:pt x="14" y="54"/>
                    </a:lnTo>
                    <a:lnTo>
                      <a:pt x="15" y="52"/>
                    </a:lnTo>
                    <a:lnTo>
                      <a:pt x="15" y="50"/>
                    </a:lnTo>
                    <a:lnTo>
                      <a:pt x="12" y="1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2" name="Freeform 120"/>
              <p:cNvSpPr>
                <a:spLocks/>
              </p:cNvSpPr>
              <p:nvPr/>
            </p:nvSpPr>
            <p:spPr bwMode="auto">
              <a:xfrm>
                <a:off x="653" y="2872"/>
                <a:ext cx="10" cy="28"/>
              </a:xfrm>
              <a:custGeom>
                <a:avLst/>
                <a:gdLst>
                  <a:gd name="T0" fmla="*/ 11 w 19"/>
                  <a:gd name="T1" fmla="*/ 4 h 56"/>
                  <a:gd name="T2" fmla="*/ 9 w 19"/>
                  <a:gd name="T3" fmla="*/ 2 h 56"/>
                  <a:gd name="T4" fmla="*/ 7 w 19"/>
                  <a:gd name="T5" fmla="*/ 0 h 56"/>
                  <a:gd name="T6" fmla="*/ 6 w 19"/>
                  <a:gd name="T7" fmla="*/ 0 h 56"/>
                  <a:gd name="T8" fmla="*/ 4 w 19"/>
                  <a:gd name="T9" fmla="*/ 0 h 56"/>
                  <a:gd name="T10" fmla="*/ 2 w 19"/>
                  <a:gd name="T11" fmla="*/ 0 h 56"/>
                  <a:gd name="T12" fmla="*/ 0 w 19"/>
                  <a:gd name="T13" fmla="*/ 2 h 56"/>
                  <a:gd name="T14" fmla="*/ 0 w 19"/>
                  <a:gd name="T15" fmla="*/ 4 h 56"/>
                  <a:gd name="T16" fmla="*/ 0 w 19"/>
                  <a:gd name="T17" fmla="*/ 6 h 56"/>
                  <a:gd name="T18" fmla="*/ 0 w 19"/>
                  <a:gd name="T19" fmla="*/ 11 h 56"/>
                  <a:gd name="T20" fmla="*/ 7 w 19"/>
                  <a:gd name="T21" fmla="*/ 52 h 56"/>
                  <a:gd name="T22" fmla="*/ 7 w 19"/>
                  <a:gd name="T23" fmla="*/ 54 h 56"/>
                  <a:gd name="T24" fmla="*/ 9 w 19"/>
                  <a:gd name="T25" fmla="*/ 56 h 56"/>
                  <a:gd name="T26" fmla="*/ 11 w 19"/>
                  <a:gd name="T27" fmla="*/ 56 h 56"/>
                  <a:gd name="T28" fmla="*/ 13 w 19"/>
                  <a:gd name="T29" fmla="*/ 56 h 56"/>
                  <a:gd name="T30" fmla="*/ 15 w 19"/>
                  <a:gd name="T31" fmla="*/ 56 h 56"/>
                  <a:gd name="T32" fmla="*/ 17 w 19"/>
                  <a:gd name="T33" fmla="*/ 54 h 56"/>
                  <a:gd name="T34" fmla="*/ 19 w 19"/>
                  <a:gd name="T35" fmla="*/ 52 h 56"/>
                  <a:gd name="T36" fmla="*/ 19 w 19"/>
                  <a:gd name="T37" fmla="*/ 50 h 56"/>
                  <a:gd name="T38" fmla="*/ 11 w 19"/>
                  <a:gd name="T39" fmla="*/ 9 h 56"/>
                  <a:gd name="T40" fmla="*/ 11 w 19"/>
                  <a:gd name="T41" fmla="*/ 4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56"/>
                  <a:gd name="T65" fmla="*/ 19 w 1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56">
                    <a:moveTo>
                      <a:pt x="11" y="4"/>
                    </a:moveTo>
                    <a:lnTo>
                      <a:pt x="9" y="2"/>
                    </a:lnTo>
                    <a:lnTo>
                      <a:pt x="7" y="0"/>
                    </a:lnTo>
                    <a:lnTo>
                      <a:pt x="6" y="0"/>
                    </a:lnTo>
                    <a:lnTo>
                      <a:pt x="4" y="0"/>
                    </a:lnTo>
                    <a:lnTo>
                      <a:pt x="2" y="0"/>
                    </a:lnTo>
                    <a:lnTo>
                      <a:pt x="0" y="2"/>
                    </a:lnTo>
                    <a:lnTo>
                      <a:pt x="0" y="4"/>
                    </a:lnTo>
                    <a:lnTo>
                      <a:pt x="0" y="6"/>
                    </a:lnTo>
                    <a:lnTo>
                      <a:pt x="0" y="11"/>
                    </a:lnTo>
                    <a:lnTo>
                      <a:pt x="7" y="52"/>
                    </a:lnTo>
                    <a:lnTo>
                      <a:pt x="7" y="54"/>
                    </a:lnTo>
                    <a:lnTo>
                      <a:pt x="9" y="56"/>
                    </a:lnTo>
                    <a:lnTo>
                      <a:pt x="11" y="56"/>
                    </a:lnTo>
                    <a:lnTo>
                      <a:pt x="13" y="56"/>
                    </a:lnTo>
                    <a:lnTo>
                      <a:pt x="15" y="56"/>
                    </a:lnTo>
                    <a:lnTo>
                      <a:pt x="17" y="54"/>
                    </a:lnTo>
                    <a:lnTo>
                      <a:pt x="19" y="52"/>
                    </a:lnTo>
                    <a:lnTo>
                      <a:pt x="19" y="50"/>
                    </a:lnTo>
                    <a:lnTo>
                      <a:pt x="11" y="9"/>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3" name="Freeform 121"/>
              <p:cNvSpPr>
                <a:spLocks/>
              </p:cNvSpPr>
              <p:nvPr/>
            </p:nvSpPr>
            <p:spPr bwMode="auto">
              <a:xfrm>
                <a:off x="660" y="2912"/>
                <a:ext cx="12" cy="28"/>
              </a:xfrm>
              <a:custGeom>
                <a:avLst/>
                <a:gdLst>
                  <a:gd name="T0" fmla="*/ 12 w 23"/>
                  <a:gd name="T1" fmla="*/ 5 h 55"/>
                  <a:gd name="T2" fmla="*/ 10 w 23"/>
                  <a:gd name="T3" fmla="*/ 3 h 55"/>
                  <a:gd name="T4" fmla="*/ 8 w 23"/>
                  <a:gd name="T5" fmla="*/ 1 h 55"/>
                  <a:gd name="T6" fmla="*/ 6 w 23"/>
                  <a:gd name="T7" fmla="*/ 0 h 55"/>
                  <a:gd name="T8" fmla="*/ 4 w 23"/>
                  <a:gd name="T9" fmla="*/ 0 h 55"/>
                  <a:gd name="T10" fmla="*/ 2 w 23"/>
                  <a:gd name="T11" fmla="*/ 1 h 55"/>
                  <a:gd name="T12" fmla="*/ 0 w 23"/>
                  <a:gd name="T13" fmla="*/ 3 h 55"/>
                  <a:gd name="T14" fmla="*/ 0 w 23"/>
                  <a:gd name="T15" fmla="*/ 5 h 55"/>
                  <a:gd name="T16" fmla="*/ 0 w 23"/>
                  <a:gd name="T17" fmla="*/ 7 h 55"/>
                  <a:gd name="T18" fmla="*/ 12 w 23"/>
                  <a:gd name="T19" fmla="*/ 51 h 55"/>
                  <a:gd name="T20" fmla="*/ 14 w 23"/>
                  <a:gd name="T21" fmla="*/ 53 h 55"/>
                  <a:gd name="T22" fmla="*/ 16 w 23"/>
                  <a:gd name="T23" fmla="*/ 55 h 55"/>
                  <a:gd name="T24" fmla="*/ 17 w 23"/>
                  <a:gd name="T25" fmla="*/ 55 h 55"/>
                  <a:gd name="T26" fmla="*/ 19 w 23"/>
                  <a:gd name="T27" fmla="*/ 55 h 55"/>
                  <a:gd name="T28" fmla="*/ 21 w 23"/>
                  <a:gd name="T29" fmla="*/ 55 h 55"/>
                  <a:gd name="T30" fmla="*/ 23 w 23"/>
                  <a:gd name="T31" fmla="*/ 53 h 55"/>
                  <a:gd name="T32" fmla="*/ 23 w 23"/>
                  <a:gd name="T33" fmla="*/ 51 h 55"/>
                  <a:gd name="T34" fmla="*/ 23 w 23"/>
                  <a:gd name="T35" fmla="*/ 49 h 55"/>
                  <a:gd name="T36" fmla="*/ 12 w 23"/>
                  <a:gd name="T37" fmla="*/ 5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5"/>
                  <a:gd name="T59" fmla="*/ 23 w 23"/>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5">
                    <a:moveTo>
                      <a:pt x="12" y="5"/>
                    </a:moveTo>
                    <a:lnTo>
                      <a:pt x="10" y="3"/>
                    </a:lnTo>
                    <a:lnTo>
                      <a:pt x="8" y="1"/>
                    </a:lnTo>
                    <a:lnTo>
                      <a:pt x="6" y="0"/>
                    </a:lnTo>
                    <a:lnTo>
                      <a:pt x="4" y="0"/>
                    </a:lnTo>
                    <a:lnTo>
                      <a:pt x="2" y="1"/>
                    </a:lnTo>
                    <a:lnTo>
                      <a:pt x="0" y="3"/>
                    </a:lnTo>
                    <a:lnTo>
                      <a:pt x="0" y="5"/>
                    </a:lnTo>
                    <a:lnTo>
                      <a:pt x="0" y="7"/>
                    </a:lnTo>
                    <a:lnTo>
                      <a:pt x="12" y="51"/>
                    </a:lnTo>
                    <a:lnTo>
                      <a:pt x="14" y="53"/>
                    </a:lnTo>
                    <a:lnTo>
                      <a:pt x="16" y="55"/>
                    </a:lnTo>
                    <a:lnTo>
                      <a:pt x="17" y="55"/>
                    </a:lnTo>
                    <a:lnTo>
                      <a:pt x="19" y="55"/>
                    </a:lnTo>
                    <a:lnTo>
                      <a:pt x="21" y="55"/>
                    </a:lnTo>
                    <a:lnTo>
                      <a:pt x="23" y="53"/>
                    </a:lnTo>
                    <a:lnTo>
                      <a:pt x="23" y="51"/>
                    </a:lnTo>
                    <a:lnTo>
                      <a:pt x="23" y="49"/>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4" name="Freeform 122"/>
              <p:cNvSpPr>
                <a:spLocks/>
              </p:cNvSpPr>
              <p:nvPr/>
            </p:nvSpPr>
            <p:spPr bwMode="auto">
              <a:xfrm>
                <a:off x="671" y="2951"/>
                <a:ext cx="13" cy="27"/>
              </a:xfrm>
              <a:custGeom>
                <a:avLst/>
                <a:gdLst>
                  <a:gd name="T0" fmla="*/ 12 w 27"/>
                  <a:gd name="T1" fmla="*/ 4 h 54"/>
                  <a:gd name="T2" fmla="*/ 12 w 27"/>
                  <a:gd name="T3" fmla="*/ 2 h 54"/>
                  <a:gd name="T4" fmla="*/ 10 w 27"/>
                  <a:gd name="T5" fmla="*/ 0 h 54"/>
                  <a:gd name="T6" fmla="*/ 8 w 27"/>
                  <a:gd name="T7" fmla="*/ 0 h 54"/>
                  <a:gd name="T8" fmla="*/ 6 w 27"/>
                  <a:gd name="T9" fmla="*/ 0 h 54"/>
                  <a:gd name="T10" fmla="*/ 4 w 27"/>
                  <a:gd name="T11" fmla="*/ 0 h 54"/>
                  <a:gd name="T12" fmla="*/ 2 w 27"/>
                  <a:gd name="T13" fmla="*/ 2 h 54"/>
                  <a:gd name="T14" fmla="*/ 0 w 27"/>
                  <a:gd name="T15" fmla="*/ 4 h 54"/>
                  <a:gd name="T16" fmla="*/ 0 w 27"/>
                  <a:gd name="T17" fmla="*/ 6 h 54"/>
                  <a:gd name="T18" fmla="*/ 16 w 27"/>
                  <a:gd name="T19" fmla="*/ 50 h 54"/>
                  <a:gd name="T20" fmla="*/ 18 w 27"/>
                  <a:gd name="T21" fmla="*/ 52 h 54"/>
                  <a:gd name="T22" fmla="*/ 19 w 27"/>
                  <a:gd name="T23" fmla="*/ 54 h 54"/>
                  <a:gd name="T24" fmla="*/ 21 w 27"/>
                  <a:gd name="T25" fmla="*/ 54 h 54"/>
                  <a:gd name="T26" fmla="*/ 23 w 27"/>
                  <a:gd name="T27" fmla="*/ 54 h 54"/>
                  <a:gd name="T28" fmla="*/ 25 w 27"/>
                  <a:gd name="T29" fmla="*/ 54 h 54"/>
                  <a:gd name="T30" fmla="*/ 27 w 27"/>
                  <a:gd name="T31" fmla="*/ 52 h 54"/>
                  <a:gd name="T32" fmla="*/ 27 w 27"/>
                  <a:gd name="T33" fmla="*/ 50 h 54"/>
                  <a:gd name="T34" fmla="*/ 27 w 27"/>
                  <a:gd name="T35" fmla="*/ 48 h 54"/>
                  <a:gd name="T36" fmla="*/ 12 w 27"/>
                  <a:gd name="T37" fmla="*/ 4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54"/>
                  <a:gd name="T59" fmla="*/ 27 w 27"/>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54">
                    <a:moveTo>
                      <a:pt x="12" y="4"/>
                    </a:moveTo>
                    <a:lnTo>
                      <a:pt x="12" y="2"/>
                    </a:lnTo>
                    <a:lnTo>
                      <a:pt x="10" y="0"/>
                    </a:lnTo>
                    <a:lnTo>
                      <a:pt x="8" y="0"/>
                    </a:lnTo>
                    <a:lnTo>
                      <a:pt x="6" y="0"/>
                    </a:lnTo>
                    <a:lnTo>
                      <a:pt x="4" y="0"/>
                    </a:lnTo>
                    <a:lnTo>
                      <a:pt x="2" y="2"/>
                    </a:lnTo>
                    <a:lnTo>
                      <a:pt x="0" y="4"/>
                    </a:lnTo>
                    <a:lnTo>
                      <a:pt x="0" y="6"/>
                    </a:lnTo>
                    <a:lnTo>
                      <a:pt x="16" y="50"/>
                    </a:lnTo>
                    <a:lnTo>
                      <a:pt x="18" y="52"/>
                    </a:lnTo>
                    <a:lnTo>
                      <a:pt x="19" y="54"/>
                    </a:lnTo>
                    <a:lnTo>
                      <a:pt x="21" y="54"/>
                    </a:lnTo>
                    <a:lnTo>
                      <a:pt x="23" y="54"/>
                    </a:lnTo>
                    <a:lnTo>
                      <a:pt x="25" y="54"/>
                    </a:lnTo>
                    <a:lnTo>
                      <a:pt x="27" y="52"/>
                    </a:lnTo>
                    <a:lnTo>
                      <a:pt x="27" y="50"/>
                    </a:lnTo>
                    <a:lnTo>
                      <a:pt x="27" y="4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5" name="Freeform 123"/>
              <p:cNvSpPr>
                <a:spLocks/>
              </p:cNvSpPr>
              <p:nvPr/>
            </p:nvSpPr>
            <p:spPr bwMode="auto">
              <a:xfrm>
                <a:off x="685" y="2989"/>
                <a:ext cx="15" cy="26"/>
              </a:xfrm>
              <a:custGeom>
                <a:avLst/>
                <a:gdLst>
                  <a:gd name="T0" fmla="*/ 10 w 31"/>
                  <a:gd name="T1" fmla="*/ 2 h 54"/>
                  <a:gd name="T2" fmla="*/ 8 w 31"/>
                  <a:gd name="T3" fmla="*/ 0 h 54"/>
                  <a:gd name="T4" fmla="*/ 6 w 31"/>
                  <a:gd name="T5" fmla="*/ 0 h 54"/>
                  <a:gd name="T6" fmla="*/ 4 w 31"/>
                  <a:gd name="T7" fmla="*/ 0 h 54"/>
                  <a:gd name="T8" fmla="*/ 2 w 31"/>
                  <a:gd name="T9" fmla="*/ 0 h 54"/>
                  <a:gd name="T10" fmla="*/ 0 w 31"/>
                  <a:gd name="T11" fmla="*/ 2 h 54"/>
                  <a:gd name="T12" fmla="*/ 0 w 31"/>
                  <a:gd name="T13" fmla="*/ 4 h 54"/>
                  <a:gd name="T14" fmla="*/ 0 w 31"/>
                  <a:gd name="T15" fmla="*/ 6 h 54"/>
                  <a:gd name="T16" fmla="*/ 0 w 31"/>
                  <a:gd name="T17" fmla="*/ 8 h 54"/>
                  <a:gd name="T18" fmla="*/ 19 w 31"/>
                  <a:gd name="T19" fmla="*/ 50 h 54"/>
                  <a:gd name="T20" fmla="*/ 21 w 31"/>
                  <a:gd name="T21" fmla="*/ 52 h 54"/>
                  <a:gd name="T22" fmla="*/ 23 w 31"/>
                  <a:gd name="T23" fmla="*/ 54 h 54"/>
                  <a:gd name="T24" fmla="*/ 25 w 31"/>
                  <a:gd name="T25" fmla="*/ 54 h 54"/>
                  <a:gd name="T26" fmla="*/ 27 w 31"/>
                  <a:gd name="T27" fmla="*/ 52 h 54"/>
                  <a:gd name="T28" fmla="*/ 29 w 31"/>
                  <a:gd name="T29" fmla="*/ 50 h 54"/>
                  <a:gd name="T30" fmla="*/ 31 w 31"/>
                  <a:gd name="T31" fmla="*/ 48 h 54"/>
                  <a:gd name="T32" fmla="*/ 31 w 31"/>
                  <a:gd name="T33" fmla="*/ 46 h 54"/>
                  <a:gd name="T34" fmla="*/ 29 w 31"/>
                  <a:gd name="T35" fmla="*/ 44 h 54"/>
                  <a:gd name="T36" fmla="*/ 10 w 31"/>
                  <a:gd name="T37" fmla="*/ 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4"/>
                  <a:gd name="T59" fmla="*/ 31 w 31"/>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4">
                    <a:moveTo>
                      <a:pt x="10" y="2"/>
                    </a:moveTo>
                    <a:lnTo>
                      <a:pt x="8" y="0"/>
                    </a:lnTo>
                    <a:lnTo>
                      <a:pt x="6" y="0"/>
                    </a:lnTo>
                    <a:lnTo>
                      <a:pt x="4" y="0"/>
                    </a:lnTo>
                    <a:lnTo>
                      <a:pt x="2" y="0"/>
                    </a:lnTo>
                    <a:lnTo>
                      <a:pt x="0" y="2"/>
                    </a:lnTo>
                    <a:lnTo>
                      <a:pt x="0" y="4"/>
                    </a:lnTo>
                    <a:lnTo>
                      <a:pt x="0" y="6"/>
                    </a:lnTo>
                    <a:lnTo>
                      <a:pt x="0" y="8"/>
                    </a:lnTo>
                    <a:lnTo>
                      <a:pt x="19" y="50"/>
                    </a:lnTo>
                    <a:lnTo>
                      <a:pt x="21" y="52"/>
                    </a:lnTo>
                    <a:lnTo>
                      <a:pt x="23" y="54"/>
                    </a:lnTo>
                    <a:lnTo>
                      <a:pt x="25" y="54"/>
                    </a:lnTo>
                    <a:lnTo>
                      <a:pt x="27" y="52"/>
                    </a:lnTo>
                    <a:lnTo>
                      <a:pt x="29" y="50"/>
                    </a:lnTo>
                    <a:lnTo>
                      <a:pt x="31" y="48"/>
                    </a:lnTo>
                    <a:lnTo>
                      <a:pt x="31" y="46"/>
                    </a:lnTo>
                    <a:lnTo>
                      <a:pt x="29" y="44"/>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6" name="Freeform 124"/>
              <p:cNvSpPr>
                <a:spLocks/>
              </p:cNvSpPr>
              <p:nvPr/>
            </p:nvSpPr>
            <p:spPr bwMode="auto">
              <a:xfrm>
                <a:off x="702" y="3025"/>
                <a:ext cx="17" cy="26"/>
              </a:xfrm>
              <a:custGeom>
                <a:avLst/>
                <a:gdLst>
                  <a:gd name="T0" fmla="*/ 9 w 32"/>
                  <a:gd name="T1" fmla="*/ 2 h 52"/>
                  <a:gd name="T2" fmla="*/ 7 w 32"/>
                  <a:gd name="T3" fmla="*/ 0 h 52"/>
                  <a:gd name="T4" fmla="*/ 5 w 32"/>
                  <a:gd name="T5" fmla="*/ 0 h 52"/>
                  <a:gd name="T6" fmla="*/ 3 w 32"/>
                  <a:gd name="T7" fmla="*/ 0 h 52"/>
                  <a:gd name="T8" fmla="*/ 2 w 32"/>
                  <a:gd name="T9" fmla="*/ 0 h 52"/>
                  <a:gd name="T10" fmla="*/ 0 w 32"/>
                  <a:gd name="T11" fmla="*/ 2 h 52"/>
                  <a:gd name="T12" fmla="*/ 0 w 32"/>
                  <a:gd name="T13" fmla="*/ 4 h 52"/>
                  <a:gd name="T14" fmla="*/ 0 w 32"/>
                  <a:gd name="T15" fmla="*/ 6 h 52"/>
                  <a:gd name="T16" fmla="*/ 0 w 32"/>
                  <a:gd name="T17" fmla="*/ 8 h 52"/>
                  <a:gd name="T18" fmla="*/ 23 w 32"/>
                  <a:gd name="T19" fmla="*/ 48 h 52"/>
                  <a:gd name="T20" fmla="*/ 25 w 32"/>
                  <a:gd name="T21" fmla="*/ 50 h 52"/>
                  <a:gd name="T22" fmla="*/ 26 w 32"/>
                  <a:gd name="T23" fmla="*/ 52 h 52"/>
                  <a:gd name="T24" fmla="*/ 28 w 32"/>
                  <a:gd name="T25" fmla="*/ 52 h 52"/>
                  <a:gd name="T26" fmla="*/ 30 w 32"/>
                  <a:gd name="T27" fmla="*/ 50 h 52"/>
                  <a:gd name="T28" fmla="*/ 32 w 32"/>
                  <a:gd name="T29" fmla="*/ 48 h 52"/>
                  <a:gd name="T30" fmla="*/ 32 w 32"/>
                  <a:gd name="T31" fmla="*/ 46 h 52"/>
                  <a:gd name="T32" fmla="*/ 32 w 32"/>
                  <a:gd name="T33" fmla="*/ 44 h 52"/>
                  <a:gd name="T34" fmla="*/ 32 w 32"/>
                  <a:gd name="T35" fmla="*/ 42 h 52"/>
                  <a:gd name="T36" fmla="*/ 9 w 32"/>
                  <a:gd name="T37" fmla="*/ 2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2"/>
                  <a:gd name="T59" fmla="*/ 32 w 32"/>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2">
                    <a:moveTo>
                      <a:pt x="9" y="2"/>
                    </a:moveTo>
                    <a:lnTo>
                      <a:pt x="7" y="0"/>
                    </a:lnTo>
                    <a:lnTo>
                      <a:pt x="5" y="0"/>
                    </a:lnTo>
                    <a:lnTo>
                      <a:pt x="3" y="0"/>
                    </a:lnTo>
                    <a:lnTo>
                      <a:pt x="2" y="0"/>
                    </a:lnTo>
                    <a:lnTo>
                      <a:pt x="0" y="2"/>
                    </a:lnTo>
                    <a:lnTo>
                      <a:pt x="0" y="4"/>
                    </a:lnTo>
                    <a:lnTo>
                      <a:pt x="0" y="6"/>
                    </a:lnTo>
                    <a:lnTo>
                      <a:pt x="0" y="8"/>
                    </a:lnTo>
                    <a:lnTo>
                      <a:pt x="23" y="48"/>
                    </a:lnTo>
                    <a:lnTo>
                      <a:pt x="25" y="50"/>
                    </a:lnTo>
                    <a:lnTo>
                      <a:pt x="26" y="52"/>
                    </a:lnTo>
                    <a:lnTo>
                      <a:pt x="28" y="52"/>
                    </a:lnTo>
                    <a:lnTo>
                      <a:pt x="30" y="50"/>
                    </a:lnTo>
                    <a:lnTo>
                      <a:pt x="32" y="48"/>
                    </a:lnTo>
                    <a:lnTo>
                      <a:pt x="32" y="46"/>
                    </a:lnTo>
                    <a:lnTo>
                      <a:pt x="32" y="44"/>
                    </a:lnTo>
                    <a:lnTo>
                      <a:pt x="32" y="42"/>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7" name="Freeform 125"/>
              <p:cNvSpPr>
                <a:spLocks/>
              </p:cNvSpPr>
              <p:nvPr/>
            </p:nvSpPr>
            <p:spPr bwMode="auto">
              <a:xfrm>
                <a:off x="722" y="3059"/>
                <a:ext cx="19" cy="25"/>
              </a:xfrm>
              <a:custGeom>
                <a:avLst/>
                <a:gdLst>
                  <a:gd name="T0" fmla="*/ 10 w 36"/>
                  <a:gd name="T1" fmla="*/ 4 h 50"/>
                  <a:gd name="T2" fmla="*/ 8 w 36"/>
                  <a:gd name="T3" fmla="*/ 2 h 50"/>
                  <a:gd name="T4" fmla="*/ 6 w 36"/>
                  <a:gd name="T5" fmla="*/ 0 h 50"/>
                  <a:gd name="T6" fmla="*/ 4 w 36"/>
                  <a:gd name="T7" fmla="*/ 0 h 50"/>
                  <a:gd name="T8" fmla="*/ 2 w 36"/>
                  <a:gd name="T9" fmla="*/ 2 h 50"/>
                  <a:gd name="T10" fmla="*/ 0 w 36"/>
                  <a:gd name="T11" fmla="*/ 4 h 50"/>
                  <a:gd name="T12" fmla="*/ 0 w 36"/>
                  <a:gd name="T13" fmla="*/ 6 h 50"/>
                  <a:gd name="T14" fmla="*/ 0 w 36"/>
                  <a:gd name="T15" fmla="*/ 8 h 50"/>
                  <a:gd name="T16" fmla="*/ 0 w 36"/>
                  <a:gd name="T17" fmla="*/ 10 h 50"/>
                  <a:gd name="T18" fmla="*/ 27 w 36"/>
                  <a:gd name="T19" fmla="*/ 48 h 50"/>
                  <a:gd name="T20" fmla="*/ 29 w 36"/>
                  <a:gd name="T21" fmla="*/ 50 h 50"/>
                  <a:gd name="T22" fmla="*/ 31 w 36"/>
                  <a:gd name="T23" fmla="*/ 50 h 50"/>
                  <a:gd name="T24" fmla="*/ 33 w 36"/>
                  <a:gd name="T25" fmla="*/ 50 h 50"/>
                  <a:gd name="T26" fmla="*/ 34 w 36"/>
                  <a:gd name="T27" fmla="*/ 50 h 50"/>
                  <a:gd name="T28" fmla="*/ 36 w 36"/>
                  <a:gd name="T29" fmla="*/ 48 h 50"/>
                  <a:gd name="T30" fmla="*/ 36 w 36"/>
                  <a:gd name="T31" fmla="*/ 46 h 50"/>
                  <a:gd name="T32" fmla="*/ 36 w 36"/>
                  <a:gd name="T33" fmla="*/ 44 h 50"/>
                  <a:gd name="T34" fmla="*/ 36 w 36"/>
                  <a:gd name="T35" fmla="*/ 42 h 50"/>
                  <a:gd name="T36" fmla="*/ 10 w 36"/>
                  <a:gd name="T37" fmla="*/ 4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50"/>
                  <a:gd name="T59" fmla="*/ 36 w 3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50">
                    <a:moveTo>
                      <a:pt x="10" y="4"/>
                    </a:moveTo>
                    <a:lnTo>
                      <a:pt x="8" y="2"/>
                    </a:lnTo>
                    <a:lnTo>
                      <a:pt x="6" y="0"/>
                    </a:lnTo>
                    <a:lnTo>
                      <a:pt x="4" y="0"/>
                    </a:lnTo>
                    <a:lnTo>
                      <a:pt x="2" y="2"/>
                    </a:lnTo>
                    <a:lnTo>
                      <a:pt x="0" y="4"/>
                    </a:lnTo>
                    <a:lnTo>
                      <a:pt x="0" y="6"/>
                    </a:lnTo>
                    <a:lnTo>
                      <a:pt x="0" y="8"/>
                    </a:lnTo>
                    <a:lnTo>
                      <a:pt x="0" y="10"/>
                    </a:lnTo>
                    <a:lnTo>
                      <a:pt x="27" y="48"/>
                    </a:lnTo>
                    <a:lnTo>
                      <a:pt x="29" y="50"/>
                    </a:lnTo>
                    <a:lnTo>
                      <a:pt x="31" y="50"/>
                    </a:lnTo>
                    <a:lnTo>
                      <a:pt x="33" y="50"/>
                    </a:lnTo>
                    <a:lnTo>
                      <a:pt x="34" y="50"/>
                    </a:lnTo>
                    <a:lnTo>
                      <a:pt x="36" y="48"/>
                    </a:lnTo>
                    <a:lnTo>
                      <a:pt x="36" y="46"/>
                    </a:lnTo>
                    <a:lnTo>
                      <a:pt x="36" y="44"/>
                    </a:lnTo>
                    <a:lnTo>
                      <a:pt x="36" y="42"/>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8" name="Freeform 126"/>
              <p:cNvSpPr>
                <a:spLocks/>
              </p:cNvSpPr>
              <p:nvPr/>
            </p:nvSpPr>
            <p:spPr bwMode="auto">
              <a:xfrm>
                <a:off x="745" y="3093"/>
                <a:ext cx="21" cy="23"/>
              </a:xfrm>
              <a:custGeom>
                <a:avLst/>
                <a:gdLst>
                  <a:gd name="T0" fmla="*/ 10 w 40"/>
                  <a:gd name="T1" fmla="*/ 2 h 46"/>
                  <a:gd name="T2" fmla="*/ 8 w 40"/>
                  <a:gd name="T3" fmla="*/ 0 h 46"/>
                  <a:gd name="T4" fmla="*/ 6 w 40"/>
                  <a:gd name="T5" fmla="*/ 0 h 46"/>
                  <a:gd name="T6" fmla="*/ 4 w 40"/>
                  <a:gd name="T7" fmla="*/ 0 h 46"/>
                  <a:gd name="T8" fmla="*/ 2 w 40"/>
                  <a:gd name="T9" fmla="*/ 0 h 46"/>
                  <a:gd name="T10" fmla="*/ 0 w 40"/>
                  <a:gd name="T11" fmla="*/ 2 h 46"/>
                  <a:gd name="T12" fmla="*/ 0 w 40"/>
                  <a:gd name="T13" fmla="*/ 4 h 46"/>
                  <a:gd name="T14" fmla="*/ 0 w 40"/>
                  <a:gd name="T15" fmla="*/ 6 h 46"/>
                  <a:gd name="T16" fmla="*/ 0 w 40"/>
                  <a:gd name="T17" fmla="*/ 8 h 46"/>
                  <a:gd name="T18" fmla="*/ 29 w 40"/>
                  <a:gd name="T19" fmla="*/ 44 h 46"/>
                  <a:gd name="T20" fmla="*/ 31 w 40"/>
                  <a:gd name="T21" fmla="*/ 46 h 46"/>
                  <a:gd name="T22" fmla="*/ 33 w 40"/>
                  <a:gd name="T23" fmla="*/ 46 h 46"/>
                  <a:gd name="T24" fmla="*/ 34 w 40"/>
                  <a:gd name="T25" fmla="*/ 46 h 46"/>
                  <a:gd name="T26" fmla="*/ 36 w 40"/>
                  <a:gd name="T27" fmla="*/ 46 h 46"/>
                  <a:gd name="T28" fmla="*/ 38 w 40"/>
                  <a:gd name="T29" fmla="*/ 44 h 46"/>
                  <a:gd name="T30" fmla="*/ 40 w 40"/>
                  <a:gd name="T31" fmla="*/ 42 h 46"/>
                  <a:gd name="T32" fmla="*/ 40 w 40"/>
                  <a:gd name="T33" fmla="*/ 40 h 46"/>
                  <a:gd name="T34" fmla="*/ 38 w 40"/>
                  <a:gd name="T35" fmla="*/ 39 h 46"/>
                  <a:gd name="T36" fmla="*/ 10 w 40"/>
                  <a:gd name="T37" fmla="*/ 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6"/>
                  <a:gd name="T59" fmla="*/ 40 w 40"/>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6">
                    <a:moveTo>
                      <a:pt x="10" y="2"/>
                    </a:moveTo>
                    <a:lnTo>
                      <a:pt x="8" y="0"/>
                    </a:lnTo>
                    <a:lnTo>
                      <a:pt x="6" y="0"/>
                    </a:lnTo>
                    <a:lnTo>
                      <a:pt x="4" y="0"/>
                    </a:lnTo>
                    <a:lnTo>
                      <a:pt x="2" y="0"/>
                    </a:lnTo>
                    <a:lnTo>
                      <a:pt x="0" y="2"/>
                    </a:lnTo>
                    <a:lnTo>
                      <a:pt x="0" y="4"/>
                    </a:lnTo>
                    <a:lnTo>
                      <a:pt x="0" y="6"/>
                    </a:lnTo>
                    <a:lnTo>
                      <a:pt x="0" y="8"/>
                    </a:lnTo>
                    <a:lnTo>
                      <a:pt x="29" y="44"/>
                    </a:lnTo>
                    <a:lnTo>
                      <a:pt x="31" y="46"/>
                    </a:lnTo>
                    <a:lnTo>
                      <a:pt x="33" y="46"/>
                    </a:lnTo>
                    <a:lnTo>
                      <a:pt x="34" y="46"/>
                    </a:lnTo>
                    <a:lnTo>
                      <a:pt x="36" y="46"/>
                    </a:lnTo>
                    <a:lnTo>
                      <a:pt x="38" y="44"/>
                    </a:lnTo>
                    <a:lnTo>
                      <a:pt x="40" y="42"/>
                    </a:lnTo>
                    <a:lnTo>
                      <a:pt x="40" y="40"/>
                    </a:lnTo>
                    <a:lnTo>
                      <a:pt x="38" y="39"/>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39" name="Freeform 127"/>
              <p:cNvSpPr>
                <a:spLocks/>
              </p:cNvSpPr>
              <p:nvPr/>
            </p:nvSpPr>
            <p:spPr bwMode="auto">
              <a:xfrm>
                <a:off x="770" y="3124"/>
                <a:ext cx="22" cy="22"/>
              </a:xfrm>
              <a:custGeom>
                <a:avLst/>
                <a:gdLst>
                  <a:gd name="T0" fmla="*/ 11 w 44"/>
                  <a:gd name="T1" fmla="*/ 3 h 44"/>
                  <a:gd name="T2" fmla="*/ 9 w 44"/>
                  <a:gd name="T3" fmla="*/ 1 h 44"/>
                  <a:gd name="T4" fmla="*/ 8 w 44"/>
                  <a:gd name="T5" fmla="*/ 0 h 44"/>
                  <a:gd name="T6" fmla="*/ 6 w 44"/>
                  <a:gd name="T7" fmla="*/ 0 h 44"/>
                  <a:gd name="T8" fmla="*/ 4 w 44"/>
                  <a:gd name="T9" fmla="*/ 1 h 44"/>
                  <a:gd name="T10" fmla="*/ 2 w 44"/>
                  <a:gd name="T11" fmla="*/ 3 h 44"/>
                  <a:gd name="T12" fmla="*/ 0 w 44"/>
                  <a:gd name="T13" fmla="*/ 5 h 44"/>
                  <a:gd name="T14" fmla="*/ 0 w 44"/>
                  <a:gd name="T15" fmla="*/ 7 h 44"/>
                  <a:gd name="T16" fmla="*/ 2 w 44"/>
                  <a:gd name="T17" fmla="*/ 9 h 44"/>
                  <a:gd name="T18" fmla="*/ 32 w 44"/>
                  <a:gd name="T19" fmla="*/ 42 h 44"/>
                  <a:gd name="T20" fmla="*/ 34 w 44"/>
                  <a:gd name="T21" fmla="*/ 44 h 44"/>
                  <a:gd name="T22" fmla="*/ 36 w 44"/>
                  <a:gd name="T23" fmla="*/ 44 h 44"/>
                  <a:gd name="T24" fmla="*/ 38 w 44"/>
                  <a:gd name="T25" fmla="*/ 44 h 44"/>
                  <a:gd name="T26" fmla="*/ 40 w 44"/>
                  <a:gd name="T27" fmla="*/ 44 h 44"/>
                  <a:gd name="T28" fmla="*/ 42 w 44"/>
                  <a:gd name="T29" fmla="*/ 42 h 44"/>
                  <a:gd name="T30" fmla="*/ 44 w 44"/>
                  <a:gd name="T31" fmla="*/ 40 h 44"/>
                  <a:gd name="T32" fmla="*/ 44 w 44"/>
                  <a:gd name="T33" fmla="*/ 38 h 44"/>
                  <a:gd name="T34" fmla="*/ 42 w 44"/>
                  <a:gd name="T35" fmla="*/ 36 h 44"/>
                  <a:gd name="T36" fmla="*/ 11 w 44"/>
                  <a:gd name="T37" fmla="*/ 3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4"/>
                  <a:gd name="T59" fmla="*/ 44 w 4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4">
                    <a:moveTo>
                      <a:pt x="11" y="3"/>
                    </a:moveTo>
                    <a:lnTo>
                      <a:pt x="9" y="1"/>
                    </a:lnTo>
                    <a:lnTo>
                      <a:pt x="8" y="0"/>
                    </a:lnTo>
                    <a:lnTo>
                      <a:pt x="6" y="0"/>
                    </a:lnTo>
                    <a:lnTo>
                      <a:pt x="4" y="1"/>
                    </a:lnTo>
                    <a:lnTo>
                      <a:pt x="2" y="3"/>
                    </a:lnTo>
                    <a:lnTo>
                      <a:pt x="0" y="5"/>
                    </a:lnTo>
                    <a:lnTo>
                      <a:pt x="0" y="7"/>
                    </a:lnTo>
                    <a:lnTo>
                      <a:pt x="2" y="9"/>
                    </a:lnTo>
                    <a:lnTo>
                      <a:pt x="32" y="42"/>
                    </a:lnTo>
                    <a:lnTo>
                      <a:pt x="34" y="44"/>
                    </a:lnTo>
                    <a:lnTo>
                      <a:pt x="36" y="44"/>
                    </a:lnTo>
                    <a:lnTo>
                      <a:pt x="38" y="44"/>
                    </a:lnTo>
                    <a:lnTo>
                      <a:pt x="40" y="44"/>
                    </a:lnTo>
                    <a:lnTo>
                      <a:pt x="42" y="42"/>
                    </a:lnTo>
                    <a:lnTo>
                      <a:pt x="44" y="40"/>
                    </a:lnTo>
                    <a:lnTo>
                      <a:pt x="44" y="38"/>
                    </a:lnTo>
                    <a:lnTo>
                      <a:pt x="42" y="36"/>
                    </a:lnTo>
                    <a:lnTo>
                      <a:pt x="1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0" name="Freeform 128"/>
              <p:cNvSpPr>
                <a:spLocks/>
              </p:cNvSpPr>
              <p:nvPr/>
            </p:nvSpPr>
            <p:spPr bwMode="auto">
              <a:xfrm>
                <a:off x="799" y="3153"/>
                <a:ext cx="23" cy="21"/>
              </a:xfrm>
              <a:custGeom>
                <a:avLst/>
                <a:gdLst>
                  <a:gd name="T0" fmla="*/ 8 w 46"/>
                  <a:gd name="T1" fmla="*/ 0 h 42"/>
                  <a:gd name="T2" fmla="*/ 6 w 46"/>
                  <a:gd name="T3" fmla="*/ 0 h 42"/>
                  <a:gd name="T4" fmla="*/ 4 w 46"/>
                  <a:gd name="T5" fmla="*/ 0 h 42"/>
                  <a:gd name="T6" fmla="*/ 2 w 46"/>
                  <a:gd name="T7" fmla="*/ 0 h 42"/>
                  <a:gd name="T8" fmla="*/ 0 w 46"/>
                  <a:gd name="T9" fmla="*/ 2 h 42"/>
                  <a:gd name="T10" fmla="*/ 0 w 46"/>
                  <a:gd name="T11" fmla="*/ 4 h 42"/>
                  <a:gd name="T12" fmla="*/ 0 w 46"/>
                  <a:gd name="T13" fmla="*/ 6 h 42"/>
                  <a:gd name="T14" fmla="*/ 0 w 46"/>
                  <a:gd name="T15" fmla="*/ 8 h 42"/>
                  <a:gd name="T16" fmla="*/ 2 w 46"/>
                  <a:gd name="T17" fmla="*/ 10 h 42"/>
                  <a:gd name="T18" fmla="*/ 39 w 46"/>
                  <a:gd name="T19" fmla="*/ 40 h 42"/>
                  <a:gd name="T20" fmla="*/ 41 w 46"/>
                  <a:gd name="T21" fmla="*/ 42 h 42"/>
                  <a:gd name="T22" fmla="*/ 43 w 46"/>
                  <a:gd name="T23" fmla="*/ 42 h 42"/>
                  <a:gd name="T24" fmla="*/ 45 w 46"/>
                  <a:gd name="T25" fmla="*/ 40 h 42"/>
                  <a:gd name="T26" fmla="*/ 46 w 46"/>
                  <a:gd name="T27" fmla="*/ 38 h 42"/>
                  <a:gd name="T28" fmla="*/ 46 w 46"/>
                  <a:gd name="T29" fmla="*/ 37 h 42"/>
                  <a:gd name="T30" fmla="*/ 46 w 46"/>
                  <a:gd name="T31" fmla="*/ 35 h 42"/>
                  <a:gd name="T32" fmla="*/ 46 w 46"/>
                  <a:gd name="T33" fmla="*/ 33 h 42"/>
                  <a:gd name="T34" fmla="*/ 45 w 46"/>
                  <a:gd name="T35" fmla="*/ 31 h 42"/>
                  <a:gd name="T36" fmla="*/ 8 w 46"/>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42"/>
                  <a:gd name="T59" fmla="*/ 46 w 46"/>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42">
                    <a:moveTo>
                      <a:pt x="8" y="0"/>
                    </a:moveTo>
                    <a:lnTo>
                      <a:pt x="6" y="0"/>
                    </a:lnTo>
                    <a:lnTo>
                      <a:pt x="4" y="0"/>
                    </a:lnTo>
                    <a:lnTo>
                      <a:pt x="2" y="0"/>
                    </a:lnTo>
                    <a:lnTo>
                      <a:pt x="0" y="2"/>
                    </a:lnTo>
                    <a:lnTo>
                      <a:pt x="0" y="4"/>
                    </a:lnTo>
                    <a:lnTo>
                      <a:pt x="0" y="6"/>
                    </a:lnTo>
                    <a:lnTo>
                      <a:pt x="0" y="8"/>
                    </a:lnTo>
                    <a:lnTo>
                      <a:pt x="2" y="10"/>
                    </a:lnTo>
                    <a:lnTo>
                      <a:pt x="39" y="40"/>
                    </a:lnTo>
                    <a:lnTo>
                      <a:pt x="41" y="42"/>
                    </a:lnTo>
                    <a:lnTo>
                      <a:pt x="43" y="42"/>
                    </a:lnTo>
                    <a:lnTo>
                      <a:pt x="45" y="40"/>
                    </a:lnTo>
                    <a:lnTo>
                      <a:pt x="46" y="38"/>
                    </a:lnTo>
                    <a:lnTo>
                      <a:pt x="46" y="37"/>
                    </a:lnTo>
                    <a:lnTo>
                      <a:pt x="46" y="35"/>
                    </a:lnTo>
                    <a:lnTo>
                      <a:pt x="46" y="33"/>
                    </a:lnTo>
                    <a:lnTo>
                      <a:pt x="45" y="3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1" name="Freeform 129"/>
              <p:cNvSpPr>
                <a:spLocks/>
              </p:cNvSpPr>
              <p:nvPr/>
            </p:nvSpPr>
            <p:spPr bwMode="auto">
              <a:xfrm>
                <a:off x="830" y="3178"/>
                <a:ext cx="24" cy="20"/>
              </a:xfrm>
              <a:custGeom>
                <a:avLst/>
                <a:gdLst>
                  <a:gd name="T0" fmla="*/ 9 w 48"/>
                  <a:gd name="T1" fmla="*/ 0 h 38"/>
                  <a:gd name="T2" fmla="*/ 7 w 48"/>
                  <a:gd name="T3" fmla="*/ 0 h 38"/>
                  <a:gd name="T4" fmla="*/ 6 w 48"/>
                  <a:gd name="T5" fmla="*/ 0 h 38"/>
                  <a:gd name="T6" fmla="*/ 4 w 48"/>
                  <a:gd name="T7" fmla="*/ 0 h 38"/>
                  <a:gd name="T8" fmla="*/ 2 w 48"/>
                  <a:gd name="T9" fmla="*/ 2 h 38"/>
                  <a:gd name="T10" fmla="*/ 0 w 48"/>
                  <a:gd name="T11" fmla="*/ 4 h 38"/>
                  <a:gd name="T12" fmla="*/ 0 w 48"/>
                  <a:gd name="T13" fmla="*/ 6 h 38"/>
                  <a:gd name="T14" fmla="*/ 2 w 48"/>
                  <a:gd name="T15" fmla="*/ 8 h 38"/>
                  <a:gd name="T16" fmla="*/ 4 w 48"/>
                  <a:gd name="T17" fmla="*/ 9 h 38"/>
                  <a:gd name="T18" fmla="*/ 40 w 48"/>
                  <a:gd name="T19" fmla="*/ 38 h 38"/>
                  <a:gd name="T20" fmla="*/ 42 w 48"/>
                  <a:gd name="T21" fmla="*/ 38 h 38"/>
                  <a:gd name="T22" fmla="*/ 44 w 48"/>
                  <a:gd name="T23" fmla="*/ 38 h 38"/>
                  <a:gd name="T24" fmla="*/ 46 w 48"/>
                  <a:gd name="T25" fmla="*/ 38 h 38"/>
                  <a:gd name="T26" fmla="*/ 48 w 48"/>
                  <a:gd name="T27" fmla="*/ 36 h 38"/>
                  <a:gd name="T28" fmla="*/ 48 w 48"/>
                  <a:gd name="T29" fmla="*/ 34 h 38"/>
                  <a:gd name="T30" fmla="*/ 48 w 48"/>
                  <a:gd name="T31" fmla="*/ 33 h 38"/>
                  <a:gd name="T32" fmla="*/ 48 w 48"/>
                  <a:gd name="T33" fmla="*/ 31 h 38"/>
                  <a:gd name="T34" fmla="*/ 46 w 48"/>
                  <a:gd name="T35" fmla="*/ 29 h 38"/>
                  <a:gd name="T36" fmla="*/ 9 w 48"/>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8"/>
                  <a:gd name="T59" fmla="*/ 48 w 48"/>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8">
                    <a:moveTo>
                      <a:pt x="9" y="0"/>
                    </a:moveTo>
                    <a:lnTo>
                      <a:pt x="7" y="0"/>
                    </a:lnTo>
                    <a:lnTo>
                      <a:pt x="6" y="0"/>
                    </a:lnTo>
                    <a:lnTo>
                      <a:pt x="4" y="0"/>
                    </a:lnTo>
                    <a:lnTo>
                      <a:pt x="2" y="2"/>
                    </a:lnTo>
                    <a:lnTo>
                      <a:pt x="0" y="4"/>
                    </a:lnTo>
                    <a:lnTo>
                      <a:pt x="0" y="6"/>
                    </a:lnTo>
                    <a:lnTo>
                      <a:pt x="2" y="8"/>
                    </a:lnTo>
                    <a:lnTo>
                      <a:pt x="4" y="9"/>
                    </a:lnTo>
                    <a:lnTo>
                      <a:pt x="40" y="38"/>
                    </a:lnTo>
                    <a:lnTo>
                      <a:pt x="42" y="38"/>
                    </a:lnTo>
                    <a:lnTo>
                      <a:pt x="44" y="38"/>
                    </a:lnTo>
                    <a:lnTo>
                      <a:pt x="46" y="38"/>
                    </a:lnTo>
                    <a:lnTo>
                      <a:pt x="48" y="36"/>
                    </a:lnTo>
                    <a:lnTo>
                      <a:pt x="48" y="34"/>
                    </a:lnTo>
                    <a:lnTo>
                      <a:pt x="48" y="33"/>
                    </a:lnTo>
                    <a:lnTo>
                      <a:pt x="48" y="31"/>
                    </a:lnTo>
                    <a:lnTo>
                      <a:pt x="46" y="29"/>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2" name="Freeform 130"/>
              <p:cNvSpPr>
                <a:spLocks/>
              </p:cNvSpPr>
              <p:nvPr/>
            </p:nvSpPr>
            <p:spPr bwMode="auto">
              <a:xfrm>
                <a:off x="863" y="3201"/>
                <a:ext cx="25" cy="18"/>
              </a:xfrm>
              <a:custGeom>
                <a:avLst/>
                <a:gdLst>
                  <a:gd name="T0" fmla="*/ 8 w 50"/>
                  <a:gd name="T1" fmla="*/ 2 h 36"/>
                  <a:gd name="T2" fmla="*/ 6 w 50"/>
                  <a:gd name="T3" fmla="*/ 0 h 36"/>
                  <a:gd name="T4" fmla="*/ 4 w 50"/>
                  <a:gd name="T5" fmla="*/ 0 h 36"/>
                  <a:gd name="T6" fmla="*/ 2 w 50"/>
                  <a:gd name="T7" fmla="*/ 2 h 36"/>
                  <a:gd name="T8" fmla="*/ 0 w 50"/>
                  <a:gd name="T9" fmla="*/ 4 h 36"/>
                  <a:gd name="T10" fmla="*/ 0 w 50"/>
                  <a:gd name="T11" fmla="*/ 6 h 36"/>
                  <a:gd name="T12" fmla="*/ 0 w 50"/>
                  <a:gd name="T13" fmla="*/ 8 h 36"/>
                  <a:gd name="T14" fmla="*/ 0 w 50"/>
                  <a:gd name="T15" fmla="*/ 10 h 36"/>
                  <a:gd name="T16" fmla="*/ 2 w 50"/>
                  <a:gd name="T17" fmla="*/ 12 h 36"/>
                  <a:gd name="T18" fmla="*/ 35 w 50"/>
                  <a:gd name="T19" fmla="*/ 31 h 36"/>
                  <a:gd name="T20" fmla="*/ 36 w 50"/>
                  <a:gd name="T21" fmla="*/ 33 h 36"/>
                  <a:gd name="T22" fmla="*/ 44 w 50"/>
                  <a:gd name="T23" fmla="*/ 36 h 36"/>
                  <a:gd name="T24" fmla="*/ 46 w 50"/>
                  <a:gd name="T25" fmla="*/ 36 h 36"/>
                  <a:gd name="T26" fmla="*/ 48 w 50"/>
                  <a:gd name="T27" fmla="*/ 35 h 36"/>
                  <a:gd name="T28" fmla="*/ 50 w 50"/>
                  <a:gd name="T29" fmla="*/ 33 h 36"/>
                  <a:gd name="T30" fmla="*/ 50 w 50"/>
                  <a:gd name="T31" fmla="*/ 31 h 36"/>
                  <a:gd name="T32" fmla="*/ 50 w 50"/>
                  <a:gd name="T33" fmla="*/ 29 h 36"/>
                  <a:gd name="T34" fmla="*/ 50 w 50"/>
                  <a:gd name="T35" fmla="*/ 27 h 36"/>
                  <a:gd name="T36" fmla="*/ 48 w 50"/>
                  <a:gd name="T37" fmla="*/ 25 h 36"/>
                  <a:gd name="T38" fmla="*/ 46 w 50"/>
                  <a:gd name="T39" fmla="*/ 25 h 36"/>
                  <a:gd name="T40" fmla="*/ 38 w 50"/>
                  <a:gd name="T41" fmla="*/ 21 h 36"/>
                  <a:gd name="T42" fmla="*/ 38 w 50"/>
                  <a:gd name="T43" fmla="*/ 27 h 36"/>
                  <a:gd name="T44" fmla="*/ 40 w 50"/>
                  <a:gd name="T45" fmla="*/ 21 h 36"/>
                  <a:gd name="T46" fmla="*/ 8 w 50"/>
                  <a:gd name="T47" fmla="*/ 2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6"/>
                  <a:gd name="T74" fmla="*/ 50 w 5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6">
                    <a:moveTo>
                      <a:pt x="8" y="2"/>
                    </a:moveTo>
                    <a:lnTo>
                      <a:pt x="6" y="0"/>
                    </a:lnTo>
                    <a:lnTo>
                      <a:pt x="4" y="0"/>
                    </a:lnTo>
                    <a:lnTo>
                      <a:pt x="2" y="2"/>
                    </a:lnTo>
                    <a:lnTo>
                      <a:pt x="0" y="4"/>
                    </a:lnTo>
                    <a:lnTo>
                      <a:pt x="0" y="6"/>
                    </a:lnTo>
                    <a:lnTo>
                      <a:pt x="0" y="8"/>
                    </a:lnTo>
                    <a:lnTo>
                      <a:pt x="0" y="10"/>
                    </a:lnTo>
                    <a:lnTo>
                      <a:pt x="2" y="12"/>
                    </a:lnTo>
                    <a:lnTo>
                      <a:pt x="35" y="31"/>
                    </a:lnTo>
                    <a:lnTo>
                      <a:pt x="36" y="33"/>
                    </a:lnTo>
                    <a:lnTo>
                      <a:pt x="44" y="36"/>
                    </a:lnTo>
                    <a:lnTo>
                      <a:pt x="46" y="36"/>
                    </a:lnTo>
                    <a:lnTo>
                      <a:pt x="48" y="35"/>
                    </a:lnTo>
                    <a:lnTo>
                      <a:pt x="50" y="33"/>
                    </a:lnTo>
                    <a:lnTo>
                      <a:pt x="50" y="31"/>
                    </a:lnTo>
                    <a:lnTo>
                      <a:pt x="50" y="29"/>
                    </a:lnTo>
                    <a:lnTo>
                      <a:pt x="50" y="27"/>
                    </a:lnTo>
                    <a:lnTo>
                      <a:pt x="48" y="25"/>
                    </a:lnTo>
                    <a:lnTo>
                      <a:pt x="46" y="25"/>
                    </a:lnTo>
                    <a:lnTo>
                      <a:pt x="38" y="21"/>
                    </a:lnTo>
                    <a:lnTo>
                      <a:pt x="38" y="27"/>
                    </a:lnTo>
                    <a:lnTo>
                      <a:pt x="40" y="21"/>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3" name="Freeform 131"/>
              <p:cNvSpPr>
                <a:spLocks/>
              </p:cNvSpPr>
              <p:nvPr/>
            </p:nvSpPr>
            <p:spPr bwMode="auto">
              <a:xfrm>
                <a:off x="899" y="3221"/>
                <a:ext cx="26" cy="14"/>
              </a:xfrm>
              <a:custGeom>
                <a:avLst/>
                <a:gdLst>
                  <a:gd name="T0" fmla="*/ 6 w 52"/>
                  <a:gd name="T1" fmla="*/ 0 h 29"/>
                  <a:gd name="T2" fmla="*/ 4 w 52"/>
                  <a:gd name="T3" fmla="*/ 0 h 29"/>
                  <a:gd name="T4" fmla="*/ 2 w 52"/>
                  <a:gd name="T5" fmla="*/ 0 h 29"/>
                  <a:gd name="T6" fmla="*/ 0 w 52"/>
                  <a:gd name="T7" fmla="*/ 2 h 29"/>
                  <a:gd name="T8" fmla="*/ 0 w 52"/>
                  <a:gd name="T9" fmla="*/ 4 h 29"/>
                  <a:gd name="T10" fmla="*/ 0 w 52"/>
                  <a:gd name="T11" fmla="*/ 6 h 29"/>
                  <a:gd name="T12" fmla="*/ 0 w 52"/>
                  <a:gd name="T13" fmla="*/ 8 h 29"/>
                  <a:gd name="T14" fmla="*/ 2 w 52"/>
                  <a:gd name="T15" fmla="*/ 10 h 29"/>
                  <a:gd name="T16" fmla="*/ 4 w 52"/>
                  <a:gd name="T17" fmla="*/ 12 h 29"/>
                  <a:gd name="T18" fmla="*/ 29 w 52"/>
                  <a:gd name="T19" fmla="*/ 23 h 29"/>
                  <a:gd name="T20" fmla="*/ 46 w 52"/>
                  <a:gd name="T21" fmla="*/ 29 h 29"/>
                  <a:gd name="T22" fmla="*/ 48 w 52"/>
                  <a:gd name="T23" fmla="*/ 29 h 29"/>
                  <a:gd name="T24" fmla="*/ 50 w 52"/>
                  <a:gd name="T25" fmla="*/ 29 h 29"/>
                  <a:gd name="T26" fmla="*/ 52 w 52"/>
                  <a:gd name="T27" fmla="*/ 27 h 29"/>
                  <a:gd name="T28" fmla="*/ 52 w 52"/>
                  <a:gd name="T29" fmla="*/ 25 h 29"/>
                  <a:gd name="T30" fmla="*/ 52 w 52"/>
                  <a:gd name="T31" fmla="*/ 23 h 29"/>
                  <a:gd name="T32" fmla="*/ 52 w 52"/>
                  <a:gd name="T33" fmla="*/ 21 h 29"/>
                  <a:gd name="T34" fmla="*/ 50 w 52"/>
                  <a:gd name="T35" fmla="*/ 19 h 29"/>
                  <a:gd name="T36" fmla="*/ 48 w 52"/>
                  <a:gd name="T37" fmla="*/ 18 h 29"/>
                  <a:gd name="T38" fmla="*/ 31 w 52"/>
                  <a:gd name="T39" fmla="*/ 12 h 29"/>
                  <a:gd name="T40" fmla="*/ 6 w 52"/>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29"/>
                  <a:gd name="T65" fmla="*/ 52 w 5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29">
                    <a:moveTo>
                      <a:pt x="6" y="0"/>
                    </a:moveTo>
                    <a:lnTo>
                      <a:pt x="4" y="0"/>
                    </a:lnTo>
                    <a:lnTo>
                      <a:pt x="2" y="0"/>
                    </a:lnTo>
                    <a:lnTo>
                      <a:pt x="0" y="2"/>
                    </a:lnTo>
                    <a:lnTo>
                      <a:pt x="0" y="4"/>
                    </a:lnTo>
                    <a:lnTo>
                      <a:pt x="0" y="6"/>
                    </a:lnTo>
                    <a:lnTo>
                      <a:pt x="0" y="8"/>
                    </a:lnTo>
                    <a:lnTo>
                      <a:pt x="2" y="10"/>
                    </a:lnTo>
                    <a:lnTo>
                      <a:pt x="4" y="12"/>
                    </a:lnTo>
                    <a:lnTo>
                      <a:pt x="29" y="23"/>
                    </a:lnTo>
                    <a:lnTo>
                      <a:pt x="46" y="29"/>
                    </a:lnTo>
                    <a:lnTo>
                      <a:pt x="48" y="29"/>
                    </a:lnTo>
                    <a:lnTo>
                      <a:pt x="50" y="29"/>
                    </a:lnTo>
                    <a:lnTo>
                      <a:pt x="52" y="27"/>
                    </a:lnTo>
                    <a:lnTo>
                      <a:pt x="52" y="25"/>
                    </a:lnTo>
                    <a:lnTo>
                      <a:pt x="52" y="23"/>
                    </a:lnTo>
                    <a:lnTo>
                      <a:pt x="52" y="21"/>
                    </a:lnTo>
                    <a:lnTo>
                      <a:pt x="50" y="19"/>
                    </a:lnTo>
                    <a:lnTo>
                      <a:pt x="48" y="18"/>
                    </a:lnTo>
                    <a:lnTo>
                      <a:pt x="31" y="12"/>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4" name="Freeform 132"/>
              <p:cNvSpPr>
                <a:spLocks/>
              </p:cNvSpPr>
              <p:nvPr/>
            </p:nvSpPr>
            <p:spPr bwMode="auto">
              <a:xfrm>
                <a:off x="935" y="3236"/>
                <a:ext cx="28" cy="12"/>
              </a:xfrm>
              <a:custGeom>
                <a:avLst/>
                <a:gdLst>
                  <a:gd name="T0" fmla="*/ 8 w 56"/>
                  <a:gd name="T1" fmla="*/ 0 h 25"/>
                  <a:gd name="T2" fmla="*/ 6 w 56"/>
                  <a:gd name="T3" fmla="*/ 0 h 25"/>
                  <a:gd name="T4" fmla="*/ 4 w 56"/>
                  <a:gd name="T5" fmla="*/ 0 h 25"/>
                  <a:gd name="T6" fmla="*/ 2 w 56"/>
                  <a:gd name="T7" fmla="*/ 2 h 25"/>
                  <a:gd name="T8" fmla="*/ 0 w 56"/>
                  <a:gd name="T9" fmla="*/ 4 h 25"/>
                  <a:gd name="T10" fmla="*/ 0 w 56"/>
                  <a:gd name="T11" fmla="*/ 6 h 25"/>
                  <a:gd name="T12" fmla="*/ 2 w 56"/>
                  <a:gd name="T13" fmla="*/ 8 h 25"/>
                  <a:gd name="T14" fmla="*/ 4 w 56"/>
                  <a:gd name="T15" fmla="*/ 10 h 25"/>
                  <a:gd name="T16" fmla="*/ 6 w 56"/>
                  <a:gd name="T17" fmla="*/ 12 h 25"/>
                  <a:gd name="T18" fmla="*/ 19 w 56"/>
                  <a:gd name="T19" fmla="*/ 17 h 25"/>
                  <a:gd name="T20" fmla="*/ 50 w 56"/>
                  <a:gd name="T21" fmla="*/ 25 h 25"/>
                  <a:gd name="T22" fmla="*/ 52 w 56"/>
                  <a:gd name="T23" fmla="*/ 25 h 25"/>
                  <a:gd name="T24" fmla="*/ 54 w 56"/>
                  <a:gd name="T25" fmla="*/ 23 h 25"/>
                  <a:gd name="T26" fmla="*/ 56 w 56"/>
                  <a:gd name="T27" fmla="*/ 21 h 25"/>
                  <a:gd name="T28" fmla="*/ 56 w 56"/>
                  <a:gd name="T29" fmla="*/ 19 h 25"/>
                  <a:gd name="T30" fmla="*/ 56 w 56"/>
                  <a:gd name="T31" fmla="*/ 17 h 25"/>
                  <a:gd name="T32" fmla="*/ 56 w 56"/>
                  <a:gd name="T33" fmla="*/ 15 h 25"/>
                  <a:gd name="T34" fmla="*/ 54 w 56"/>
                  <a:gd name="T35" fmla="*/ 13 h 25"/>
                  <a:gd name="T36" fmla="*/ 52 w 56"/>
                  <a:gd name="T37" fmla="*/ 13 h 25"/>
                  <a:gd name="T38" fmla="*/ 21 w 56"/>
                  <a:gd name="T39" fmla="*/ 6 h 25"/>
                  <a:gd name="T40" fmla="*/ 8 w 56"/>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5"/>
                  <a:gd name="T65" fmla="*/ 56 w 5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5">
                    <a:moveTo>
                      <a:pt x="8" y="0"/>
                    </a:moveTo>
                    <a:lnTo>
                      <a:pt x="6" y="0"/>
                    </a:lnTo>
                    <a:lnTo>
                      <a:pt x="4" y="0"/>
                    </a:lnTo>
                    <a:lnTo>
                      <a:pt x="2" y="2"/>
                    </a:lnTo>
                    <a:lnTo>
                      <a:pt x="0" y="4"/>
                    </a:lnTo>
                    <a:lnTo>
                      <a:pt x="0" y="6"/>
                    </a:lnTo>
                    <a:lnTo>
                      <a:pt x="2" y="8"/>
                    </a:lnTo>
                    <a:lnTo>
                      <a:pt x="4" y="10"/>
                    </a:lnTo>
                    <a:lnTo>
                      <a:pt x="6" y="12"/>
                    </a:lnTo>
                    <a:lnTo>
                      <a:pt x="19" y="17"/>
                    </a:lnTo>
                    <a:lnTo>
                      <a:pt x="50" y="25"/>
                    </a:lnTo>
                    <a:lnTo>
                      <a:pt x="52" y="25"/>
                    </a:lnTo>
                    <a:lnTo>
                      <a:pt x="54" y="23"/>
                    </a:lnTo>
                    <a:lnTo>
                      <a:pt x="56" y="21"/>
                    </a:lnTo>
                    <a:lnTo>
                      <a:pt x="56" y="19"/>
                    </a:lnTo>
                    <a:lnTo>
                      <a:pt x="56" y="17"/>
                    </a:lnTo>
                    <a:lnTo>
                      <a:pt x="56" y="15"/>
                    </a:lnTo>
                    <a:lnTo>
                      <a:pt x="54" y="13"/>
                    </a:lnTo>
                    <a:lnTo>
                      <a:pt x="52" y="13"/>
                    </a:lnTo>
                    <a:lnTo>
                      <a:pt x="21"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5" name="Freeform 133"/>
              <p:cNvSpPr>
                <a:spLocks/>
              </p:cNvSpPr>
              <p:nvPr/>
            </p:nvSpPr>
            <p:spPr bwMode="auto">
              <a:xfrm>
                <a:off x="975" y="3248"/>
                <a:ext cx="28" cy="9"/>
              </a:xfrm>
              <a:custGeom>
                <a:avLst/>
                <a:gdLst>
                  <a:gd name="T0" fmla="*/ 5 w 55"/>
                  <a:gd name="T1" fmla="*/ 0 h 19"/>
                  <a:gd name="T2" fmla="*/ 3 w 55"/>
                  <a:gd name="T3" fmla="*/ 0 h 19"/>
                  <a:gd name="T4" fmla="*/ 1 w 55"/>
                  <a:gd name="T5" fmla="*/ 0 h 19"/>
                  <a:gd name="T6" fmla="*/ 0 w 55"/>
                  <a:gd name="T7" fmla="*/ 2 h 19"/>
                  <a:gd name="T8" fmla="*/ 0 w 55"/>
                  <a:gd name="T9" fmla="*/ 4 h 19"/>
                  <a:gd name="T10" fmla="*/ 0 w 55"/>
                  <a:gd name="T11" fmla="*/ 6 h 19"/>
                  <a:gd name="T12" fmla="*/ 0 w 55"/>
                  <a:gd name="T13" fmla="*/ 8 h 19"/>
                  <a:gd name="T14" fmla="*/ 1 w 55"/>
                  <a:gd name="T15" fmla="*/ 10 h 19"/>
                  <a:gd name="T16" fmla="*/ 3 w 55"/>
                  <a:gd name="T17" fmla="*/ 12 h 19"/>
                  <a:gd name="T18" fmla="*/ 3 w 55"/>
                  <a:gd name="T19" fmla="*/ 12 h 19"/>
                  <a:gd name="T20" fmla="*/ 49 w 55"/>
                  <a:gd name="T21" fmla="*/ 19 h 19"/>
                  <a:gd name="T22" fmla="*/ 51 w 55"/>
                  <a:gd name="T23" fmla="*/ 19 h 19"/>
                  <a:gd name="T24" fmla="*/ 53 w 55"/>
                  <a:gd name="T25" fmla="*/ 17 h 19"/>
                  <a:gd name="T26" fmla="*/ 55 w 55"/>
                  <a:gd name="T27" fmla="*/ 15 h 19"/>
                  <a:gd name="T28" fmla="*/ 55 w 55"/>
                  <a:gd name="T29" fmla="*/ 13 h 19"/>
                  <a:gd name="T30" fmla="*/ 55 w 55"/>
                  <a:gd name="T31" fmla="*/ 12 h 19"/>
                  <a:gd name="T32" fmla="*/ 55 w 55"/>
                  <a:gd name="T33" fmla="*/ 10 h 19"/>
                  <a:gd name="T34" fmla="*/ 53 w 55"/>
                  <a:gd name="T35" fmla="*/ 8 h 19"/>
                  <a:gd name="T36" fmla="*/ 51 w 55"/>
                  <a:gd name="T37" fmla="*/ 8 h 19"/>
                  <a:gd name="T38" fmla="*/ 5 w 55"/>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19"/>
                  <a:gd name="T62" fmla="*/ 55 w 55"/>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19">
                    <a:moveTo>
                      <a:pt x="5" y="0"/>
                    </a:moveTo>
                    <a:lnTo>
                      <a:pt x="3" y="0"/>
                    </a:lnTo>
                    <a:lnTo>
                      <a:pt x="1" y="0"/>
                    </a:lnTo>
                    <a:lnTo>
                      <a:pt x="0" y="2"/>
                    </a:lnTo>
                    <a:lnTo>
                      <a:pt x="0" y="4"/>
                    </a:lnTo>
                    <a:lnTo>
                      <a:pt x="0" y="6"/>
                    </a:lnTo>
                    <a:lnTo>
                      <a:pt x="0" y="8"/>
                    </a:lnTo>
                    <a:lnTo>
                      <a:pt x="1" y="10"/>
                    </a:lnTo>
                    <a:lnTo>
                      <a:pt x="3" y="12"/>
                    </a:lnTo>
                    <a:lnTo>
                      <a:pt x="49" y="19"/>
                    </a:lnTo>
                    <a:lnTo>
                      <a:pt x="51" y="19"/>
                    </a:lnTo>
                    <a:lnTo>
                      <a:pt x="53" y="17"/>
                    </a:lnTo>
                    <a:lnTo>
                      <a:pt x="55" y="15"/>
                    </a:lnTo>
                    <a:lnTo>
                      <a:pt x="55" y="13"/>
                    </a:lnTo>
                    <a:lnTo>
                      <a:pt x="55" y="12"/>
                    </a:lnTo>
                    <a:lnTo>
                      <a:pt x="55" y="10"/>
                    </a:lnTo>
                    <a:lnTo>
                      <a:pt x="53" y="8"/>
                    </a:lnTo>
                    <a:lnTo>
                      <a:pt x="51"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6" name="Freeform 134"/>
              <p:cNvSpPr>
                <a:spLocks/>
              </p:cNvSpPr>
              <p:nvPr/>
            </p:nvSpPr>
            <p:spPr bwMode="auto">
              <a:xfrm>
                <a:off x="1014" y="3253"/>
                <a:ext cx="29" cy="7"/>
              </a:xfrm>
              <a:custGeom>
                <a:avLst/>
                <a:gdLst>
                  <a:gd name="T0" fmla="*/ 8 w 58"/>
                  <a:gd name="T1" fmla="*/ 0 h 13"/>
                  <a:gd name="T2" fmla="*/ 6 w 58"/>
                  <a:gd name="T3" fmla="*/ 0 h 13"/>
                  <a:gd name="T4" fmla="*/ 4 w 58"/>
                  <a:gd name="T5" fmla="*/ 0 h 13"/>
                  <a:gd name="T6" fmla="*/ 2 w 58"/>
                  <a:gd name="T7" fmla="*/ 1 h 13"/>
                  <a:gd name="T8" fmla="*/ 0 w 58"/>
                  <a:gd name="T9" fmla="*/ 3 h 13"/>
                  <a:gd name="T10" fmla="*/ 0 w 58"/>
                  <a:gd name="T11" fmla="*/ 5 h 13"/>
                  <a:gd name="T12" fmla="*/ 2 w 58"/>
                  <a:gd name="T13" fmla="*/ 7 h 13"/>
                  <a:gd name="T14" fmla="*/ 4 w 58"/>
                  <a:gd name="T15" fmla="*/ 9 h 13"/>
                  <a:gd name="T16" fmla="*/ 6 w 58"/>
                  <a:gd name="T17" fmla="*/ 11 h 13"/>
                  <a:gd name="T18" fmla="*/ 52 w 58"/>
                  <a:gd name="T19" fmla="*/ 13 h 13"/>
                  <a:gd name="T20" fmla="*/ 54 w 58"/>
                  <a:gd name="T21" fmla="*/ 13 h 13"/>
                  <a:gd name="T22" fmla="*/ 56 w 58"/>
                  <a:gd name="T23" fmla="*/ 13 h 13"/>
                  <a:gd name="T24" fmla="*/ 58 w 58"/>
                  <a:gd name="T25" fmla="*/ 11 h 13"/>
                  <a:gd name="T26" fmla="*/ 58 w 58"/>
                  <a:gd name="T27" fmla="*/ 9 h 13"/>
                  <a:gd name="T28" fmla="*/ 58 w 58"/>
                  <a:gd name="T29" fmla="*/ 7 h 13"/>
                  <a:gd name="T30" fmla="*/ 58 w 58"/>
                  <a:gd name="T31" fmla="*/ 5 h 13"/>
                  <a:gd name="T32" fmla="*/ 56 w 58"/>
                  <a:gd name="T33" fmla="*/ 3 h 13"/>
                  <a:gd name="T34" fmla="*/ 54 w 58"/>
                  <a:gd name="T35" fmla="*/ 1 h 13"/>
                  <a:gd name="T36" fmla="*/ 8 w 58"/>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3"/>
                  <a:gd name="T59" fmla="*/ 58 w 5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3">
                    <a:moveTo>
                      <a:pt x="8" y="0"/>
                    </a:moveTo>
                    <a:lnTo>
                      <a:pt x="6" y="0"/>
                    </a:lnTo>
                    <a:lnTo>
                      <a:pt x="4" y="0"/>
                    </a:lnTo>
                    <a:lnTo>
                      <a:pt x="2" y="1"/>
                    </a:lnTo>
                    <a:lnTo>
                      <a:pt x="0" y="3"/>
                    </a:lnTo>
                    <a:lnTo>
                      <a:pt x="0" y="5"/>
                    </a:lnTo>
                    <a:lnTo>
                      <a:pt x="2" y="7"/>
                    </a:lnTo>
                    <a:lnTo>
                      <a:pt x="4" y="9"/>
                    </a:lnTo>
                    <a:lnTo>
                      <a:pt x="6" y="11"/>
                    </a:lnTo>
                    <a:lnTo>
                      <a:pt x="52" y="13"/>
                    </a:lnTo>
                    <a:lnTo>
                      <a:pt x="54" y="13"/>
                    </a:lnTo>
                    <a:lnTo>
                      <a:pt x="56" y="13"/>
                    </a:lnTo>
                    <a:lnTo>
                      <a:pt x="58" y="11"/>
                    </a:lnTo>
                    <a:lnTo>
                      <a:pt x="58" y="9"/>
                    </a:lnTo>
                    <a:lnTo>
                      <a:pt x="58" y="7"/>
                    </a:lnTo>
                    <a:lnTo>
                      <a:pt x="58" y="5"/>
                    </a:lnTo>
                    <a:lnTo>
                      <a:pt x="56" y="3"/>
                    </a:lnTo>
                    <a:lnTo>
                      <a:pt x="54" y="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7" name="Freeform 135"/>
              <p:cNvSpPr>
                <a:spLocks/>
              </p:cNvSpPr>
              <p:nvPr/>
            </p:nvSpPr>
            <p:spPr bwMode="auto">
              <a:xfrm>
                <a:off x="1054" y="3252"/>
                <a:ext cx="29" cy="8"/>
              </a:xfrm>
              <a:custGeom>
                <a:avLst/>
                <a:gdLst>
                  <a:gd name="T0" fmla="*/ 4 w 57"/>
                  <a:gd name="T1" fmla="*/ 3 h 15"/>
                  <a:gd name="T2" fmla="*/ 2 w 57"/>
                  <a:gd name="T3" fmla="*/ 3 h 15"/>
                  <a:gd name="T4" fmla="*/ 0 w 57"/>
                  <a:gd name="T5" fmla="*/ 5 h 15"/>
                  <a:gd name="T6" fmla="*/ 0 w 57"/>
                  <a:gd name="T7" fmla="*/ 7 h 15"/>
                  <a:gd name="T8" fmla="*/ 0 w 57"/>
                  <a:gd name="T9" fmla="*/ 9 h 15"/>
                  <a:gd name="T10" fmla="*/ 0 w 57"/>
                  <a:gd name="T11" fmla="*/ 11 h 15"/>
                  <a:gd name="T12" fmla="*/ 2 w 57"/>
                  <a:gd name="T13" fmla="*/ 13 h 15"/>
                  <a:gd name="T14" fmla="*/ 4 w 57"/>
                  <a:gd name="T15" fmla="*/ 15 h 15"/>
                  <a:gd name="T16" fmla="*/ 6 w 57"/>
                  <a:gd name="T17" fmla="*/ 15 h 15"/>
                  <a:gd name="T18" fmla="*/ 42 w 57"/>
                  <a:gd name="T19" fmla="*/ 13 h 15"/>
                  <a:gd name="T20" fmla="*/ 52 w 57"/>
                  <a:gd name="T21" fmla="*/ 11 h 15"/>
                  <a:gd name="T22" fmla="*/ 54 w 57"/>
                  <a:gd name="T23" fmla="*/ 9 h 15"/>
                  <a:gd name="T24" fmla="*/ 55 w 57"/>
                  <a:gd name="T25" fmla="*/ 7 h 15"/>
                  <a:gd name="T26" fmla="*/ 57 w 57"/>
                  <a:gd name="T27" fmla="*/ 5 h 15"/>
                  <a:gd name="T28" fmla="*/ 57 w 57"/>
                  <a:gd name="T29" fmla="*/ 3 h 15"/>
                  <a:gd name="T30" fmla="*/ 55 w 57"/>
                  <a:gd name="T31" fmla="*/ 2 h 15"/>
                  <a:gd name="T32" fmla="*/ 54 w 57"/>
                  <a:gd name="T33" fmla="*/ 0 h 15"/>
                  <a:gd name="T34" fmla="*/ 52 w 57"/>
                  <a:gd name="T35" fmla="*/ 0 h 15"/>
                  <a:gd name="T36" fmla="*/ 50 w 57"/>
                  <a:gd name="T37" fmla="*/ 0 h 15"/>
                  <a:gd name="T38" fmla="*/ 40 w 57"/>
                  <a:gd name="T39" fmla="*/ 2 h 15"/>
                  <a:gd name="T40" fmla="*/ 4 w 57"/>
                  <a:gd name="T41" fmla="*/ 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5"/>
                  <a:gd name="T65" fmla="*/ 57 w 5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5">
                    <a:moveTo>
                      <a:pt x="4" y="3"/>
                    </a:moveTo>
                    <a:lnTo>
                      <a:pt x="2" y="3"/>
                    </a:lnTo>
                    <a:lnTo>
                      <a:pt x="0" y="5"/>
                    </a:lnTo>
                    <a:lnTo>
                      <a:pt x="0" y="7"/>
                    </a:lnTo>
                    <a:lnTo>
                      <a:pt x="0" y="9"/>
                    </a:lnTo>
                    <a:lnTo>
                      <a:pt x="0" y="11"/>
                    </a:lnTo>
                    <a:lnTo>
                      <a:pt x="2" y="13"/>
                    </a:lnTo>
                    <a:lnTo>
                      <a:pt x="4" y="15"/>
                    </a:lnTo>
                    <a:lnTo>
                      <a:pt x="6" y="15"/>
                    </a:lnTo>
                    <a:lnTo>
                      <a:pt x="42" y="13"/>
                    </a:lnTo>
                    <a:lnTo>
                      <a:pt x="52" y="11"/>
                    </a:lnTo>
                    <a:lnTo>
                      <a:pt x="54" y="9"/>
                    </a:lnTo>
                    <a:lnTo>
                      <a:pt x="55" y="7"/>
                    </a:lnTo>
                    <a:lnTo>
                      <a:pt x="57" y="5"/>
                    </a:lnTo>
                    <a:lnTo>
                      <a:pt x="57" y="3"/>
                    </a:lnTo>
                    <a:lnTo>
                      <a:pt x="55" y="2"/>
                    </a:lnTo>
                    <a:lnTo>
                      <a:pt x="54" y="0"/>
                    </a:lnTo>
                    <a:lnTo>
                      <a:pt x="52" y="0"/>
                    </a:lnTo>
                    <a:lnTo>
                      <a:pt x="50" y="0"/>
                    </a:lnTo>
                    <a:lnTo>
                      <a:pt x="40" y="2"/>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8" name="Freeform 136"/>
              <p:cNvSpPr>
                <a:spLocks/>
              </p:cNvSpPr>
              <p:nvPr/>
            </p:nvSpPr>
            <p:spPr bwMode="auto">
              <a:xfrm>
                <a:off x="1095" y="3245"/>
                <a:ext cx="28" cy="10"/>
              </a:xfrm>
              <a:custGeom>
                <a:avLst/>
                <a:gdLst>
                  <a:gd name="T0" fmla="*/ 4 w 56"/>
                  <a:gd name="T1" fmla="*/ 10 h 21"/>
                  <a:gd name="T2" fmla="*/ 2 w 56"/>
                  <a:gd name="T3" fmla="*/ 10 h 21"/>
                  <a:gd name="T4" fmla="*/ 0 w 56"/>
                  <a:gd name="T5" fmla="*/ 12 h 21"/>
                  <a:gd name="T6" fmla="*/ 0 w 56"/>
                  <a:gd name="T7" fmla="*/ 14 h 21"/>
                  <a:gd name="T8" fmla="*/ 0 w 56"/>
                  <a:gd name="T9" fmla="*/ 16 h 21"/>
                  <a:gd name="T10" fmla="*/ 0 w 56"/>
                  <a:gd name="T11" fmla="*/ 18 h 21"/>
                  <a:gd name="T12" fmla="*/ 2 w 56"/>
                  <a:gd name="T13" fmla="*/ 19 h 21"/>
                  <a:gd name="T14" fmla="*/ 4 w 56"/>
                  <a:gd name="T15" fmla="*/ 21 h 21"/>
                  <a:gd name="T16" fmla="*/ 6 w 56"/>
                  <a:gd name="T17" fmla="*/ 21 h 21"/>
                  <a:gd name="T18" fmla="*/ 25 w 56"/>
                  <a:gd name="T19" fmla="*/ 18 h 21"/>
                  <a:gd name="T20" fmla="*/ 52 w 56"/>
                  <a:gd name="T21" fmla="*/ 12 h 21"/>
                  <a:gd name="T22" fmla="*/ 54 w 56"/>
                  <a:gd name="T23" fmla="*/ 10 h 21"/>
                  <a:gd name="T24" fmla="*/ 56 w 56"/>
                  <a:gd name="T25" fmla="*/ 8 h 21"/>
                  <a:gd name="T26" fmla="*/ 56 w 56"/>
                  <a:gd name="T27" fmla="*/ 6 h 21"/>
                  <a:gd name="T28" fmla="*/ 56 w 56"/>
                  <a:gd name="T29" fmla="*/ 4 h 21"/>
                  <a:gd name="T30" fmla="*/ 56 w 56"/>
                  <a:gd name="T31" fmla="*/ 2 h 21"/>
                  <a:gd name="T32" fmla="*/ 54 w 56"/>
                  <a:gd name="T33" fmla="*/ 0 h 21"/>
                  <a:gd name="T34" fmla="*/ 52 w 56"/>
                  <a:gd name="T35" fmla="*/ 0 h 21"/>
                  <a:gd name="T36" fmla="*/ 50 w 56"/>
                  <a:gd name="T37" fmla="*/ 0 h 21"/>
                  <a:gd name="T38" fmla="*/ 23 w 56"/>
                  <a:gd name="T39" fmla="*/ 6 h 21"/>
                  <a:gd name="T40" fmla="*/ 4 w 56"/>
                  <a:gd name="T41" fmla="*/ 1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1"/>
                  <a:gd name="T65" fmla="*/ 56 w 56"/>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1">
                    <a:moveTo>
                      <a:pt x="4" y="10"/>
                    </a:moveTo>
                    <a:lnTo>
                      <a:pt x="2" y="10"/>
                    </a:lnTo>
                    <a:lnTo>
                      <a:pt x="0" y="12"/>
                    </a:lnTo>
                    <a:lnTo>
                      <a:pt x="0" y="14"/>
                    </a:lnTo>
                    <a:lnTo>
                      <a:pt x="0" y="16"/>
                    </a:lnTo>
                    <a:lnTo>
                      <a:pt x="0" y="18"/>
                    </a:lnTo>
                    <a:lnTo>
                      <a:pt x="2" y="19"/>
                    </a:lnTo>
                    <a:lnTo>
                      <a:pt x="4" y="21"/>
                    </a:lnTo>
                    <a:lnTo>
                      <a:pt x="6" y="21"/>
                    </a:lnTo>
                    <a:lnTo>
                      <a:pt x="25" y="18"/>
                    </a:lnTo>
                    <a:lnTo>
                      <a:pt x="52" y="12"/>
                    </a:lnTo>
                    <a:lnTo>
                      <a:pt x="54" y="10"/>
                    </a:lnTo>
                    <a:lnTo>
                      <a:pt x="56" y="8"/>
                    </a:lnTo>
                    <a:lnTo>
                      <a:pt x="56" y="6"/>
                    </a:lnTo>
                    <a:lnTo>
                      <a:pt x="56" y="4"/>
                    </a:lnTo>
                    <a:lnTo>
                      <a:pt x="56" y="2"/>
                    </a:lnTo>
                    <a:lnTo>
                      <a:pt x="54" y="0"/>
                    </a:lnTo>
                    <a:lnTo>
                      <a:pt x="52" y="0"/>
                    </a:lnTo>
                    <a:lnTo>
                      <a:pt x="50" y="0"/>
                    </a:lnTo>
                    <a:lnTo>
                      <a:pt x="23" y="6"/>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49" name="Freeform 137"/>
              <p:cNvSpPr>
                <a:spLocks/>
              </p:cNvSpPr>
              <p:nvPr/>
            </p:nvSpPr>
            <p:spPr bwMode="auto">
              <a:xfrm>
                <a:off x="1133" y="3230"/>
                <a:ext cx="27" cy="15"/>
              </a:xfrm>
              <a:custGeom>
                <a:avLst/>
                <a:gdLst>
                  <a:gd name="T0" fmla="*/ 6 w 54"/>
                  <a:gd name="T1" fmla="*/ 18 h 29"/>
                  <a:gd name="T2" fmla="*/ 4 w 54"/>
                  <a:gd name="T3" fmla="*/ 20 h 29"/>
                  <a:gd name="T4" fmla="*/ 2 w 54"/>
                  <a:gd name="T5" fmla="*/ 22 h 29"/>
                  <a:gd name="T6" fmla="*/ 0 w 54"/>
                  <a:gd name="T7" fmla="*/ 24 h 29"/>
                  <a:gd name="T8" fmla="*/ 0 w 54"/>
                  <a:gd name="T9" fmla="*/ 25 h 29"/>
                  <a:gd name="T10" fmla="*/ 2 w 54"/>
                  <a:gd name="T11" fmla="*/ 27 h 29"/>
                  <a:gd name="T12" fmla="*/ 4 w 54"/>
                  <a:gd name="T13" fmla="*/ 29 h 29"/>
                  <a:gd name="T14" fmla="*/ 6 w 54"/>
                  <a:gd name="T15" fmla="*/ 29 h 29"/>
                  <a:gd name="T16" fmla="*/ 8 w 54"/>
                  <a:gd name="T17" fmla="*/ 29 h 29"/>
                  <a:gd name="T18" fmla="*/ 10 w 54"/>
                  <a:gd name="T19" fmla="*/ 29 h 29"/>
                  <a:gd name="T20" fmla="*/ 40 w 54"/>
                  <a:gd name="T21" fmla="*/ 16 h 29"/>
                  <a:gd name="T22" fmla="*/ 42 w 54"/>
                  <a:gd name="T23" fmla="*/ 16 h 29"/>
                  <a:gd name="T24" fmla="*/ 52 w 54"/>
                  <a:gd name="T25" fmla="*/ 12 h 29"/>
                  <a:gd name="T26" fmla="*/ 54 w 54"/>
                  <a:gd name="T27" fmla="*/ 10 h 29"/>
                  <a:gd name="T28" fmla="*/ 54 w 54"/>
                  <a:gd name="T29" fmla="*/ 8 h 29"/>
                  <a:gd name="T30" fmla="*/ 54 w 54"/>
                  <a:gd name="T31" fmla="*/ 6 h 29"/>
                  <a:gd name="T32" fmla="*/ 54 w 54"/>
                  <a:gd name="T33" fmla="*/ 4 h 29"/>
                  <a:gd name="T34" fmla="*/ 52 w 54"/>
                  <a:gd name="T35" fmla="*/ 2 h 29"/>
                  <a:gd name="T36" fmla="*/ 50 w 54"/>
                  <a:gd name="T37" fmla="*/ 0 h 29"/>
                  <a:gd name="T38" fmla="*/ 48 w 54"/>
                  <a:gd name="T39" fmla="*/ 0 h 29"/>
                  <a:gd name="T40" fmla="*/ 46 w 54"/>
                  <a:gd name="T41" fmla="*/ 2 h 29"/>
                  <a:gd name="T42" fmla="*/ 37 w 54"/>
                  <a:gd name="T43" fmla="*/ 6 h 29"/>
                  <a:gd name="T44" fmla="*/ 40 w 54"/>
                  <a:gd name="T45" fmla="*/ 10 h 29"/>
                  <a:gd name="T46" fmla="*/ 39 w 54"/>
                  <a:gd name="T47" fmla="*/ 4 h 29"/>
                  <a:gd name="T48" fmla="*/ 8 w 54"/>
                  <a:gd name="T49" fmla="*/ 18 h 29"/>
                  <a:gd name="T50" fmla="*/ 6 w 54"/>
                  <a:gd name="T51" fmla="*/ 18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29"/>
                  <a:gd name="T80" fmla="*/ 54 w 54"/>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29">
                    <a:moveTo>
                      <a:pt x="6" y="18"/>
                    </a:moveTo>
                    <a:lnTo>
                      <a:pt x="4" y="20"/>
                    </a:lnTo>
                    <a:lnTo>
                      <a:pt x="2" y="22"/>
                    </a:lnTo>
                    <a:lnTo>
                      <a:pt x="0" y="24"/>
                    </a:lnTo>
                    <a:lnTo>
                      <a:pt x="0" y="25"/>
                    </a:lnTo>
                    <a:lnTo>
                      <a:pt x="2" y="27"/>
                    </a:lnTo>
                    <a:lnTo>
                      <a:pt x="4" y="29"/>
                    </a:lnTo>
                    <a:lnTo>
                      <a:pt x="6" y="29"/>
                    </a:lnTo>
                    <a:lnTo>
                      <a:pt x="8" y="29"/>
                    </a:lnTo>
                    <a:lnTo>
                      <a:pt x="10" y="29"/>
                    </a:lnTo>
                    <a:lnTo>
                      <a:pt x="40" y="16"/>
                    </a:lnTo>
                    <a:lnTo>
                      <a:pt x="42" y="16"/>
                    </a:lnTo>
                    <a:lnTo>
                      <a:pt x="52" y="12"/>
                    </a:lnTo>
                    <a:lnTo>
                      <a:pt x="54" y="10"/>
                    </a:lnTo>
                    <a:lnTo>
                      <a:pt x="54" y="8"/>
                    </a:lnTo>
                    <a:lnTo>
                      <a:pt x="54" y="6"/>
                    </a:lnTo>
                    <a:lnTo>
                      <a:pt x="54" y="4"/>
                    </a:lnTo>
                    <a:lnTo>
                      <a:pt x="52" y="2"/>
                    </a:lnTo>
                    <a:lnTo>
                      <a:pt x="50" y="0"/>
                    </a:lnTo>
                    <a:lnTo>
                      <a:pt x="48" y="0"/>
                    </a:lnTo>
                    <a:lnTo>
                      <a:pt x="46" y="2"/>
                    </a:lnTo>
                    <a:lnTo>
                      <a:pt x="37" y="6"/>
                    </a:lnTo>
                    <a:lnTo>
                      <a:pt x="40" y="10"/>
                    </a:lnTo>
                    <a:lnTo>
                      <a:pt x="39" y="4"/>
                    </a:lnTo>
                    <a:lnTo>
                      <a:pt x="8" y="18"/>
                    </a:lnTo>
                    <a:lnTo>
                      <a:pt x="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0" name="Freeform 138"/>
              <p:cNvSpPr>
                <a:spLocks/>
              </p:cNvSpPr>
              <p:nvPr/>
            </p:nvSpPr>
            <p:spPr bwMode="auto">
              <a:xfrm>
                <a:off x="1170" y="3211"/>
                <a:ext cx="25" cy="17"/>
              </a:xfrm>
              <a:custGeom>
                <a:avLst/>
                <a:gdLst>
                  <a:gd name="T0" fmla="*/ 4 w 52"/>
                  <a:gd name="T1" fmla="*/ 23 h 35"/>
                  <a:gd name="T2" fmla="*/ 2 w 52"/>
                  <a:gd name="T3" fmla="*/ 25 h 35"/>
                  <a:gd name="T4" fmla="*/ 0 w 52"/>
                  <a:gd name="T5" fmla="*/ 27 h 35"/>
                  <a:gd name="T6" fmla="*/ 0 w 52"/>
                  <a:gd name="T7" fmla="*/ 29 h 35"/>
                  <a:gd name="T8" fmla="*/ 2 w 52"/>
                  <a:gd name="T9" fmla="*/ 31 h 35"/>
                  <a:gd name="T10" fmla="*/ 4 w 52"/>
                  <a:gd name="T11" fmla="*/ 33 h 35"/>
                  <a:gd name="T12" fmla="*/ 6 w 52"/>
                  <a:gd name="T13" fmla="*/ 35 h 35"/>
                  <a:gd name="T14" fmla="*/ 8 w 52"/>
                  <a:gd name="T15" fmla="*/ 35 h 35"/>
                  <a:gd name="T16" fmla="*/ 10 w 52"/>
                  <a:gd name="T17" fmla="*/ 33 h 35"/>
                  <a:gd name="T18" fmla="*/ 48 w 52"/>
                  <a:gd name="T19" fmla="*/ 10 h 35"/>
                  <a:gd name="T20" fmla="*/ 50 w 52"/>
                  <a:gd name="T21" fmla="*/ 8 h 35"/>
                  <a:gd name="T22" fmla="*/ 52 w 52"/>
                  <a:gd name="T23" fmla="*/ 6 h 35"/>
                  <a:gd name="T24" fmla="*/ 52 w 52"/>
                  <a:gd name="T25" fmla="*/ 4 h 35"/>
                  <a:gd name="T26" fmla="*/ 50 w 52"/>
                  <a:gd name="T27" fmla="*/ 2 h 35"/>
                  <a:gd name="T28" fmla="*/ 48 w 52"/>
                  <a:gd name="T29" fmla="*/ 0 h 35"/>
                  <a:gd name="T30" fmla="*/ 46 w 52"/>
                  <a:gd name="T31" fmla="*/ 0 h 35"/>
                  <a:gd name="T32" fmla="*/ 44 w 52"/>
                  <a:gd name="T33" fmla="*/ 0 h 35"/>
                  <a:gd name="T34" fmla="*/ 42 w 52"/>
                  <a:gd name="T35" fmla="*/ 0 h 35"/>
                  <a:gd name="T36" fmla="*/ 4 w 52"/>
                  <a:gd name="T37" fmla="*/ 2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5"/>
                  <a:gd name="T59" fmla="*/ 52 w 52"/>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5">
                    <a:moveTo>
                      <a:pt x="4" y="23"/>
                    </a:moveTo>
                    <a:lnTo>
                      <a:pt x="2" y="25"/>
                    </a:lnTo>
                    <a:lnTo>
                      <a:pt x="0" y="27"/>
                    </a:lnTo>
                    <a:lnTo>
                      <a:pt x="0" y="29"/>
                    </a:lnTo>
                    <a:lnTo>
                      <a:pt x="2" y="31"/>
                    </a:lnTo>
                    <a:lnTo>
                      <a:pt x="4" y="33"/>
                    </a:lnTo>
                    <a:lnTo>
                      <a:pt x="6" y="35"/>
                    </a:lnTo>
                    <a:lnTo>
                      <a:pt x="8" y="35"/>
                    </a:lnTo>
                    <a:lnTo>
                      <a:pt x="10" y="33"/>
                    </a:lnTo>
                    <a:lnTo>
                      <a:pt x="48" y="10"/>
                    </a:lnTo>
                    <a:lnTo>
                      <a:pt x="50" y="8"/>
                    </a:lnTo>
                    <a:lnTo>
                      <a:pt x="52" y="6"/>
                    </a:lnTo>
                    <a:lnTo>
                      <a:pt x="52" y="4"/>
                    </a:lnTo>
                    <a:lnTo>
                      <a:pt x="50" y="2"/>
                    </a:lnTo>
                    <a:lnTo>
                      <a:pt x="48" y="0"/>
                    </a:lnTo>
                    <a:lnTo>
                      <a:pt x="46" y="0"/>
                    </a:lnTo>
                    <a:lnTo>
                      <a:pt x="44" y="0"/>
                    </a:lnTo>
                    <a:lnTo>
                      <a:pt x="42" y="0"/>
                    </a:lnTo>
                    <a:lnTo>
                      <a:pt x="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1" name="Freeform 139"/>
              <p:cNvSpPr>
                <a:spLocks/>
              </p:cNvSpPr>
              <p:nvPr/>
            </p:nvSpPr>
            <p:spPr bwMode="auto">
              <a:xfrm>
                <a:off x="1203" y="3186"/>
                <a:ext cx="24" cy="20"/>
              </a:xfrm>
              <a:custGeom>
                <a:avLst/>
                <a:gdLst>
                  <a:gd name="T0" fmla="*/ 4 w 48"/>
                  <a:gd name="T1" fmla="*/ 29 h 41"/>
                  <a:gd name="T2" fmla="*/ 2 w 48"/>
                  <a:gd name="T3" fmla="*/ 31 h 41"/>
                  <a:gd name="T4" fmla="*/ 0 w 48"/>
                  <a:gd name="T5" fmla="*/ 33 h 41"/>
                  <a:gd name="T6" fmla="*/ 0 w 48"/>
                  <a:gd name="T7" fmla="*/ 35 h 41"/>
                  <a:gd name="T8" fmla="*/ 2 w 48"/>
                  <a:gd name="T9" fmla="*/ 37 h 41"/>
                  <a:gd name="T10" fmla="*/ 4 w 48"/>
                  <a:gd name="T11" fmla="*/ 39 h 41"/>
                  <a:gd name="T12" fmla="*/ 6 w 48"/>
                  <a:gd name="T13" fmla="*/ 41 h 41"/>
                  <a:gd name="T14" fmla="*/ 8 w 48"/>
                  <a:gd name="T15" fmla="*/ 41 h 41"/>
                  <a:gd name="T16" fmla="*/ 10 w 48"/>
                  <a:gd name="T17" fmla="*/ 39 h 41"/>
                  <a:gd name="T18" fmla="*/ 41 w 48"/>
                  <a:gd name="T19" fmla="*/ 16 h 41"/>
                  <a:gd name="T20" fmla="*/ 46 w 48"/>
                  <a:gd name="T21" fmla="*/ 10 h 41"/>
                  <a:gd name="T22" fmla="*/ 48 w 48"/>
                  <a:gd name="T23" fmla="*/ 8 h 41"/>
                  <a:gd name="T24" fmla="*/ 48 w 48"/>
                  <a:gd name="T25" fmla="*/ 6 h 41"/>
                  <a:gd name="T26" fmla="*/ 48 w 48"/>
                  <a:gd name="T27" fmla="*/ 4 h 41"/>
                  <a:gd name="T28" fmla="*/ 48 w 48"/>
                  <a:gd name="T29" fmla="*/ 2 h 41"/>
                  <a:gd name="T30" fmla="*/ 46 w 48"/>
                  <a:gd name="T31" fmla="*/ 0 h 41"/>
                  <a:gd name="T32" fmla="*/ 44 w 48"/>
                  <a:gd name="T33" fmla="*/ 0 h 41"/>
                  <a:gd name="T34" fmla="*/ 42 w 48"/>
                  <a:gd name="T35" fmla="*/ 0 h 41"/>
                  <a:gd name="T36" fmla="*/ 41 w 48"/>
                  <a:gd name="T37" fmla="*/ 0 h 41"/>
                  <a:gd name="T38" fmla="*/ 35 w 48"/>
                  <a:gd name="T39" fmla="*/ 6 h 41"/>
                  <a:gd name="T40" fmla="*/ 4 w 48"/>
                  <a:gd name="T41" fmla="*/ 29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1"/>
                  <a:gd name="T65" fmla="*/ 48 w 4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1">
                    <a:moveTo>
                      <a:pt x="4" y="29"/>
                    </a:moveTo>
                    <a:lnTo>
                      <a:pt x="2" y="31"/>
                    </a:lnTo>
                    <a:lnTo>
                      <a:pt x="0" y="33"/>
                    </a:lnTo>
                    <a:lnTo>
                      <a:pt x="0" y="35"/>
                    </a:lnTo>
                    <a:lnTo>
                      <a:pt x="2" y="37"/>
                    </a:lnTo>
                    <a:lnTo>
                      <a:pt x="4" y="39"/>
                    </a:lnTo>
                    <a:lnTo>
                      <a:pt x="6" y="41"/>
                    </a:lnTo>
                    <a:lnTo>
                      <a:pt x="8" y="41"/>
                    </a:lnTo>
                    <a:lnTo>
                      <a:pt x="10" y="39"/>
                    </a:lnTo>
                    <a:lnTo>
                      <a:pt x="41" y="16"/>
                    </a:lnTo>
                    <a:lnTo>
                      <a:pt x="46" y="10"/>
                    </a:lnTo>
                    <a:lnTo>
                      <a:pt x="48" y="8"/>
                    </a:lnTo>
                    <a:lnTo>
                      <a:pt x="48" y="6"/>
                    </a:lnTo>
                    <a:lnTo>
                      <a:pt x="48" y="4"/>
                    </a:lnTo>
                    <a:lnTo>
                      <a:pt x="48" y="2"/>
                    </a:lnTo>
                    <a:lnTo>
                      <a:pt x="46" y="0"/>
                    </a:lnTo>
                    <a:lnTo>
                      <a:pt x="44" y="0"/>
                    </a:lnTo>
                    <a:lnTo>
                      <a:pt x="42" y="0"/>
                    </a:lnTo>
                    <a:lnTo>
                      <a:pt x="41" y="0"/>
                    </a:lnTo>
                    <a:lnTo>
                      <a:pt x="35" y="6"/>
                    </a:lnTo>
                    <a:lnTo>
                      <a:pt x="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2" name="Freeform 140"/>
              <p:cNvSpPr>
                <a:spLocks/>
              </p:cNvSpPr>
              <p:nvPr/>
            </p:nvSpPr>
            <p:spPr bwMode="auto">
              <a:xfrm>
                <a:off x="1234" y="3156"/>
                <a:ext cx="21" cy="23"/>
              </a:xfrm>
              <a:custGeom>
                <a:avLst/>
                <a:gdLst>
                  <a:gd name="T0" fmla="*/ 2 w 42"/>
                  <a:gd name="T1" fmla="*/ 36 h 46"/>
                  <a:gd name="T2" fmla="*/ 0 w 42"/>
                  <a:gd name="T3" fmla="*/ 38 h 46"/>
                  <a:gd name="T4" fmla="*/ 0 w 42"/>
                  <a:gd name="T5" fmla="*/ 40 h 46"/>
                  <a:gd name="T6" fmla="*/ 0 w 42"/>
                  <a:gd name="T7" fmla="*/ 42 h 46"/>
                  <a:gd name="T8" fmla="*/ 0 w 42"/>
                  <a:gd name="T9" fmla="*/ 44 h 46"/>
                  <a:gd name="T10" fmla="*/ 2 w 42"/>
                  <a:gd name="T11" fmla="*/ 46 h 46"/>
                  <a:gd name="T12" fmla="*/ 3 w 42"/>
                  <a:gd name="T13" fmla="*/ 46 h 46"/>
                  <a:gd name="T14" fmla="*/ 5 w 42"/>
                  <a:gd name="T15" fmla="*/ 46 h 46"/>
                  <a:gd name="T16" fmla="*/ 7 w 42"/>
                  <a:gd name="T17" fmla="*/ 46 h 46"/>
                  <a:gd name="T18" fmla="*/ 23 w 42"/>
                  <a:gd name="T19" fmla="*/ 30 h 46"/>
                  <a:gd name="T20" fmla="*/ 25 w 42"/>
                  <a:gd name="T21" fmla="*/ 29 h 46"/>
                  <a:gd name="T22" fmla="*/ 40 w 42"/>
                  <a:gd name="T23" fmla="*/ 9 h 46"/>
                  <a:gd name="T24" fmla="*/ 42 w 42"/>
                  <a:gd name="T25" fmla="*/ 7 h 46"/>
                  <a:gd name="T26" fmla="*/ 42 w 42"/>
                  <a:gd name="T27" fmla="*/ 6 h 46"/>
                  <a:gd name="T28" fmla="*/ 40 w 42"/>
                  <a:gd name="T29" fmla="*/ 4 h 46"/>
                  <a:gd name="T30" fmla="*/ 38 w 42"/>
                  <a:gd name="T31" fmla="*/ 2 h 46"/>
                  <a:gd name="T32" fmla="*/ 36 w 42"/>
                  <a:gd name="T33" fmla="*/ 0 h 46"/>
                  <a:gd name="T34" fmla="*/ 34 w 42"/>
                  <a:gd name="T35" fmla="*/ 0 h 46"/>
                  <a:gd name="T36" fmla="*/ 32 w 42"/>
                  <a:gd name="T37" fmla="*/ 2 h 46"/>
                  <a:gd name="T38" fmla="*/ 30 w 42"/>
                  <a:gd name="T39" fmla="*/ 4 h 46"/>
                  <a:gd name="T40" fmla="*/ 15 w 42"/>
                  <a:gd name="T41" fmla="*/ 23 h 46"/>
                  <a:gd name="T42" fmla="*/ 21 w 42"/>
                  <a:gd name="T43" fmla="*/ 25 h 46"/>
                  <a:gd name="T44" fmla="*/ 17 w 42"/>
                  <a:gd name="T45" fmla="*/ 21 h 46"/>
                  <a:gd name="T46" fmla="*/ 2 w 42"/>
                  <a:gd name="T47" fmla="*/ 3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46"/>
                  <a:gd name="T74" fmla="*/ 42 w 42"/>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46">
                    <a:moveTo>
                      <a:pt x="2" y="36"/>
                    </a:moveTo>
                    <a:lnTo>
                      <a:pt x="0" y="38"/>
                    </a:lnTo>
                    <a:lnTo>
                      <a:pt x="0" y="40"/>
                    </a:lnTo>
                    <a:lnTo>
                      <a:pt x="0" y="42"/>
                    </a:lnTo>
                    <a:lnTo>
                      <a:pt x="0" y="44"/>
                    </a:lnTo>
                    <a:lnTo>
                      <a:pt x="2" y="46"/>
                    </a:lnTo>
                    <a:lnTo>
                      <a:pt x="3" y="46"/>
                    </a:lnTo>
                    <a:lnTo>
                      <a:pt x="5" y="46"/>
                    </a:lnTo>
                    <a:lnTo>
                      <a:pt x="7" y="46"/>
                    </a:lnTo>
                    <a:lnTo>
                      <a:pt x="23" y="30"/>
                    </a:lnTo>
                    <a:lnTo>
                      <a:pt x="25" y="29"/>
                    </a:lnTo>
                    <a:lnTo>
                      <a:pt x="40" y="9"/>
                    </a:lnTo>
                    <a:lnTo>
                      <a:pt x="42" y="7"/>
                    </a:lnTo>
                    <a:lnTo>
                      <a:pt x="42" y="6"/>
                    </a:lnTo>
                    <a:lnTo>
                      <a:pt x="40" y="4"/>
                    </a:lnTo>
                    <a:lnTo>
                      <a:pt x="38" y="2"/>
                    </a:lnTo>
                    <a:lnTo>
                      <a:pt x="36" y="0"/>
                    </a:lnTo>
                    <a:lnTo>
                      <a:pt x="34" y="0"/>
                    </a:lnTo>
                    <a:lnTo>
                      <a:pt x="32" y="2"/>
                    </a:lnTo>
                    <a:lnTo>
                      <a:pt x="30" y="4"/>
                    </a:lnTo>
                    <a:lnTo>
                      <a:pt x="15" y="23"/>
                    </a:lnTo>
                    <a:lnTo>
                      <a:pt x="21" y="25"/>
                    </a:lnTo>
                    <a:lnTo>
                      <a:pt x="17" y="21"/>
                    </a:lnTo>
                    <a:lnTo>
                      <a:pt x="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3" name="Freeform 141"/>
              <p:cNvSpPr>
                <a:spLocks/>
              </p:cNvSpPr>
              <p:nvPr/>
            </p:nvSpPr>
            <p:spPr bwMode="auto">
              <a:xfrm>
                <a:off x="1260" y="3124"/>
                <a:ext cx="18" cy="25"/>
              </a:xfrm>
              <a:custGeom>
                <a:avLst/>
                <a:gdLst>
                  <a:gd name="T0" fmla="*/ 2 w 37"/>
                  <a:gd name="T1" fmla="*/ 42 h 49"/>
                  <a:gd name="T2" fmla="*/ 0 w 37"/>
                  <a:gd name="T3" fmla="*/ 44 h 49"/>
                  <a:gd name="T4" fmla="*/ 0 w 37"/>
                  <a:gd name="T5" fmla="*/ 46 h 49"/>
                  <a:gd name="T6" fmla="*/ 2 w 37"/>
                  <a:gd name="T7" fmla="*/ 47 h 49"/>
                  <a:gd name="T8" fmla="*/ 4 w 37"/>
                  <a:gd name="T9" fmla="*/ 49 h 49"/>
                  <a:gd name="T10" fmla="*/ 6 w 37"/>
                  <a:gd name="T11" fmla="*/ 49 h 49"/>
                  <a:gd name="T12" fmla="*/ 8 w 37"/>
                  <a:gd name="T13" fmla="*/ 49 h 49"/>
                  <a:gd name="T14" fmla="*/ 10 w 37"/>
                  <a:gd name="T15" fmla="*/ 49 h 49"/>
                  <a:gd name="T16" fmla="*/ 12 w 37"/>
                  <a:gd name="T17" fmla="*/ 47 h 49"/>
                  <a:gd name="T18" fmla="*/ 14 w 37"/>
                  <a:gd name="T19" fmla="*/ 44 h 49"/>
                  <a:gd name="T20" fmla="*/ 37 w 37"/>
                  <a:gd name="T21" fmla="*/ 9 h 49"/>
                  <a:gd name="T22" fmla="*/ 37 w 37"/>
                  <a:gd name="T23" fmla="*/ 7 h 49"/>
                  <a:gd name="T24" fmla="*/ 37 w 37"/>
                  <a:gd name="T25" fmla="*/ 5 h 49"/>
                  <a:gd name="T26" fmla="*/ 37 w 37"/>
                  <a:gd name="T27" fmla="*/ 3 h 49"/>
                  <a:gd name="T28" fmla="*/ 35 w 37"/>
                  <a:gd name="T29" fmla="*/ 1 h 49"/>
                  <a:gd name="T30" fmla="*/ 33 w 37"/>
                  <a:gd name="T31" fmla="*/ 0 h 49"/>
                  <a:gd name="T32" fmla="*/ 31 w 37"/>
                  <a:gd name="T33" fmla="*/ 0 h 49"/>
                  <a:gd name="T34" fmla="*/ 29 w 37"/>
                  <a:gd name="T35" fmla="*/ 1 h 49"/>
                  <a:gd name="T36" fmla="*/ 27 w 37"/>
                  <a:gd name="T37" fmla="*/ 3 h 49"/>
                  <a:gd name="T38" fmla="*/ 4 w 37"/>
                  <a:gd name="T39" fmla="*/ 38 h 49"/>
                  <a:gd name="T40" fmla="*/ 2 w 37"/>
                  <a:gd name="T41" fmla="*/ 42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9"/>
                  <a:gd name="T65" fmla="*/ 37 w 37"/>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9">
                    <a:moveTo>
                      <a:pt x="2" y="42"/>
                    </a:moveTo>
                    <a:lnTo>
                      <a:pt x="0" y="44"/>
                    </a:lnTo>
                    <a:lnTo>
                      <a:pt x="0" y="46"/>
                    </a:lnTo>
                    <a:lnTo>
                      <a:pt x="2" y="47"/>
                    </a:lnTo>
                    <a:lnTo>
                      <a:pt x="4" y="49"/>
                    </a:lnTo>
                    <a:lnTo>
                      <a:pt x="6" y="49"/>
                    </a:lnTo>
                    <a:lnTo>
                      <a:pt x="8" y="49"/>
                    </a:lnTo>
                    <a:lnTo>
                      <a:pt x="10" y="49"/>
                    </a:lnTo>
                    <a:lnTo>
                      <a:pt x="12" y="47"/>
                    </a:lnTo>
                    <a:lnTo>
                      <a:pt x="14" y="44"/>
                    </a:lnTo>
                    <a:lnTo>
                      <a:pt x="37" y="9"/>
                    </a:lnTo>
                    <a:lnTo>
                      <a:pt x="37" y="7"/>
                    </a:lnTo>
                    <a:lnTo>
                      <a:pt x="37" y="5"/>
                    </a:lnTo>
                    <a:lnTo>
                      <a:pt x="37" y="3"/>
                    </a:lnTo>
                    <a:lnTo>
                      <a:pt x="35" y="1"/>
                    </a:lnTo>
                    <a:lnTo>
                      <a:pt x="33" y="0"/>
                    </a:lnTo>
                    <a:lnTo>
                      <a:pt x="31" y="0"/>
                    </a:lnTo>
                    <a:lnTo>
                      <a:pt x="29" y="1"/>
                    </a:lnTo>
                    <a:lnTo>
                      <a:pt x="27" y="3"/>
                    </a:lnTo>
                    <a:lnTo>
                      <a:pt x="4" y="38"/>
                    </a:lnTo>
                    <a:lnTo>
                      <a:pt x="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4" name="Freeform 142"/>
              <p:cNvSpPr>
                <a:spLocks/>
              </p:cNvSpPr>
              <p:nvPr/>
            </p:nvSpPr>
            <p:spPr bwMode="auto">
              <a:xfrm>
                <a:off x="1281" y="3088"/>
                <a:ext cx="16" cy="27"/>
              </a:xfrm>
              <a:custGeom>
                <a:avLst/>
                <a:gdLst>
                  <a:gd name="T0" fmla="*/ 0 w 32"/>
                  <a:gd name="T1" fmla="*/ 46 h 53"/>
                  <a:gd name="T2" fmla="*/ 0 w 32"/>
                  <a:gd name="T3" fmla="*/ 48 h 53"/>
                  <a:gd name="T4" fmla="*/ 2 w 32"/>
                  <a:gd name="T5" fmla="*/ 49 h 53"/>
                  <a:gd name="T6" fmla="*/ 4 w 32"/>
                  <a:gd name="T7" fmla="*/ 51 h 53"/>
                  <a:gd name="T8" fmla="*/ 5 w 32"/>
                  <a:gd name="T9" fmla="*/ 53 h 53"/>
                  <a:gd name="T10" fmla="*/ 7 w 32"/>
                  <a:gd name="T11" fmla="*/ 53 h 53"/>
                  <a:gd name="T12" fmla="*/ 9 w 32"/>
                  <a:gd name="T13" fmla="*/ 51 h 53"/>
                  <a:gd name="T14" fmla="*/ 11 w 32"/>
                  <a:gd name="T15" fmla="*/ 49 h 53"/>
                  <a:gd name="T16" fmla="*/ 11 w 32"/>
                  <a:gd name="T17" fmla="*/ 48 h 53"/>
                  <a:gd name="T18" fmla="*/ 32 w 32"/>
                  <a:gd name="T19" fmla="*/ 7 h 53"/>
                  <a:gd name="T20" fmla="*/ 32 w 32"/>
                  <a:gd name="T21" fmla="*/ 5 h 53"/>
                  <a:gd name="T22" fmla="*/ 30 w 32"/>
                  <a:gd name="T23" fmla="*/ 3 h 53"/>
                  <a:gd name="T24" fmla="*/ 28 w 32"/>
                  <a:gd name="T25" fmla="*/ 1 h 53"/>
                  <a:gd name="T26" fmla="*/ 27 w 32"/>
                  <a:gd name="T27" fmla="*/ 0 h 53"/>
                  <a:gd name="T28" fmla="*/ 25 w 32"/>
                  <a:gd name="T29" fmla="*/ 0 h 53"/>
                  <a:gd name="T30" fmla="*/ 23 w 32"/>
                  <a:gd name="T31" fmla="*/ 1 h 53"/>
                  <a:gd name="T32" fmla="*/ 21 w 32"/>
                  <a:gd name="T33" fmla="*/ 3 h 53"/>
                  <a:gd name="T34" fmla="*/ 21 w 32"/>
                  <a:gd name="T35" fmla="*/ 5 h 53"/>
                  <a:gd name="T36" fmla="*/ 0 w 32"/>
                  <a:gd name="T37" fmla="*/ 46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3"/>
                  <a:gd name="T59" fmla="*/ 32 w 32"/>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3">
                    <a:moveTo>
                      <a:pt x="0" y="46"/>
                    </a:moveTo>
                    <a:lnTo>
                      <a:pt x="0" y="48"/>
                    </a:lnTo>
                    <a:lnTo>
                      <a:pt x="2" y="49"/>
                    </a:lnTo>
                    <a:lnTo>
                      <a:pt x="4" y="51"/>
                    </a:lnTo>
                    <a:lnTo>
                      <a:pt x="5" y="53"/>
                    </a:lnTo>
                    <a:lnTo>
                      <a:pt x="7" y="53"/>
                    </a:lnTo>
                    <a:lnTo>
                      <a:pt x="9" y="51"/>
                    </a:lnTo>
                    <a:lnTo>
                      <a:pt x="11" y="49"/>
                    </a:lnTo>
                    <a:lnTo>
                      <a:pt x="11" y="48"/>
                    </a:lnTo>
                    <a:lnTo>
                      <a:pt x="32" y="7"/>
                    </a:lnTo>
                    <a:lnTo>
                      <a:pt x="32" y="5"/>
                    </a:lnTo>
                    <a:lnTo>
                      <a:pt x="30" y="3"/>
                    </a:lnTo>
                    <a:lnTo>
                      <a:pt x="28" y="1"/>
                    </a:lnTo>
                    <a:lnTo>
                      <a:pt x="27" y="0"/>
                    </a:lnTo>
                    <a:lnTo>
                      <a:pt x="25" y="0"/>
                    </a:lnTo>
                    <a:lnTo>
                      <a:pt x="23" y="1"/>
                    </a:lnTo>
                    <a:lnTo>
                      <a:pt x="21" y="3"/>
                    </a:lnTo>
                    <a:lnTo>
                      <a:pt x="21" y="5"/>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5" name="Freeform 143"/>
              <p:cNvSpPr>
                <a:spLocks/>
              </p:cNvSpPr>
              <p:nvPr/>
            </p:nvSpPr>
            <p:spPr bwMode="auto">
              <a:xfrm>
                <a:off x="1298" y="3051"/>
                <a:ext cx="14" cy="27"/>
              </a:xfrm>
              <a:custGeom>
                <a:avLst/>
                <a:gdLst>
                  <a:gd name="T0" fmla="*/ 0 w 27"/>
                  <a:gd name="T1" fmla="*/ 48 h 53"/>
                  <a:gd name="T2" fmla="*/ 0 w 27"/>
                  <a:gd name="T3" fmla="*/ 50 h 53"/>
                  <a:gd name="T4" fmla="*/ 0 w 27"/>
                  <a:gd name="T5" fmla="*/ 52 h 53"/>
                  <a:gd name="T6" fmla="*/ 2 w 27"/>
                  <a:gd name="T7" fmla="*/ 53 h 53"/>
                  <a:gd name="T8" fmla="*/ 4 w 27"/>
                  <a:gd name="T9" fmla="*/ 53 h 53"/>
                  <a:gd name="T10" fmla="*/ 6 w 27"/>
                  <a:gd name="T11" fmla="*/ 53 h 53"/>
                  <a:gd name="T12" fmla="*/ 8 w 27"/>
                  <a:gd name="T13" fmla="*/ 53 h 53"/>
                  <a:gd name="T14" fmla="*/ 10 w 27"/>
                  <a:gd name="T15" fmla="*/ 52 h 53"/>
                  <a:gd name="T16" fmla="*/ 12 w 27"/>
                  <a:gd name="T17" fmla="*/ 50 h 53"/>
                  <a:gd name="T18" fmla="*/ 25 w 27"/>
                  <a:gd name="T19" fmla="*/ 11 h 53"/>
                  <a:gd name="T20" fmla="*/ 27 w 27"/>
                  <a:gd name="T21" fmla="*/ 5 h 53"/>
                  <a:gd name="T22" fmla="*/ 27 w 27"/>
                  <a:gd name="T23" fmla="*/ 4 h 53"/>
                  <a:gd name="T24" fmla="*/ 25 w 27"/>
                  <a:gd name="T25" fmla="*/ 2 h 53"/>
                  <a:gd name="T26" fmla="*/ 23 w 27"/>
                  <a:gd name="T27" fmla="*/ 0 h 53"/>
                  <a:gd name="T28" fmla="*/ 21 w 27"/>
                  <a:gd name="T29" fmla="*/ 0 h 53"/>
                  <a:gd name="T30" fmla="*/ 19 w 27"/>
                  <a:gd name="T31" fmla="*/ 0 h 53"/>
                  <a:gd name="T32" fmla="*/ 17 w 27"/>
                  <a:gd name="T33" fmla="*/ 0 h 53"/>
                  <a:gd name="T34" fmla="*/ 16 w 27"/>
                  <a:gd name="T35" fmla="*/ 2 h 53"/>
                  <a:gd name="T36" fmla="*/ 16 w 27"/>
                  <a:gd name="T37" fmla="*/ 4 h 53"/>
                  <a:gd name="T38" fmla="*/ 14 w 27"/>
                  <a:gd name="T39" fmla="*/ 9 h 53"/>
                  <a:gd name="T40" fmla="*/ 0 w 27"/>
                  <a:gd name="T41" fmla="*/ 48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53"/>
                  <a:gd name="T65" fmla="*/ 27 w 27"/>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53">
                    <a:moveTo>
                      <a:pt x="0" y="48"/>
                    </a:moveTo>
                    <a:lnTo>
                      <a:pt x="0" y="50"/>
                    </a:lnTo>
                    <a:lnTo>
                      <a:pt x="0" y="52"/>
                    </a:lnTo>
                    <a:lnTo>
                      <a:pt x="2" y="53"/>
                    </a:lnTo>
                    <a:lnTo>
                      <a:pt x="4" y="53"/>
                    </a:lnTo>
                    <a:lnTo>
                      <a:pt x="6" y="53"/>
                    </a:lnTo>
                    <a:lnTo>
                      <a:pt x="8" y="53"/>
                    </a:lnTo>
                    <a:lnTo>
                      <a:pt x="10" y="52"/>
                    </a:lnTo>
                    <a:lnTo>
                      <a:pt x="12" y="50"/>
                    </a:lnTo>
                    <a:lnTo>
                      <a:pt x="25" y="11"/>
                    </a:lnTo>
                    <a:lnTo>
                      <a:pt x="27" y="5"/>
                    </a:lnTo>
                    <a:lnTo>
                      <a:pt x="27" y="4"/>
                    </a:lnTo>
                    <a:lnTo>
                      <a:pt x="25" y="2"/>
                    </a:lnTo>
                    <a:lnTo>
                      <a:pt x="23" y="0"/>
                    </a:lnTo>
                    <a:lnTo>
                      <a:pt x="21" y="0"/>
                    </a:lnTo>
                    <a:lnTo>
                      <a:pt x="19" y="0"/>
                    </a:lnTo>
                    <a:lnTo>
                      <a:pt x="17" y="0"/>
                    </a:lnTo>
                    <a:lnTo>
                      <a:pt x="16" y="2"/>
                    </a:lnTo>
                    <a:lnTo>
                      <a:pt x="16" y="4"/>
                    </a:lnTo>
                    <a:lnTo>
                      <a:pt x="14" y="9"/>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6" name="Freeform 144"/>
              <p:cNvSpPr>
                <a:spLocks/>
              </p:cNvSpPr>
              <p:nvPr/>
            </p:nvSpPr>
            <p:spPr bwMode="auto">
              <a:xfrm>
                <a:off x="1310" y="3012"/>
                <a:ext cx="11" cy="27"/>
              </a:xfrm>
              <a:custGeom>
                <a:avLst/>
                <a:gdLst>
                  <a:gd name="T0" fmla="*/ 0 w 23"/>
                  <a:gd name="T1" fmla="*/ 50 h 56"/>
                  <a:gd name="T2" fmla="*/ 0 w 23"/>
                  <a:gd name="T3" fmla="*/ 52 h 56"/>
                  <a:gd name="T4" fmla="*/ 2 w 23"/>
                  <a:gd name="T5" fmla="*/ 54 h 56"/>
                  <a:gd name="T6" fmla="*/ 4 w 23"/>
                  <a:gd name="T7" fmla="*/ 56 h 56"/>
                  <a:gd name="T8" fmla="*/ 6 w 23"/>
                  <a:gd name="T9" fmla="*/ 56 h 56"/>
                  <a:gd name="T10" fmla="*/ 8 w 23"/>
                  <a:gd name="T11" fmla="*/ 56 h 56"/>
                  <a:gd name="T12" fmla="*/ 10 w 23"/>
                  <a:gd name="T13" fmla="*/ 56 h 56"/>
                  <a:gd name="T14" fmla="*/ 12 w 23"/>
                  <a:gd name="T15" fmla="*/ 54 h 56"/>
                  <a:gd name="T16" fmla="*/ 12 w 23"/>
                  <a:gd name="T17" fmla="*/ 52 h 56"/>
                  <a:gd name="T18" fmla="*/ 19 w 23"/>
                  <a:gd name="T19" fmla="*/ 23 h 56"/>
                  <a:gd name="T20" fmla="*/ 23 w 23"/>
                  <a:gd name="T21" fmla="*/ 8 h 56"/>
                  <a:gd name="T22" fmla="*/ 23 w 23"/>
                  <a:gd name="T23" fmla="*/ 6 h 56"/>
                  <a:gd name="T24" fmla="*/ 21 w 23"/>
                  <a:gd name="T25" fmla="*/ 4 h 56"/>
                  <a:gd name="T26" fmla="*/ 19 w 23"/>
                  <a:gd name="T27" fmla="*/ 2 h 56"/>
                  <a:gd name="T28" fmla="*/ 18 w 23"/>
                  <a:gd name="T29" fmla="*/ 0 h 56"/>
                  <a:gd name="T30" fmla="*/ 16 w 23"/>
                  <a:gd name="T31" fmla="*/ 0 h 56"/>
                  <a:gd name="T32" fmla="*/ 14 w 23"/>
                  <a:gd name="T33" fmla="*/ 2 h 56"/>
                  <a:gd name="T34" fmla="*/ 12 w 23"/>
                  <a:gd name="T35" fmla="*/ 4 h 56"/>
                  <a:gd name="T36" fmla="*/ 12 w 23"/>
                  <a:gd name="T37" fmla="*/ 6 h 56"/>
                  <a:gd name="T38" fmla="*/ 8 w 23"/>
                  <a:gd name="T39" fmla="*/ 21 h 56"/>
                  <a:gd name="T40" fmla="*/ 0 w 23"/>
                  <a:gd name="T41" fmla="*/ 5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56"/>
                  <a:gd name="T65" fmla="*/ 23 w 23"/>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56">
                    <a:moveTo>
                      <a:pt x="0" y="50"/>
                    </a:moveTo>
                    <a:lnTo>
                      <a:pt x="0" y="52"/>
                    </a:lnTo>
                    <a:lnTo>
                      <a:pt x="2" y="54"/>
                    </a:lnTo>
                    <a:lnTo>
                      <a:pt x="4" y="56"/>
                    </a:lnTo>
                    <a:lnTo>
                      <a:pt x="6" y="56"/>
                    </a:lnTo>
                    <a:lnTo>
                      <a:pt x="8" y="56"/>
                    </a:lnTo>
                    <a:lnTo>
                      <a:pt x="10" y="56"/>
                    </a:lnTo>
                    <a:lnTo>
                      <a:pt x="12" y="54"/>
                    </a:lnTo>
                    <a:lnTo>
                      <a:pt x="12" y="52"/>
                    </a:lnTo>
                    <a:lnTo>
                      <a:pt x="19" y="23"/>
                    </a:lnTo>
                    <a:lnTo>
                      <a:pt x="23" y="8"/>
                    </a:lnTo>
                    <a:lnTo>
                      <a:pt x="23" y="6"/>
                    </a:lnTo>
                    <a:lnTo>
                      <a:pt x="21" y="4"/>
                    </a:lnTo>
                    <a:lnTo>
                      <a:pt x="19" y="2"/>
                    </a:lnTo>
                    <a:lnTo>
                      <a:pt x="18" y="0"/>
                    </a:lnTo>
                    <a:lnTo>
                      <a:pt x="16" y="0"/>
                    </a:lnTo>
                    <a:lnTo>
                      <a:pt x="14" y="2"/>
                    </a:lnTo>
                    <a:lnTo>
                      <a:pt x="12" y="4"/>
                    </a:lnTo>
                    <a:lnTo>
                      <a:pt x="12" y="6"/>
                    </a:lnTo>
                    <a:lnTo>
                      <a:pt x="8" y="21"/>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7" name="Freeform 145"/>
              <p:cNvSpPr>
                <a:spLocks/>
              </p:cNvSpPr>
              <p:nvPr/>
            </p:nvSpPr>
            <p:spPr bwMode="auto">
              <a:xfrm>
                <a:off x="1317" y="2972"/>
                <a:ext cx="9" cy="28"/>
              </a:xfrm>
              <a:custGeom>
                <a:avLst/>
                <a:gdLst>
                  <a:gd name="T0" fmla="*/ 0 w 17"/>
                  <a:gd name="T1" fmla="*/ 50 h 56"/>
                  <a:gd name="T2" fmla="*/ 0 w 17"/>
                  <a:gd name="T3" fmla="*/ 52 h 56"/>
                  <a:gd name="T4" fmla="*/ 2 w 17"/>
                  <a:gd name="T5" fmla="*/ 54 h 56"/>
                  <a:gd name="T6" fmla="*/ 3 w 17"/>
                  <a:gd name="T7" fmla="*/ 56 h 56"/>
                  <a:gd name="T8" fmla="*/ 5 w 17"/>
                  <a:gd name="T9" fmla="*/ 56 h 56"/>
                  <a:gd name="T10" fmla="*/ 7 w 17"/>
                  <a:gd name="T11" fmla="*/ 56 h 56"/>
                  <a:gd name="T12" fmla="*/ 9 w 17"/>
                  <a:gd name="T13" fmla="*/ 56 h 56"/>
                  <a:gd name="T14" fmla="*/ 11 w 17"/>
                  <a:gd name="T15" fmla="*/ 54 h 56"/>
                  <a:gd name="T16" fmla="*/ 11 w 17"/>
                  <a:gd name="T17" fmla="*/ 52 h 56"/>
                  <a:gd name="T18" fmla="*/ 15 w 17"/>
                  <a:gd name="T19" fmla="*/ 35 h 56"/>
                  <a:gd name="T20" fmla="*/ 17 w 17"/>
                  <a:gd name="T21" fmla="*/ 6 h 56"/>
                  <a:gd name="T22" fmla="*/ 17 w 17"/>
                  <a:gd name="T23" fmla="*/ 4 h 56"/>
                  <a:gd name="T24" fmla="*/ 17 w 17"/>
                  <a:gd name="T25" fmla="*/ 2 h 56"/>
                  <a:gd name="T26" fmla="*/ 15 w 17"/>
                  <a:gd name="T27" fmla="*/ 0 h 56"/>
                  <a:gd name="T28" fmla="*/ 13 w 17"/>
                  <a:gd name="T29" fmla="*/ 0 h 56"/>
                  <a:gd name="T30" fmla="*/ 11 w 17"/>
                  <a:gd name="T31" fmla="*/ 0 h 56"/>
                  <a:gd name="T32" fmla="*/ 9 w 17"/>
                  <a:gd name="T33" fmla="*/ 0 h 56"/>
                  <a:gd name="T34" fmla="*/ 7 w 17"/>
                  <a:gd name="T35" fmla="*/ 2 h 56"/>
                  <a:gd name="T36" fmla="*/ 5 w 17"/>
                  <a:gd name="T37" fmla="*/ 4 h 56"/>
                  <a:gd name="T38" fmla="*/ 3 w 17"/>
                  <a:gd name="T39" fmla="*/ 33 h 56"/>
                  <a:gd name="T40" fmla="*/ 0 w 17"/>
                  <a:gd name="T41" fmla="*/ 5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6"/>
                  <a:gd name="T65" fmla="*/ 17 w 17"/>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6">
                    <a:moveTo>
                      <a:pt x="0" y="50"/>
                    </a:moveTo>
                    <a:lnTo>
                      <a:pt x="0" y="52"/>
                    </a:lnTo>
                    <a:lnTo>
                      <a:pt x="2" y="54"/>
                    </a:lnTo>
                    <a:lnTo>
                      <a:pt x="3" y="56"/>
                    </a:lnTo>
                    <a:lnTo>
                      <a:pt x="5" y="56"/>
                    </a:lnTo>
                    <a:lnTo>
                      <a:pt x="7" y="56"/>
                    </a:lnTo>
                    <a:lnTo>
                      <a:pt x="9" y="56"/>
                    </a:lnTo>
                    <a:lnTo>
                      <a:pt x="11" y="54"/>
                    </a:lnTo>
                    <a:lnTo>
                      <a:pt x="11" y="52"/>
                    </a:lnTo>
                    <a:lnTo>
                      <a:pt x="15" y="35"/>
                    </a:lnTo>
                    <a:lnTo>
                      <a:pt x="17" y="6"/>
                    </a:lnTo>
                    <a:lnTo>
                      <a:pt x="17" y="4"/>
                    </a:lnTo>
                    <a:lnTo>
                      <a:pt x="17" y="2"/>
                    </a:lnTo>
                    <a:lnTo>
                      <a:pt x="15" y="0"/>
                    </a:lnTo>
                    <a:lnTo>
                      <a:pt x="13" y="0"/>
                    </a:lnTo>
                    <a:lnTo>
                      <a:pt x="11" y="0"/>
                    </a:lnTo>
                    <a:lnTo>
                      <a:pt x="9" y="0"/>
                    </a:lnTo>
                    <a:lnTo>
                      <a:pt x="7" y="2"/>
                    </a:lnTo>
                    <a:lnTo>
                      <a:pt x="5" y="4"/>
                    </a:lnTo>
                    <a:lnTo>
                      <a:pt x="3" y="33"/>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8" name="Freeform 146"/>
              <p:cNvSpPr>
                <a:spLocks/>
              </p:cNvSpPr>
              <p:nvPr/>
            </p:nvSpPr>
            <p:spPr bwMode="auto">
              <a:xfrm>
                <a:off x="1321" y="2932"/>
                <a:ext cx="7" cy="29"/>
              </a:xfrm>
              <a:custGeom>
                <a:avLst/>
                <a:gdLst>
                  <a:gd name="T0" fmla="*/ 0 w 14"/>
                  <a:gd name="T1" fmla="*/ 50 h 57"/>
                  <a:gd name="T2" fmla="*/ 0 w 14"/>
                  <a:gd name="T3" fmla="*/ 52 h 57"/>
                  <a:gd name="T4" fmla="*/ 2 w 14"/>
                  <a:gd name="T5" fmla="*/ 54 h 57"/>
                  <a:gd name="T6" fmla="*/ 4 w 14"/>
                  <a:gd name="T7" fmla="*/ 55 h 57"/>
                  <a:gd name="T8" fmla="*/ 6 w 14"/>
                  <a:gd name="T9" fmla="*/ 57 h 57"/>
                  <a:gd name="T10" fmla="*/ 8 w 14"/>
                  <a:gd name="T11" fmla="*/ 57 h 57"/>
                  <a:gd name="T12" fmla="*/ 10 w 14"/>
                  <a:gd name="T13" fmla="*/ 55 h 57"/>
                  <a:gd name="T14" fmla="*/ 12 w 14"/>
                  <a:gd name="T15" fmla="*/ 54 h 57"/>
                  <a:gd name="T16" fmla="*/ 12 w 14"/>
                  <a:gd name="T17" fmla="*/ 52 h 57"/>
                  <a:gd name="T18" fmla="*/ 14 w 14"/>
                  <a:gd name="T19" fmla="*/ 44 h 57"/>
                  <a:gd name="T20" fmla="*/ 14 w 14"/>
                  <a:gd name="T21" fmla="*/ 42 h 57"/>
                  <a:gd name="T22" fmla="*/ 12 w 14"/>
                  <a:gd name="T23" fmla="*/ 4 h 57"/>
                  <a:gd name="T24" fmla="*/ 12 w 14"/>
                  <a:gd name="T25" fmla="*/ 2 h 57"/>
                  <a:gd name="T26" fmla="*/ 10 w 14"/>
                  <a:gd name="T27" fmla="*/ 0 h 57"/>
                  <a:gd name="T28" fmla="*/ 8 w 14"/>
                  <a:gd name="T29" fmla="*/ 0 h 57"/>
                  <a:gd name="T30" fmla="*/ 6 w 14"/>
                  <a:gd name="T31" fmla="*/ 0 h 57"/>
                  <a:gd name="T32" fmla="*/ 4 w 14"/>
                  <a:gd name="T33" fmla="*/ 0 h 57"/>
                  <a:gd name="T34" fmla="*/ 2 w 14"/>
                  <a:gd name="T35" fmla="*/ 2 h 57"/>
                  <a:gd name="T36" fmla="*/ 0 w 14"/>
                  <a:gd name="T37" fmla="*/ 4 h 57"/>
                  <a:gd name="T38" fmla="*/ 0 w 14"/>
                  <a:gd name="T39" fmla="*/ 6 h 57"/>
                  <a:gd name="T40" fmla="*/ 2 w 14"/>
                  <a:gd name="T41" fmla="*/ 44 h 57"/>
                  <a:gd name="T42" fmla="*/ 8 w 14"/>
                  <a:gd name="T43" fmla="*/ 42 h 57"/>
                  <a:gd name="T44" fmla="*/ 2 w 14"/>
                  <a:gd name="T45" fmla="*/ 42 h 57"/>
                  <a:gd name="T46" fmla="*/ 0 w 14"/>
                  <a:gd name="T47" fmla="*/ 5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57"/>
                  <a:gd name="T74" fmla="*/ 14 w 14"/>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57">
                    <a:moveTo>
                      <a:pt x="0" y="50"/>
                    </a:moveTo>
                    <a:lnTo>
                      <a:pt x="0" y="52"/>
                    </a:lnTo>
                    <a:lnTo>
                      <a:pt x="2" y="54"/>
                    </a:lnTo>
                    <a:lnTo>
                      <a:pt x="4" y="55"/>
                    </a:lnTo>
                    <a:lnTo>
                      <a:pt x="6" y="57"/>
                    </a:lnTo>
                    <a:lnTo>
                      <a:pt x="8" y="57"/>
                    </a:lnTo>
                    <a:lnTo>
                      <a:pt x="10" y="55"/>
                    </a:lnTo>
                    <a:lnTo>
                      <a:pt x="12" y="54"/>
                    </a:lnTo>
                    <a:lnTo>
                      <a:pt x="12" y="52"/>
                    </a:lnTo>
                    <a:lnTo>
                      <a:pt x="14" y="44"/>
                    </a:lnTo>
                    <a:lnTo>
                      <a:pt x="14" y="42"/>
                    </a:lnTo>
                    <a:lnTo>
                      <a:pt x="12" y="4"/>
                    </a:lnTo>
                    <a:lnTo>
                      <a:pt x="12" y="2"/>
                    </a:lnTo>
                    <a:lnTo>
                      <a:pt x="10" y="0"/>
                    </a:lnTo>
                    <a:lnTo>
                      <a:pt x="8" y="0"/>
                    </a:lnTo>
                    <a:lnTo>
                      <a:pt x="6" y="0"/>
                    </a:lnTo>
                    <a:lnTo>
                      <a:pt x="4" y="0"/>
                    </a:lnTo>
                    <a:lnTo>
                      <a:pt x="2" y="2"/>
                    </a:lnTo>
                    <a:lnTo>
                      <a:pt x="0" y="4"/>
                    </a:lnTo>
                    <a:lnTo>
                      <a:pt x="0" y="6"/>
                    </a:lnTo>
                    <a:lnTo>
                      <a:pt x="2" y="44"/>
                    </a:lnTo>
                    <a:lnTo>
                      <a:pt x="8" y="42"/>
                    </a:lnTo>
                    <a:lnTo>
                      <a:pt x="2" y="42"/>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59" name="Freeform 147"/>
              <p:cNvSpPr>
                <a:spLocks/>
              </p:cNvSpPr>
              <p:nvPr/>
            </p:nvSpPr>
            <p:spPr bwMode="auto">
              <a:xfrm>
                <a:off x="1319" y="2892"/>
                <a:ext cx="8" cy="28"/>
              </a:xfrm>
              <a:custGeom>
                <a:avLst/>
                <a:gdLst>
                  <a:gd name="T0" fmla="*/ 4 w 16"/>
                  <a:gd name="T1" fmla="*/ 52 h 58"/>
                  <a:gd name="T2" fmla="*/ 6 w 16"/>
                  <a:gd name="T3" fmla="*/ 54 h 58"/>
                  <a:gd name="T4" fmla="*/ 8 w 16"/>
                  <a:gd name="T5" fmla="*/ 56 h 58"/>
                  <a:gd name="T6" fmla="*/ 10 w 16"/>
                  <a:gd name="T7" fmla="*/ 58 h 58"/>
                  <a:gd name="T8" fmla="*/ 12 w 16"/>
                  <a:gd name="T9" fmla="*/ 58 h 58"/>
                  <a:gd name="T10" fmla="*/ 14 w 16"/>
                  <a:gd name="T11" fmla="*/ 56 h 58"/>
                  <a:gd name="T12" fmla="*/ 16 w 16"/>
                  <a:gd name="T13" fmla="*/ 54 h 58"/>
                  <a:gd name="T14" fmla="*/ 16 w 16"/>
                  <a:gd name="T15" fmla="*/ 52 h 58"/>
                  <a:gd name="T16" fmla="*/ 16 w 16"/>
                  <a:gd name="T17" fmla="*/ 50 h 58"/>
                  <a:gd name="T18" fmla="*/ 12 w 16"/>
                  <a:gd name="T19" fmla="*/ 4 h 58"/>
                  <a:gd name="T20" fmla="*/ 10 w 16"/>
                  <a:gd name="T21" fmla="*/ 2 h 58"/>
                  <a:gd name="T22" fmla="*/ 8 w 16"/>
                  <a:gd name="T23" fmla="*/ 0 h 58"/>
                  <a:gd name="T24" fmla="*/ 6 w 16"/>
                  <a:gd name="T25" fmla="*/ 0 h 58"/>
                  <a:gd name="T26" fmla="*/ 4 w 16"/>
                  <a:gd name="T27" fmla="*/ 0 h 58"/>
                  <a:gd name="T28" fmla="*/ 2 w 16"/>
                  <a:gd name="T29" fmla="*/ 0 h 58"/>
                  <a:gd name="T30" fmla="*/ 0 w 16"/>
                  <a:gd name="T31" fmla="*/ 2 h 58"/>
                  <a:gd name="T32" fmla="*/ 0 w 16"/>
                  <a:gd name="T33" fmla="*/ 4 h 58"/>
                  <a:gd name="T34" fmla="*/ 0 w 16"/>
                  <a:gd name="T35" fmla="*/ 6 h 58"/>
                  <a:gd name="T36" fmla="*/ 4 w 16"/>
                  <a:gd name="T37" fmla="*/ 52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8"/>
                  <a:gd name="T59" fmla="*/ 16 w 16"/>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8">
                    <a:moveTo>
                      <a:pt x="4" y="52"/>
                    </a:moveTo>
                    <a:lnTo>
                      <a:pt x="6" y="54"/>
                    </a:lnTo>
                    <a:lnTo>
                      <a:pt x="8" y="56"/>
                    </a:lnTo>
                    <a:lnTo>
                      <a:pt x="10" y="58"/>
                    </a:lnTo>
                    <a:lnTo>
                      <a:pt x="12" y="58"/>
                    </a:lnTo>
                    <a:lnTo>
                      <a:pt x="14" y="56"/>
                    </a:lnTo>
                    <a:lnTo>
                      <a:pt x="16" y="54"/>
                    </a:lnTo>
                    <a:lnTo>
                      <a:pt x="16" y="52"/>
                    </a:lnTo>
                    <a:lnTo>
                      <a:pt x="16" y="50"/>
                    </a:lnTo>
                    <a:lnTo>
                      <a:pt x="12" y="4"/>
                    </a:lnTo>
                    <a:lnTo>
                      <a:pt x="10" y="2"/>
                    </a:lnTo>
                    <a:lnTo>
                      <a:pt x="8" y="0"/>
                    </a:lnTo>
                    <a:lnTo>
                      <a:pt x="6" y="0"/>
                    </a:lnTo>
                    <a:lnTo>
                      <a:pt x="4" y="0"/>
                    </a:lnTo>
                    <a:lnTo>
                      <a:pt x="2" y="0"/>
                    </a:lnTo>
                    <a:lnTo>
                      <a:pt x="0" y="2"/>
                    </a:lnTo>
                    <a:lnTo>
                      <a:pt x="0" y="4"/>
                    </a:lnTo>
                    <a:lnTo>
                      <a:pt x="0" y="6"/>
                    </a:lnTo>
                    <a:lnTo>
                      <a:pt x="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0" name="Freeform 148"/>
              <p:cNvSpPr>
                <a:spLocks/>
              </p:cNvSpPr>
              <p:nvPr/>
            </p:nvSpPr>
            <p:spPr bwMode="auto">
              <a:xfrm>
                <a:off x="1313" y="2851"/>
                <a:ext cx="10" cy="29"/>
              </a:xfrm>
              <a:custGeom>
                <a:avLst/>
                <a:gdLst>
                  <a:gd name="T0" fmla="*/ 10 w 21"/>
                  <a:gd name="T1" fmla="*/ 51 h 57"/>
                  <a:gd name="T2" fmla="*/ 10 w 21"/>
                  <a:gd name="T3" fmla="*/ 53 h 57"/>
                  <a:gd name="T4" fmla="*/ 12 w 21"/>
                  <a:gd name="T5" fmla="*/ 55 h 57"/>
                  <a:gd name="T6" fmla="*/ 13 w 21"/>
                  <a:gd name="T7" fmla="*/ 57 h 57"/>
                  <a:gd name="T8" fmla="*/ 15 w 21"/>
                  <a:gd name="T9" fmla="*/ 57 h 57"/>
                  <a:gd name="T10" fmla="*/ 17 w 21"/>
                  <a:gd name="T11" fmla="*/ 55 h 57"/>
                  <a:gd name="T12" fmla="*/ 19 w 21"/>
                  <a:gd name="T13" fmla="*/ 53 h 57"/>
                  <a:gd name="T14" fmla="*/ 21 w 21"/>
                  <a:gd name="T15" fmla="*/ 51 h 57"/>
                  <a:gd name="T16" fmla="*/ 21 w 21"/>
                  <a:gd name="T17" fmla="*/ 50 h 57"/>
                  <a:gd name="T18" fmla="*/ 12 w 21"/>
                  <a:gd name="T19" fmla="*/ 5 h 57"/>
                  <a:gd name="T20" fmla="*/ 12 w 21"/>
                  <a:gd name="T21" fmla="*/ 3 h 57"/>
                  <a:gd name="T22" fmla="*/ 10 w 21"/>
                  <a:gd name="T23" fmla="*/ 2 h 57"/>
                  <a:gd name="T24" fmla="*/ 8 w 21"/>
                  <a:gd name="T25" fmla="*/ 0 h 57"/>
                  <a:gd name="T26" fmla="*/ 6 w 21"/>
                  <a:gd name="T27" fmla="*/ 0 h 57"/>
                  <a:gd name="T28" fmla="*/ 4 w 21"/>
                  <a:gd name="T29" fmla="*/ 2 h 57"/>
                  <a:gd name="T30" fmla="*/ 2 w 21"/>
                  <a:gd name="T31" fmla="*/ 3 h 57"/>
                  <a:gd name="T32" fmla="*/ 0 w 21"/>
                  <a:gd name="T33" fmla="*/ 5 h 57"/>
                  <a:gd name="T34" fmla="*/ 0 w 21"/>
                  <a:gd name="T35" fmla="*/ 7 h 57"/>
                  <a:gd name="T36" fmla="*/ 10 w 21"/>
                  <a:gd name="T37" fmla="*/ 51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57"/>
                  <a:gd name="T59" fmla="*/ 21 w 21"/>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57">
                    <a:moveTo>
                      <a:pt x="10" y="51"/>
                    </a:moveTo>
                    <a:lnTo>
                      <a:pt x="10" y="53"/>
                    </a:lnTo>
                    <a:lnTo>
                      <a:pt x="12" y="55"/>
                    </a:lnTo>
                    <a:lnTo>
                      <a:pt x="13" y="57"/>
                    </a:lnTo>
                    <a:lnTo>
                      <a:pt x="15" y="57"/>
                    </a:lnTo>
                    <a:lnTo>
                      <a:pt x="17" y="55"/>
                    </a:lnTo>
                    <a:lnTo>
                      <a:pt x="19" y="53"/>
                    </a:lnTo>
                    <a:lnTo>
                      <a:pt x="21" y="51"/>
                    </a:lnTo>
                    <a:lnTo>
                      <a:pt x="21" y="50"/>
                    </a:lnTo>
                    <a:lnTo>
                      <a:pt x="12" y="5"/>
                    </a:lnTo>
                    <a:lnTo>
                      <a:pt x="12" y="3"/>
                    </a:lnTo>
                    <a:lnTo>
                      <a:pt x="10" y="2"/>
                    </a:lnTo>
                    <a:lnTo>
                      <a:pt x="8" y="0"/>
                    </a:lnTo>
                    <a:lnTo>
                      <a:pt x="6" y="0"/>
                    </a:lnTo>
                    <a:lnTo>
                      <a:pt x="4" y="2"/>
                    </a:lnTo>
                    <a:lnTo>
                      <a:pt x="2" y="3"/>
                    </a:lnTo>
                    <a:lnTo>
                      <a:pt x="0" y="5"/>
                    </a:lnTo>
                    <a:lnTo>
                      <a:pt x="0" y="7"/>
                    </a:lnTo>
                    <a:lnTo>
                      <a:pt x="1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1" name="Freeform 149"/>
              <p:cNvSpPr>
                <a:spLocks/>
              </p:cNvSpPr>
              <p:nvPr/>
            </p:nvSpPr>
            <p:spPr bwMode="auto">
              <a:xfrm>
                <a:off x="1303" y="2813"/>
                <a:ext cx="11" cy="28"/>
              </a:xfrm>
              <a:custGeom>
                <a:avLst/>
                <a:gdLst>
                  <a:gd name="T0" fmla="*/ 11 w 23"/>
                  <a:gd name="T1" fmla="*/ 50 h 56"/>
                  <a:gd name="T2" fmla="*/ 13 w 23"/>
                  <a:gd name="T3" fmla="*/ 52 h 56"/>
                  <a:gd name="T4" fmla="*/ 15 w 23"/>
                  <a:gd name="T5" fmla="*/ 54 h 56"/>
                  <a:gd name="T6" fmla="*/ 17 w 23"/>
                  <a:gd name="T7" fmla="*/ 56 h 56"/>
                  <a:gd name="T8" fmla="*/ 19 w 23"/>
                  <a:gd name="T9" fmla="*/ 56 h 56"/>
                  <a:gd name="T10" fmla="*/ 21 w 23"/>
                  <a:gd name="T11" fmla="*/ 54 h 56"/>
                  <a:gd name="T12" fmla="*/ 23 w 23"/>
                  <a:gd name="T13" fmla="*/ 52 h 56"/>
                  <a:gd name="T14" fmla="*/ 23 w 23"/>
                  <a:gd name="T15" fmla="*/ 50 h 56"/>
                  <a:gd name="T16" fmla="*/ 23 w 23"/>
                  <a:gd name="T17" fmla="*/ 48 h 56"/>
                  <a:gd name="T18" fmla="*/ 11 w 23"/>
                  <a:gd name="T19" fmla="*/ 4 h 56"/>
                  <a:gd name="T20" fmla="*/ 11 w 23"/>
                  <a:gd name="T21" fmla="*/ 2 h 56"/>
                  <a:gd name="T22" fmla="*/ 9 w 23"/>
                  <a:gd name="T23" fmla="*/ 0 h 56"/>
                  <a:gd name="T24" fmla="*/ 7 w 23"/>
                  <a:gd name="T25" fmla="*/ 0 h 56"/>
                  <a:gd name="T26" fmla="*/ 6 w 23"/>
                  <a:gd name="T27" fmla="*/ 0 h 56"/>
                  <a:gd name="T28" fmla="*/ 4 w 23"/>
                  <a:gd name="T29" fmla="*/ 0 h 56"/>
                  <a:gd name="T30" fmla="*/ 2 w 23"/>
                  <a:gd name="T31" fmla="*/ 2 h 56"/>
                  <a:gd name="T32" fmla="*/ 0 w 23"/>
                  <a:gd name="T33" fmla="*/ 4 h 56"/>
                  <a:gd name="T34" fmla="*/ 0 w 23"/>
                  <a:gd name="T35" fmla="*/ 6 h 56"/>
                  <a:gd name="T36" fmla="*/ 11 w 23"/>
                  <a:gd name="T37" fmla="*/ 5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6"/>
                  <a:gd name="T59" fmla="*/ 23 w 2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6">
                    <a:moveTo>
                      <a:pt x="11" y="50"/>
                    </a:moveTo>
                    <a:lnTo>
                      <a:pt x="13" y="52"/>
                    </a:lnTo>
                    <a:lnTo>
                      <a:pt x="15" y="54"/>
                    </a:lnTo>
                    <a:lnTo>
                      <a:pt x="17" y="56"/>
                    </a:lnTo>
                    <a:lnTo>
                      <a:pt x="19" y="56"/>
                    </a:lnTo>
                    <a:lnTo>
                      <a:pt x="21" y="54"/>
                    </a:lnTo>
                    <a:lnTo>
                      <a:pt x="23" y="52"/>
                    </a:lnTo>
                    <a:lnTo>
                      <a:pt x="23" y="50"/>
                    </a:lnTo>
                    <a:lnTo>
                      <a:pt x="23" y="48"/>
                    </a:lnTo>
                    <a:lnTo>
                      <a:pt x="11" y="4"/>
                    </a:lnTo>
                    <a:lnTo>
                      <a:pt x="11" y="2"/>
                    </a:lnTo>
                    <a:lnTo>
                      <a:pt x="9" y="0"/>
                    </a:lnTo>
                    <a:lnTo>
                      <a:pt x="7" y="0"/>
                    </a:lnTo>
                    <a:lnTo>
                      <a:pt x="6" y="0"/>
                    </a:lnTo>
                    <a:lnTo>
                      <a:pt x="4" y="0"/>
                    </a:lnTo>
                    <a:lnTo>
                      <a:pt x="2" y="2"/>
                    </a:lnTo>
                    <a:lnTo>
                      <a:pt x="0" y="4"/>
                    </a:lnTo>
                    <a:lnTo>
                      <a:pt x="0" y="6"/>
                    </a:lnTo>
                    <a:lnTo>
                      <a:pt x="11"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2" name="Freeform 150"/>
              <p:cNvSpPr>
                <a:spLocks/>
              </p:cNvSpPr>
              <p:nvPr/>
            </p:nvSpPr>
            <p:spPr bwMode="auto">
              <a:xfrm>
                <a:off x="1289" y="2775"/>
                <a:ext cx="15" cy="26"/>
              </a:xfrm>
              <a:custGeom>
                <a:avLst/>
                <a:gdLst>
                  <a:gd name="T0" fmla="*/ 17 w 29"/>
                  <a:gd name="T1" fmla="*/ 50 h 54"/>
                  <a:gd name="T2" fmla="*/ 17 w 29"/>
                  <a:gd name="T3" fmla="*/ 52 h 54"/>
                  <a:gd name="T4" fmla="*/ 19 w 29"/>
                  <a:gd name="T5" fmla="*/ 54 h 54"/>
                  <a:gd name="T6" fmla="*/ 21 w 29"/>
                  <a:gd name="T7" fmla="*/ 54 h 54"/>
                  <a:gd name="T8" fmla="*/ 23 w 29"/>
                  <a:gd name="T9" fmla="*/ 54 h 54"/>
                  <a:gd name="T10" fmla="*/ 25 w 29"/>
                  <a:gd name="T11" fmla="*/ 54 h 54"/>
                  <a:gd name="T12" fmla="*/ 27 w 29"/>
                  <a:gd name="T13" fmla="*/ 52 h 54"/>
                  <a:gd name="T14" fmla="*/ 29 w 29"/>
                  <a:gd name="T15" fmla="*/ 50 h 54"/>
                  <a:gd name="T16" fmla="*/ 29 w 29"/>
                  <a:gd name="T17" fmla="*/ 48 h 54"/>
                  <a:gd name="T18" fmla="*/ 11 w 29"/>
                  <a:gd name="T19" fmla="*/ 4 h 54"/>
                  <a:gd name="T20" fmla="*/ 11 w 29"/>
                  <a:gd name="T21" fmla="*/ 2 h 54"/>
                  <a:gd name="T22" fmla="*/ 10 w 29"/>
                  <a:gd name="T23" fmla="*/ 0 h 54"/>
                  <a:gd name="T24" fmla="*/ 8 w 29"/>
                  <a:gd name="T25" fmla="*/ 0 h 54"/>
                  <a:gd name="T26" fmla="*/ 6 w 29"/>
                  <a:gd name="T27" fmla="*/ 0 h 54"/>
                  <a:gd name="T28" fmla="*/ 4 w 29"/>
                  <a:gd name="T29" fmla="*/ 0 h 54"/>
                  <a:gd name="T30" fmla="*/ 2 w 29"/>
                  <a:gd name="T31" fmla="*/ 2 h 54"/>
                  <a:gd name="T32" fmla="*/ 0 w 29"/>
                  <a:gd name="T33" fmla="*/ 4 h 54"/>
                  <a:gd name="T34" fmla="*/ 0 w 29"/>
                  <a:gd name="T35" fmla="*/ 6 h 54"/>
                  <a:gd name="T36" fmla="*/ 17 w 29"/>
                  <a:gd name="T37" fmla="*/ 5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54"/>
                  <a:gd name="T59" fmla="*/ 29 w 29"/>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54">
                    <a:moveTo>
                      <a:pt x="17" y="50"/>
                    </a:moveTo>
                    <a:lnTo>
                      <a:pt x="17" y="52"/>
                    </a:lnTo>
                    <a:lnTo>
                      <a:pt x="19" y="54"/>
                    </a:lnTo>
                    <a:lnTo>
                      <a:pt x="21" y="54"/>
                    </a:lnTo>
                    <a:lnTo>
                      <a:pt x="23" y="54"/>
                    </a:lnTo>
                    <a:lnTo>
                      <a:pt x="25" y="54"/>
                    </a:lnTo>
                    <a:lnTo>
                      <a:pt x="27" y="52"/>
                    </a:lnTo>
                    <a:lnTo>
                      <a:pt x="29" y="50"/>
                    </a:lnTo>
                    <a:lnTo>
                      <a:pt x="29" y="48"/>
                    </a:lnTo>
                    <a:lnTo>
                      <a:pt x="11" y="4"/>
                    </a:lnTo>
                    <a:lnTo>
                      <a:pt x="11" y="2"/>
                    </a:lnTo>
                    <a:lnTo>
                      <a:pt x="10" y="0"/>
                    </a:lnTo>
                    <a:lnTo>
                      <a:pt x="8" y="0"/>
                    </a:lnTo>
                    <a:lnTo>
                      <a:pt x="6" y="0"/>
                    </a:lnTo>
                    <a:lnTo>
                      <a:pt x="4" y="0"/>
                    </a:lnTo>
                    <a:lnTo>
                      <a:pt x="2" y="2"/>
                    </a:lnTo>
                    <a:lnTo>
                      <a:pt x="0" y="4"/>
                    </a:lnTo>
                    <a:lnTo>
                      <a:pt x="0" y="6"/>
                    </a:lnTo>
                    <a:lnTo>
                      <a:pt x="17"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3" name="Freeform 151"/>
              <p:cNvSpPr>
                <a:spLocks/>
              </p:cNvSpPr>
              <p:nvPr/>
            </p:nvSpPr>
            <p:spPr bwMode="auto">
              <a:xfrm>
                <a:off x="1273" y="2737"/>
                <a:ext cx="16" cy="27"/>
              </a:xfrm>
              <a:custGeom>
                <a:avLst/>
                <a:gdLst>
                  <a:gd name="T0" fmla="*/ 21 w 33"/>
                  <a:gd name="T1" fmla="*/ 52 h 54"/>
                  <a:gd name="T2" fmla="*/ 23 w 33"/>
                  <a:gd name="T3" fmla="*/ 54 h 54"/>
                  <a:gd name="T4" fmla="*/ 25 w 33"/>
                  <a:gd name="T5" fmla="*/ 54 h 54"/>
                  <a:gd name="T6" fmla="*/ 27 w 33"/>
                  <a:gd name="T7" fmla="*/ 54 h 54"/>
                  <a:gd name="T8" fmla="*/ 29 w 33"/>
                  <a:gd name="T9" fmla="*/ 54 h 54"/>
                  <a:gd name="T10" fmla="*/ 31 w 33"/>
                  <a:gd name="T11" fmla="*/ 52 h 54"/>
                  <a:gd name="T12" fmla="*/ 33 w 33"/>
                  <a:gd name="T13" fmla="*/ 50 h 54"/>
                  <a:gd name="T14" fmla="*/ 33 w 33"/>
                  <a:gd name="T15" fmla="*/ 48 h 54"/>
                  <a:gd name="T16" fmla="*/ 31 w 33"/>
                  <a:gd name="T17" fmla="*/ 46 h 54"/>
                  <a:gd name="T18" fmla="*/ 12 w 33"/>
                  <a:gd name="T19" fmla="*/ 4 h 54"/>
                  <a:gd name="T20" fmla="*/ 10 w 33"/>
                  <a:gd name="T21" fmla="*/ 2 h 54"/>
                  <a:gd name="T22" fmla="*/ 8 w 33"/>
                  <a:gd name="T23" fmla="*/ 0 h 54"/>
                  <a:gd name="T24" fmla="*/ 6 w 33"/>
                  <a:gd name="T25" fmla="*/ 0 h 54"/>
                  <a:gd name="T26" fmla="*/ 4 w 33"/>
                  <a:gd name="T27" fmla="*/ 2 h 54"/>
                  <a:gd name="T28" fmla="*/ 2 w 33"/>
                  <a:gd name="T29" fmla="*/ 4 h 54"/>
                  <a:gd name="T30" fmla="*/ 0 w 33"/>
                  <a:gd name="T31" fmla="*/ 6 h 54"/>
                  <a:gd name="T32" fmla="*/ 0 w 33"/>
                  <a:gd name="T33" fmla="*/ 8 h 54"/>
                  <a:gd name="T34" fmla="*/ 2 w 33"/>
                  <a:gd name="T35" fmla="*/ 10 h 54"/>
                  <a:gd name="T36" fmla="*/ 21 w 33"/>
                  <a:gd name="T37" fmla="*/ 5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54"/>
                  <a:gd name="T59" fmla="*/ 33 w 33"/>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54">
                    <a:moveTo>
                      <a:pt x="21" y="52"/>
                    </a:moveTo>
                    <a:lnTo>
                      <a:pt x="23" y="54"/>
                    </a:lnTo>
                    <a:lnTo>
                      <a:pt x="25" y="54"/>
                    </a:lnTo>
                    <a:lnTo>
                      <a:pt x="27" y="54"/>
                    </a:lnTo>
                    <a:lnTo>
                      <a:pt x="29" y="54"/>
                    </a:lnTo>
                    <a:lnTo>
                      <a:pt x="31" y="52"/>
                    </a:lnTo>
                    <a:lnTo>
                      <a:pt x="33" y="50"/>
                    </a:lnTo>
                    <a:lnTo>
                      <a:pt x="33" y="48"/>
                    </a:lnTo>
                    <a:lnTo>
                      <a:pt x="31" y="46"/>
                    </a:lnTo>
                    <a:lnTo>
                      <a:pt x="12" y="4"/>
                    </a:lnTo>
                    <a:lnTo>
                      <a:pt x="10" y="2"/>
                    </a:lnTo>
                    <a:lnTo>
                      <a:pt x="8" y="0"/>
                    </a:lnTo>
                    <a:lnTo>
                      <a:pt x="6" y="0"/>
                    </a:lnTo>
                    <a:lnTo>
                      <a:pt x="4" y="2"/>
                    </a:lnTo>
                    <a:lnTo>
                      <a:pt x="2" y="4"/>
                    </a:lnTo>
                    <a:lnTo>
                      <a:pt x="0" y="6"/>
                    </a:lnTo>
                    <a:lnTo>
                      <a:pt x="0" y="8"/>
                    </a:lnTo>
                    <a:lnTo>
                      <a:pt x="2" y="10"/>
                    </a:lnTo>
                    <a:lnTo>
                      <a:pt x="2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4" name="Freeform 152"/>
              <p:cNvSpPr>
                <a:spLocks/>
              </p:cNvSpPr>
              <p:nvPr/>
            </p:nvSpPr>
            <p:spPr bwMode="auto">
              <a:xfrm>
                <a:off x="1254" y="2703"/>
                <a:ext cx="17" cy="25"/>
              </a:xfrm>
              <a:custGeom>
                <a:avLst/>
                <a:gdLst>
                  <a:gd name="T0" fmla="*/ 25 w 34"/>
                  <a:gd name="T1" fmla="*/ 48 h 50"/>
                  <a:gd name="T2" fmla="*/ 27 w 34"/>
                  <a:gd name="T3" fmla="*/ 50 h 50"/>
                  <a:gd name="T4" fmla="*/ 29 w 34"/>
                  <a:gd name="T5" fmla="*/ 50 h 50"/>
                  <a:gd name="T6" fmla="*/ 31 w 34"/>
                  <a:gd name="T7" fmla="*/ 50 h 50"/>
                  <a:gd name="T8" fmla="*/ 33 w 34"/>
                  <a:gd name="T9" fmla="*/ 50 h 50"/>
                  <a:gd name="T10" fmla="*/ 34 w 34"/>
                  <a:gd name="T11" fmla="*/ 48 h 50"/>
                  <a:gd name="T12" fmla="*/ 34 w 34"/>
                  <a:gd name="T13" fmla="*/ 46 h 50"/>
                  <a:gd name="T14" fmla="*/ 34 w 34"/>
                  <a:gd name="T15" fmla="*/ 44 h 50"/>
                  <a:gd name="T16" fmla="*/ 34 w 34"/>
                  <a:gd name="T17" fmla="*/ 42 h 50"/>
                  <a:gd name="T18" fmla="*/ 11 w 34"/>
                  <a:gd name="T19" fmla="*/ 2 h 50"/>
                  <a:gd name="T20" fmla="*/ 10 w 34"/>
                  <a:gd name="T21" fmla="*/ 0 h 50"/>
                  <a:gd name="T22" fmla="*/ 8 w 34"/>
                  <a:gd name="T23" fmla="*/ 0 h 50"/>
                  <a:gd name="T24" fmla="*/ 6 w 34"/>
                  <a:gd name="T25" fmla="*/ 0 h 50"/>
                  <a:gd name="T26" fmla="*/ 4 w 34"/>
                  <a:gd name="T27" fmla="*/ 0 h 50"/>
                  <a:gd name="T28" fmla="*/ 2 w 34"/>
                  <a:gd name="T29" fmla="*/ 2 h 50"/>
                  <a:gd name="T30" fmla="*/ 0 w 34"/>
                  <a:gd name="T31" fmla="*/ 4 h 50"/>
                  <a:gd name="T32" fmla="*/ 0 w 34"/>
                  <a:gd name="T33" fmla="*/ 6 h 50"/>
                  <a:gd name="T34" fmla="*/ 2 w 34"/>
                  <a:gd name="T35" fmla="*/ 8 h 50"/>
                  <a:gd name="T36" fmla="*/ 25 w 34"/>
                  <a:gd name="T37" fmla="*/ 48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50"/>
                  <a:gd name="T59" fmla="*/ 34 w 3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50">
                    <a:moveTo>
                      <a:pt x="25" y="48"/>
                    </a:moveTo>
                    <a:lnTo>
                      <a:pt x="27" y="50"/>
                    </a:lnTo>
                    <a:lnTo>
                      <a:pt x="29" y="50"/>
                    </a:lnTo>
                    <a:lnTo>
                      <a:pt x="31" y="50"/>
                    </a:lnTo>
                    <a:lnTo>
                      <a:pt x="33" y="50"/>
                    </a:lnTo>
                    <a:lnTo>
                      <a:pt x="34" y="48"/>
                    </a:lnTo>
                    <a:lnTo>
                      <a:pt x="34" y="46"/>
                    </a:lnTo>
                    <a:lnTo>
                      <a:pt x="34" y="44"/>
                    </a:lnTo>
                    <a:lnTo>
                      <a:pt x="34" y="42"/>
                    </a:lnTo>
                    <a:lnTo>
                      <a:pt x="11" y="2"/>
                    </a:lnTo>
                    <a:lnTo>
                      <a:pt x="10" y="0"/>
                    </a:lnTo>
                    <a:lnTo>
                      <a:pt x="8" y="0"/>
                    </a:lnTo>
                    <a:lnTo>
                      <a:pt x="6" y="0"/>
                    </a:lnTo>
                    <a:lnTo>
                      <a:pt x="4" y="0"/>
                    </a:lnTo>
                    <a:lnTo>
                      <a:pt x="2" y="2"/>
                    </a:lnTo>
                    <a:lnTo>
                      <a:pt x="0" y="4"/>
                    </a:lnTo>
                    <a:lnTo>
                      <a:pt x="0" y="6"/>
                    </a:lnTo>
                    <a:lnTo>
                      <a:pt x="2" y="8"/>
                    </a:lnTo>
                    <a:lnTo>
                      <a:pt x="25"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5" name="Freeform 153"/>
              <p:cNvSpPr>
                <a:spLocks/>
              </p:cNvSpPr>
              <p:nvPr/>
            </p:nvSpPr>
            <p:spPr bwMode="auto">
              <a:xfrm>
                <a:off x="1232" y="2668"/>
                <a:ext cx="19" cy="25"/>
              </a:xfrm>
              <a:custGeom>
                <a:avLst/>
                <a:gdLst>
                  <a:gd name="T0" fmla="*/ 27 w 38"/>
                  <a:gd name="T1" fmla="*/ 48 h 50"/>
                  <a:gd name="T2" fmla="*/ 29 w 38"/>
                  <a:gd name="T3" fmla="*/ 50 h 50"/>
                  <a:gd name="T4" fmla="*/ 31 w 38"/>
                  <a:gd name="T5" fmla="*/ 50 h 50"/>
                  <a:gd name="T6" fmla="*/ 32 w 38"/>
                  <a:gd name="T7" fmla="*/ 50 h 50"/>
                  <a:gd name="T8" fmla="*/ 34 w 38"/>
                  <a:gd name="T9" fmla="*/ 50 h 50"/>
                  <a:gd name="T10" fmla="*/ 36 w 38"/>
                  <a:gd name="T11" fmla="*/ 48 h 50"/>
                  <a:gd name="T12" fmla="*/ 38 w 38"/>
                  <a:gd name="T13" fmla="*/ 46 h 50"/>
                  <a:gd name="T14" fmla="*/ 38 w 38"/>
                  <a:gd name="T15" fmla="*/ 44 h 50"/>
                  <a:gd name="T16" fmla="*/ 36 w 38"/>
                  <a:gd name="T17" fmla="*/ 42 h 50"/>
                  <a:gd name="T18" fmla="*/ 11 w 38"/>
                  <a:gd name="T19" fmla="*/ 4 h 50"/>
                  <a:gd name="T20" fmla="*/ 9 w 38"/>
                  <a:gd name="T21" fmla="*/ 2 h 50"/>
                  <a:gd name="T22" fmla="*/ 7 w 38"/>
                  <a:gd name="T23" fmla="*/ 0 h 50"/>
                  <a:gd name="T24" fmla="*/ 6 w 38"/>
                  <a:gd name="T25" fmla="*/ 0 h 50"/>
                  <a:gd name="T26" fmla="*/ 4 w 38"/>
                  <a:gd name="T27" fmla="*/ 2 h 50"/>
                  <a:gd name="T28" fmla="*/ 2 w 38"/>
                  <a:gd name="T29" fmla="*/ 4 h 50"/>
                  <a:gd name="T30" fmla="*/ 0 w 38"/>
                  <a:gd name="T31" fmla="*/ 6 h 50"/>
                  <a:gd name="T32" fmla="*/ 0 w 38"/>
                  <a:gd name="T33" fmla="*/ 8 h 50"/>
                  <a:gd name="T34" fmla="*/ 2 w 38"/>
                  <a:gd name="T35" fmla="*/ 10 h 50"/>
                  <a:gd name="T36" fmla="*/ 27 w 38"/>
                  <a:gd name="T37" fmla="*/ 48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50"/>
                  <a:gd name="T59" fmla="*/ 38 w 38"/>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50">
                    <a:moveTo>
                      <a:pt x="27" y="48"/>
                    </a:moveTo>
                    <a:lnTo>
                      <a:pt x="29" y="50"/>
                    </a:lnTo>
                    <a:lnTo>
                      <a:pt x="31" y="50"/>
                    </a:lnTo>
                    <a:lnTo>
                      <a:pt x="32" y="50"/>
                    </a:lnTo>
                    <a:lnTo>
                      <a:pt x="34" y="50"/>
                    </a:lnTo>
                    <a:lnTo>
                      <a:pt x="36" y="48"/>
                    </a:lnTo>
                    <a:lnTo>
                      <a:pt x="38" y="46"/>
                    </a:lnTo>
                    <a:lnTo>
                      <a:pt x="38" y="44"/>
                    </a:lnTo>
                    <a:lnTo>
                      <a:pt x="36" y="42"/>
                    </a:lnTo>
                    <a:lnTo>
                      <a:pt x="11" y="4"/>
                    </a:lnTo>
                    <a:lnTo>
                      <a:pt x="9" y="2"/>
                    </a:lnTo>
                    <a:lnTo>
                      <a:pt x="7" y="0"/>
                    </a:lnTo>
                    <a:lnTo>
                      <a:pt x="6" y="0"/>
                    </a:lnTo>
                    <a:lnTo>
                      <a:pt x="4" y="2"/>
                    </a:lnTo>
                    <a:lnTo>
                      <a:pt x="2" y="4"/>
                    </a:lnTo>
                    <a:lnTo>
                      <a:pt x="0" y="6"/>
                    </a:lnTo>
                    <a:lnTo>
                      <a:pt x="0" y="8"/>
                    </a:lnTo>
                    <a:lnTo>
                      <a:pt x="2" y="10"/>
                    </a:lnTo>
                    <a:lnTo>
                      <a:pt x="2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6" name="Freeform 154"/>
              <p:cNvSpPr>
                <a:spLocks/>
              </p:cNvSpPr>
              <p:nvPr/>
            </p:nvSpPr>
            <p:spPr bwMode="auto">
              <a:xfrm>
                <a:off x="1207" y="2636"/>
                <a:ext cx="20" cy="24"/>
              </a:xfrm>
              <a:custGeom>
                <a:avLst/>
                <a:gdLst>
                  <a:gd name="T0" fmla="*/ 31 w 40"/>
                  <a:gd name="T1" fmla="*/ 46 h 48"/>
                  <a:gd name="T2" fmla="*/ 33 w 40"/>
                  <a:gd name="T3" fmla="*/ 48 h 48"/>
                  <a:gd name="T4" fmla="*/ 34 w 40"/>
                  <a:gd name="T5" fmla="*/ 48 h 48"/>
                  <a:gd name="T6" fmla="*/ 36 w 40"/>
                  <a:gd name="T7" fmla="*/ 48 h 48"/>
                  <a:gd name="T8" fmla="*/ 38 w 40"/>
                  <a:gd name="T9" fmla="*/ 48 h 48"/>
                  <a:gd name="T10" fmla="*/ 40 w 40"/>
                  <a:gd name="T11" fmla="*/ 46 h 48"/>
                  <a:gd name="T12" fmla="*/ 40 w 40"/>
                  <a:gd name="T13" fmla="*/ 44 h 48"/>
                  <a:gd name="T14" fmla="*/ 40 w 40"/>
                  <a:gd name="T15" fmla="*/ 42 h 48"/>
                  <a:gd name="T16" fmla="*/ 40 w 40"/>
                  <a:gd name="T17" fmla="*/ 40 h 48"/>
                  <a:gd name="T18" fmla="*/ 11 w 40"/>
                  <a:gd name="T19" fmla="*/ 4 h 48"/>
                  <a:gd name="T20" fmla="*/ 10 w 40"/>
                  <a:gd name="T21" fmla="*/ 2 h 48"/>
                  <a:gd name="T22" fmla="*/ 8 w 40"/>
                  <a:gd name="T23" fmla="*/ 0 h 48"/>
                  <a:gd name="T24" fmla="*/ 6 w 40"/>
                  <a:gd name="T25" fmla="*/ 0 h 48"/>
                  <a:gd name="T26" fmla="*/ 4 w 40"/>
                  <a:gd name="T27" fmla="*/ 2 h 48"/>
                  <a:gd name="T28" fmla="*/ 2 w 40"/>
                  <a:gd name="T29" fmla="*/ 4 h 48"/>
                  <a:gd name="T30" fmla="*/ 0 w 40"/>
                  <a:gd name="T31" fmla="*/ 6 h 48"/>
                  <a:gd name="T32" fmla="*/ 0 w 40"/>
                  <a:gd name="T33" fmla="*/ 8 h 48"/>
                  <a:gd name="T34" fmla="*/ 2 w 40"/>
                  <a:gd name="T35" fmla="*/ 9 h 48"/>
                  <a:gd name="T36" fmla="*/ 31 w 40"/>
                  <a:gd name="T37" fmla="*/ 4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8"/>
                  <a:gd name="T59" fmla="*/ 40 w 4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8">
                    <a:moveTo>
                      <a:pt x="31" y="46"/>
                    </a:moveTo>
                    <a:lnTo>
                      <a:pt x="33" y="48"/>
                    </a:lnTo>
                    <a:lnTo>
                      <a:pt x="34" y="48"/>
                    </a:lnTo>
                    <a:lnTo>
                      <a:pt x="36" y="48"/>
                    </a:lnTo>
                    <a:lnTo>
                      <a:pt x="38" y="48"/>
                    </a:lnTo>
                    <a:lnTo>
                      <a:pt x="40" y="46"/>
                    </a:lnTo>
                    <a:lnTo>
                      <a:pt x="40" y="44"/>
                    </a:lnTo>
                    <a:lnTo>
                      <a:pt x="40" y="42"/>
                    </a:lnTo>
                    <a:lnTo>
                      <a:pt x="40" y="40"/>
                    </a:lnTo>
                    <a:lnTo>
                      <a:pt x="11" y="4"/>
                    </a:lnTo>
                    <a:lnTo>
                      <a:pt x="10" y="2"/>
                    </a:lnTo>
                    <a:lnTo>
                      <a:pt x="8" y="0"/>
                    </a:lnTo>
                    <a:lnTo>
                      <a:pt x="6" y="0"/>
                    </a:lnTo>
                    <a:lnTo>
                      <a:pt x="4" y="2"/>
                    </a:lnTo>
                    <a:lnTo>
                      <a:pt x="2" y="4"/>
                    </a:lnTo>
                    <a:lnTo>
                      <a:pt x="0" y="6"/>
                    </a:lnTo>
                    <a:lnTo>
                      <a:pt x="0" y="8"/>
                    </a:lnTo>
                    <a:lnTo>
                      <a:pt x="2" y="9"/>
                    </a:lnTo>
                    <a:lnTo>
                      <a:pt x="3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7" name="Freeform 155"/>
              <p:cNvSpPr>
                <a:spLocks/>
              </p:cNvSpPr>
              <p:nvPr/>
            </p:nvSpPr>
            <p:spPr bwMode="auto">
              <a:xfrm>
                <a:off x="1180" y="2608"/>
                <a:ext cx="21" cy="22"/>
              </a:xfrm>
              <a:custGeom>
                <a:avLst/>
                <a:gdLst>
                  <a:gd name="T0" fmla="*/ 33 w 42"/>
                  <a:gd name="T1" fmla="*/ 43 h 44"/>
                  <a:gd name="T2" fmla="*/ 35 w 42"/>
                  <a:gd name="T3" fmla="*/ 44 h 44"/>
                  <a:gd name="T4" fmla="*/ 37 w 42"/>
                  <a:gd name="T5" fmla="*/ 44 h 44"/>
                  <a:gd name="T6" fmla="*/ 39 w 42"/>
                  <a:gd name="T7" fmla="*/ 44 h 44"/>
                  <a:gd name="T8" fmla="*/ 41 w 42"/>
                  <a:gd name="T9" fmla="*/ 44 h 44"/>
                  <a:gd name="T10" fmla="*/ 42 w 42"/>
                  <a:gd name="T11" fmla="*/ 43 h 44"/>
                  <a:gd name="T12" fmla="*/ 42 w 42"/>
                  <a:gd name="T13" fmla="*/ 41 h 44"/>
                  <a:gd name="T14" fmla="*/ 42 w 42"/>
                  <a:gd name="T15" fmla="*/ 39 h 44"/>
                  <a:gd name="T16" fmla="*/ 42 w 42"/>
                  <a:gd name="T17" fmla="*/ 37 h 44"/>
                  <a:gd name="T18" fmla="*/ 10 w 42"/>
                  <a:gd name="T19" fmla="*/ 2 h 44"/>
                  <a:gd name="T20" fmla="*/ 8 w 42"/>
                  <a:gd name="T21" fmla="*/ 0 h 44"/>
                  <a:gd name="T22" fmla="*/ 6 w 42"/>
                  <a:gd name="T23" fmla="*/ 0 h 44"/>
                  <a:gd name="T24" fmla="*/ 4 w 42"/>
                  <a:gd name="T25" fmla="*/ 0 h 44"/>
                  <a:gd name="T26" fmla="*/ 2 w 42"/>
                  <a:gd name="T27" fmla="*/ 0 h 44"/>
                  <a:gd name="T28" fmla="*/ 0 w 42"/>
                  <a:gd name="T29" fmla="*/ 2 h 44"/>
                  <a:gd name="T30" fmla="*/ 0 w 42"/>
                  <a:gd name="T31" fmla="*/ 4 h 44"/>
                  <a:gd name="T32" fmla="*/ 0 w 42"/>
                  <a:gd name="T33" fmla="*/ 6 h 44"/>
                  <a:gd name="T34" fmla="*/ 0 w 42"/>
                  <a:gd name="T35" fmla="*/ 8 h 44"/>
                  <a:gd name="T36" fmla="*/ 33 w 42"/>
                  <a:gd name="T37" fmla="*/ 43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4"/>
                  <a:gd name="T59" fmla="*/ 42 w 42"/>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4">
                    <a:moveTo>
                      <a:pt x="33" y="43"/>
                    </a:moveTo>
                    <a:lnTo>
                      <a:pt x="35" y="44"/>
                    </a:lnTo>
                    <a:lnTo>
                      <a:pt x="37" y="44"/>
                    </a:lnTo>
                    <a:lnTo>
                      <a:pt x="39" y="44"/>
                    </a:lnTo>
                    <a:lnTo>
                      <a:pt x="41" y="44"/>
                    </a:lnTo>
                    <a:lnTo>
                      <a:pt x="42" y="43"/>
                    </a:lnTo>
                    <a:lnTo>
                      <a:pt x="42" y="41"/>
                    </a:lnTo>
                    <a:lnTo>
                      <a:pt x="42" y="39"/>
                    </a:lnTo>
                    <a:lnTo>
                      <a:pt x="42" y="37"/>
                    </a:lnTo>
                    <a:lnTo>
                      <a:pt x="10" y="2"/>
                    </a:lnTo>
                    <a:lnTo>
                      <a:pt x="8" y="0"/>
                    </a:lnTo>
                    <a:lnTo>
                      <a:pt x="6" y="0"/>
                    </a:lnTo>
                    <a:lnTo>
                      <a:pt x="4" y="0"/>
                    </a:lnTo>
                    <a:lnTo>
                      <a:pt x="2" y="0"/>
                    </a:lnTo>
                    <a:lnTo>
                      <a:pt x="0" y="2"/>
                    </a:lnTo>
                    <a:lnTo>
                      <a:pt x="0" y="4"/>
                    </a:lnTo>
                    <a:lnTo>
                      <a:pt x="0" y="6"/>
                    </a:lnTo>
                    <a:lnTo>
                      <a:pt x="0" y="8"/>
                    </a:lnTo>
                    <a:lnTo>
                      <a:pt x="3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8" name="Freeform 156"/>
              <p:cNvSpPr>
                <a:spLocks/>
              </p:cNvSpPr>
              <p:nvPr/>
            </p:nvSpPr>
            <p:spPr bwMode="auto">
              <a:xfrm>
                <a:off x="1149" y="2581"/>
                <a:ext cx="23" cy="21"/>
              </a:xfrm>
              <a:custGeom>
                <a:avLst/>
                <a:gdLst>
                  <a:gd name="T0" fmla="*/ 38 w 46"/>
                  <a:gd name="T1" fmla="*/ 40 h 42"/>
                  <a:gd name="T2" fmla="*/ 40 w 46"/>
                  <a:gd name="T3" fmla="*/ 42 h 42"/>
                  <a:gd name="T4" fmla="*/ 42 w 46"/>
                  <a:gd name="T5" fmla="*/ 42 h 42"/>
                  <a:gd name="T6" fmla="*/ 44 w 46"/>
                  <a:gd name="T7" fmla="*/ 40 h 42"/>
                  <a:gd name="T8" fmla="*/ 46 w 46"/>
                  <a:gd name="T9" fmla="*/ 38 h 42"/>
                  <a:gd name="T10" fmla="*/ 46 w 46"/>
                  <a:gd name="T11" fmla="*/ 36 h 42"/>
                  <a:gd name="T12" fmla="*/ 46 w 46"/>
                  <a:gd name="T13" fmla="*/ 34 h 42"/>
                  <a:gd name="T14" fmla="*/ 46 w 46"/>
                  <a:gd name="T15" fmla="*/ 32 h 42"/>
                  <a:gd name="T16" fmla="*/ 44 w 46"/>
                  <a:gd name="T17" fmla="*/ 30 h 42"/>
                  <a:gd name="T18" fmla="*/ 11 w 46"/>
                  <a:gd name="T19" fmla="*/ 2 h 42"/>
                  <a:gd name="T20" fmla="*/ 9 w 46"/>
                  <a:gd name="T21" fmla="*/ 2 h 42"/>
                  <a:gd name="T22" fmla="*/ 7 w 46"/>
                  <a:gd name="T23" fmla="*/ 0 h 42"/>
                  <a:gd name="T24" fmla="*/ 6 w 46"/>
                  <a:gd name="T25" fmla="*/ 0 h 42"/>
                  <a:gd name="T26" fmla="*/ 4 w 46"/>
                  <a:gd name="T27" fmla="*/ 2 h 42"/>
                  <a:gd name="T28" fmla="*/ 2 w 46"/>
                  <a:gd name="T29" fmla="*/ 3 h 42"/>
                  <a:gd name="T30" fmla="*/ 0 w 46"/>
                  <a:gd name="T31" fmla="*/ 5 h 42"/>
                  <a:gd name="T32" fmla="*/ 0 w 46"/>
                  <a:gd name="T33" fmla="*/ 7 h 42"/>
                  <a:gd name="T34" fmla="*/ 2 w 46"/>
                  <a:gd name="T35" fmla="*/ 9 h 42"/>
                  <a:gd name="T36" fmla="*/ 4 w 46"/>
                  <a:gd name="T37" fmla="*/ 11 h 42"/>
                  <a:gd name="T38" fmla="*/ 6 w 46"/>
                  <a:gd name="T39" fmla="*/ 11 h 42"/>
                  <a:gd name="T40" fmla="*/ 38 w 46"/>
                  <a:gd name="T41" fmla="*/ 4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42"/>
                  <a:gd name="T65" fmla="*/ 46 w 4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42">
                    <a:moveTo>
                      <a:pt x="38" y="40"/>
                    </a:moveTo>
                    <a:lnTo>
                      <a:pt x="40" y="42"/>
                    </a:lnTo>
                    <a:lnTo>
                      <a:pt x="42" y="42"/>
                    </a:lnTo>
                    <a:lnTo>
                      <a:pt x="44" y="40"/>
                    </a:lnTo>
                    <a:lnTo>
                      <a:pt x="46" y="38"/>
                    </a:lnTo>
                    <a:lnTo>
                      <a:pt x="46" y="36"/>
                    </a:lnTo>
                    <a:lnTo>
                      <a:pt x="46" y="34"/>
                    </a:lnTo>
                    <a:lnTo>
                      <a:pt x="46" y="32"/>
                    </a:lnTo>
                    <a:lnTo>
                      <a:pt x="44" y="30"/>
                    </a:lnTo>
                    <a:lnTo>
                      <a:pt x="11" y="2"/>
                    </a:lnTo>
                    <a:lnTo>
                      <a:pt x="9" y="2"/>
                    </a:lnTo>
                    <a:lnTo>
                      <a:pt x="7" y="0"/>
                    </a:lnTo>
                    <a:lnTo>
                      <a:pt x="6" y="0"/>
                    </a:lnTo>
                    <a:lnTo>
                      <a:pt x="4" y="2"/>
                    </a:lnTo>
                    <a:lnTo>
                      <a:pt x="2" y="3"/>
                    </a:lnTo>
                    <a:lnTo>
                      <a:pt x="0" y="5"/>
                    </a:lnTo>
                    <a:lnTo>
                      <a:pt x="0" y="7"/>
                    </a:lnTo>
                    <a:lnTo>
                      <a:pt x="2" y="9"/>
                    </a:lnTo>
                    <a:lnTo>
                      <a:pt x="4" y="11"/>
                    </a:lnTo>
                    <a:lnTo>
                      <a:pt x="6" y="11"/>
                    </a:lnTo>
                    <a:lnTo>
                      <a:pt x="38"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69" name="Freeform 157"/>
              <p:cNvSpPr>
                <a:spLocks/>
              </p:cNvSpPr>
              <p:nvPr/>
            </p:nvSpPr>
            <p:spPr bwMode="auto">
              <a:xfrm>
                <a:off x="1117" y="2557"/>
                <a:ext cx="25" cy="19"/>
              </a:xfrm>
              <a:custGeom>
                <a:avLst/>
                <a:gdLst>
                  <a:gd name="T0" fmla="*/ 40 w 49"/>
                  <a:gd name="T1" fmla="*/ 38 h 38"/>
                  <a:gd name="T2" fmla="*/ 42 w 49"/>
                  <a:gd name="T3" fmla="*/ 38 h 38"/>
                  <a:gd name="T4" fmla="*/ 44 w 49"/>
                  <a:gd name="T5" fmla="*/ 38 h 38"/>
                  <a:gd name="T6" fmla="*/ 46 w 49"/>
                  <a:gd name="T7" fmla="*/ 38 h 38"/>
                  <a:gd name="T8" fmla="*/ 48 w 49"/>
                  <a:gd name="T9" fmla="*/ 36 h 38"/>
                  <a:gd name="T10" fmla="*/ 49 w 49"/>
                  <a:gd name="T11" fmla="*/ 34 h 38"/>
                  <a:gd name="T12" fmla="*/ 49 w 49"/>
                  <a:gd name="T13" fmla="*/ 32 h 38"/>
                  <a:gd name="T14" fmla="*/ 48 w 49"/>
                  <a:gd name="T15" fmla="*/ 30 h 38"/>
                  <a:gd name="T16" fmla="*/ 46 w 49"/>
                  <a:gd name="T17" fmla="*/ 28 h 38"/>
                  <a:gd name="T18" fmla="*/ 19 w 49"/>
                  <a:gd name="T19" fmla="*/ 7 h 38"/>
                  <a:gd name="T20" fmla="*/ 9 w 49"/>
                  <a:gd name="T21" fmla="*/ 2 h 38"/>
                  <a:gd name="T22" fmla="*/ 7 w 49"/>
                  <a:gd name="T23" fmla="*/ 0 h 38"/>
                  <a:gd name="T24" fmla="*/ 5 w 49"/>
                  <a:gd name="T25" fmla="*/ 0 h 38"/>
                  <a:gd name="T26" fmla="*/ 3 w 49"/>
                  <a:gd name="T27" fmla="*/ 2 h 38"/>
                  <a:gd name="T28" fmla="*/ 1 w 49"/>
                  <a:gd name="T29" fmla="*/ 3 h 38"/>
                  <a:gd name="T30" fmla="*/ 0 w 49"/>
                  <a:gd name="T31" fmla="*/ 5 h 38"/>
                  <a:gd name="T32" fmla="*/ 0 w 49"/>
                  <a:gd name="T33" fmla="*/ 7 h 38"/>
                  <a:gd name="T34" fmla="*/ 1 w 49"/>
                  <a:gd name="T35" fmla="*/ 9 h 38"/>
                  <a:gd name="T36" fmla="*/ 3 w 49"/>
                  <a:gd name="T37" fmla="*/ 11 h 38"/>
                  <a:gd name="T38" fmla="*/ 13 w 49"/>
                  <a:gd name="T39" fmla="*/ 17 h 38"/>
                  <a:gd name="T40" fmla="*/ 40 w 49"/>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38"/>
                  <a:gd name="T65" fmla="*/ 49 w 49"/>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38">
                    <a:moveTo>
                      <a:pt x="40" y="38"/>
                    </a:moveTo>
                    <a:lnTo>
                      <a:pt x="42" y="38"/>
                    </a:lnTo>
                    <a:lnTo>
                      <a:pt x="44" y="38"/>
                    </a:lnTo>
                    <a:lnTo>
                      <a:pt x="46" y="38"/>
                    </a:lnTo>
                    <a:lnTo>
                      <a:pt x="48" y="36"/>
                    </a:lnTo>
                    <a:lnTo>
                      <a:pt x="49" y="34"/>
                    </a:lnTo>
                    <a:lnTo>
                      <a:pt x="49" y="32"/>
                    </a:lnTo>
                    <a:lnTo>
                      <a:pt x="48" y="30"/>
                    </a:lnTo>
                    <a:lnTo>
                      <a:pt x="46" y="28"/>
                    </a:lnTo>
                    <a:lnTo>
                      <a:pt x="19" y="7"/>
                    </a:lnTo>
                    <a:lnTo>
                      <a:pt x="9" y="2"/>
                    </a:lnTo>
                    <a:lnTo>
                      <a:pt x="7" y="0"/>
                    </a:lnTo>
                    <a:lnTo>
                      <a:pt x="5" y="0"/>
                    </a:lnTo>
                    <a:lnTo>
                      <a:pt x="3" y="2"/>
                    </a:lnTo>
                    <a:lnTo>
                      <a:pt x="1" y="3"/>
                    </a:lnTo>
                    <a:lnTo>
                      <a:pt x="0" y="5"/>
                    </a:lnTo>
                    <a:lnTo>
                      <a:pt x="0" y="7"/>
                    </a:lnTo>
                    <a:lnTo>
                      <a:pt x="1" y="9"/>
                    </a:lnTo>
                    <a:lnTo>
                      <a:pt x="3" y="11"/>
                    </a:lnTo>
                    <a:lnTo>
                      <a:pt x="13" y="17"/>
                    </a:lnTo>
                    <a:lnTo>
                      <a:pt x="4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0" name="Freeform 158"/>
              <p:cNvSpPr>
                <a:spLocks/>
              </p:cNvSpPr>
              <p:nvPr/>
            </p:nvSpPr>
            <p:spPr bwMode="auto">
              <a:xfrm>
                <a:off x="1082" y="2537"/>
                <a:ext cx="26" cy="17"/>
              </a:xfrm>
              <a:custGeom>
                <a:avLst/>
                <a:gdLst>
                  <a:gd name="T0" fmla="*/ 43 w 52"/>
                  <a:gd name="T1" fmla="*/ 33 h 35"/>
                  <a:gd name="T2" fmla="*/ 45 w 52"/>
                  <a:gd name="T3" fmla="*/ 35 h 35"/>
                  <a:gd name="T4" fmla="*/ 47 w 52"/>
                  <a:gd name="T5" fmla="*/ 35 h 35"/>
                  <a:gd name="T6" fmla="*/ 48 w 52"/>
                  <a:gd name="T7" fmla="*/ 33 h 35"/>
                  <a:gd name="T8" fmla="*/ 50 w 52"/>
                  <a:gd name="T9" fmla="*/ 31 h 35"/>
                  <a:gd name="T10" fmla="*/ 52 w 52"/>
                  <a:gd name="T11" fmla="*/ 29 h 35"/>
                  <a:gd name="T12" fmla="*/ 52 w 52"/>
                  <a:gd name="T13" fmla="*/ 27 h 35"/>
                  <a:gd name="T14" fmla="*/ 50 w 52"/>
                  <a:gd name="T15" fmla="*/ 25 h 35"/>
                  <a:gd name="T16" fmla="*/ 48 w 52"/>
                  <a:gd name="T17" fmla="*/ 23 h 35"/>
                  <a:gd name="T18" fmla="*/ 27 w 52"/>
                  <a:gd name="T19" fmla="*/ 12 h 35"/>
                  <a:gd name="T20" fmla="*/ 25 w 52"/>
                  <a:gd name="T21" fmla="*/ 10 h 35"/>
                  <a:gd name="T22" fmla="*/ 6 w 52"/>
                  <a:gd name="T23" fmla="*/ 0 h 35"/>
                  <a:gd name="T24" fmla="*/ 4 w 52"/>
                  <a:gd name="T25" fmla="*/ 0 h 35"/>
                  <a:gd name="T26" fmla="*/ 2 w 52"/>
                  <a:gd name="T27" fmla="*/ 2 h 35"/>
                  <a:gd name="T28" fmla="*/ 0 w 52"/>
                  <a:gd name="T29" fmla="*/ 4 h 35"/>
                  <a:gd name="T30" fmla="*/ 0 w 52"/>
                  <a:gd name="T31" fmla="*/ 6 h 35"/>
                  <a:gd name="T32" fmla="*/ 0 w 52"/>
                  <a:gd name="T33" fmla="*/ 8 h 35"/>
                  <a:gd name="T34" fmla="*/ 0 w 52"/>
                  <a:gd name="T35" fmla="*/ 10 h 35"/>
                  <a:gd name="T36" fmla="*/ 2 w 52"/>
                  <a:gd name="T37" fmla="*/ 12 h 35"/>
                  <a:gd name="T38" fmla="*/ 4 w 52"/>
                  <a:gd name="T39" fmla="*/ 12 h 35"/>
                  <a:gd name="T40" fmla="*/ 24 w 52"/>
                  <a:gd name="T41" fmla="*/ 21 h 35"/>
                  <a:gd name="T42" fmla="*/ 25 w 52"/>
                  <a:gd name="T43" fmla="*/ 16 h 35"/>
                  <a:gd name="T44" fmla="*/ 22 w 52"/>
                  <a:gd name="T45" fmla="*/ 21 h 35"/>
                  <a:gd name="T46" fmla="*/ 43 w 52"/>
                  <a:gd name="T47" fmla="*/ 33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35"/>
                  <a:gd name="T74" fmla="*/ 52 w 52"/>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35">
                    <a:moveTo>
                      <a:pt x="43" y="33"/>
                    </a:moveTo>
                    <a:lnTo>
                      <a:pt x="45" y="35"/>
                    </a:lnTo>
                    <a:lnTo>
                      <a:pt x="47" y="35"/>
                    </a:lnTo>
                    <a:lnTo>
                      <a:pt x="48" y="33"/>
                    </a:lnTo>
                    <a:lnTo>
                      <a:pt x="50" y="31"/>
                    </a:lnTo>
                    <a:lnTo>
                      <a:pt x="52" y="29"/>
                    </a:lnTo>
                    <a:lnTo>
                      <a:pt x="52" y="27"/>
                    </a:lnTo>
                    <a:lnTo>
                      <a:pt x="50" y="25"/>
                    </a:lnTo>
                    <a:lnTo>
                      <a:pt x="48" y="23"/>
                    </a:lnTo>
                    <a:lnTo>
                      <a:pt x="27" y="12"/>
                    </a:lnTo>
                    <a:lnTo>
                      <a:pt x="25" y="10"/>
                    </a:lnTo>
                    <a:lnTo>
                      <a:pt x="6" y="0"/>
                    </a:lnTo>
                    <a:lnTo>
                      <a:pt x="4" y="0"/>
                    </a:lnTo>
                    <a:lnTo>
                      <a:pt x="2" y="2"/>
                    </a:lnTo>
                    <a:lnTo>
                      <a:pt x="0" y="4"/>
                    </a:lnTo>
                    <a:lnTo>
                      <a:pt x="0" y="6"/>
                    </a:lnTo>
                    <a:lnTo>
                      <a:pt x="0" y="8"/>
                    </a:lnTo>
                    <a:lnTo>
                      <a:pt x="0" y="10"/>
                    </a:lnTo>
                    <a:lnTo>
                      <a:pt x="2" y="12"/>
                    </a:lnTo>
                    <a:lnTo>
                      <a:pt x="4" y="12"/>
                    </a:lnTo>
                    <a:lnTo>
                      <a:pt x="24" y="21"/>
                    </a:lnTo>
                    <a:lnTo>
                      <a:pt x="25" y="16"/>
                    </a:lnTo>
                    <a:lnTo>
                      <a:pt x="22" y="21"/>
                    </a:lnTo>
                    <a:lnTo>
                      <a:pt x="43"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1" name="Freeform 159"/>
              <p:cNvSpPr>
                <a:spLocks/>
              </p:cNvSpPr>
              <p:nvPr/>
            </p:nvSpPr>
            <p:spPr bwMode="auto">
              <a:xfrm>
                <a:off x="1046" y="2520"/>
                <a:ext cx="27" cy="15"/>
              </a:xfrm>
              <a:custGeom>
                <a:avLst/>
                <a:gdLst>
                  <a:gd name="T0" fmla="*/ 46 w 53"/>
                  <a:gd name="T1" fmla="*/ 29 h 29"/>
                  <a:gd name="T2" fmla="*/ 48 w 53"/>
                  <a:gd name="T3" fmla="*/ 29 h 29"/>
                  <a:gd name="T4" fmla="*/ 49 w 53"/>
                  <a:gd name="T5" fmla="*/ 29 h 29"/>
                  <a:gd name="T6" fmla="*/ 51 w 53"/>
                  <a:gd name="T7" fmla="*/ 27 h 29"/>
                  <a:gd name="T8" fmla="*/ 53 w 53"/>
                  <a:gd name="T9" fmla="*/ 25 h 29"/>
                  <a:gd name="T10" fmla="*/ 53 w 53"/>
                  <a:gd name="T11" fmla="*/ 23 h 29"/>
                  <a:gd name="T12" fmla="*/ 51 w 53"/>
                  <a:gd name="T13" fmla="*/ 21 h 29"/>
                  <a:gd name="T14" fmla="*/ 49 w 53"/>
                  <a:gd name="T15" fmla="*/ 19 h 29"/>
                  <a:gd name="T16" fmla="*/ 48 w 53"/>
                  <a:gd name="T17" fmla="*/ 17 h 29"/>
                  <a:gd name="T18" fmla="*/ 36 w 53"/>
                  <a:gd name="T19" fmla="*/ 11 h 29"/>
                  <a:gd name="T20" fmla="*/ 5 w 53"/>
                  <a:gd name="T21" fmla="*/ 0 h 29"/>
                  <a:gd name="T22" fmla="*/ 3 w 53"/>
                  <a:gd name="T23" fmla="*/ 0 h 29"/>
                  <a:gd name="T24" fmla="*/ 1 w 53"/>
                  <a:gd name="T25" fmla="*/ 2 h 29"/>
                  <a:gd name="T26" fmla="*/ 0 w 53"/>
                  <a:gd name="T27" fmla="*/ 4 h 29"/>
                  <a:gd name="T28" fmla="*/ 0 w 53"/>
                  <a:gd name="T29" fmla="*/ 6 h 29"/>
                  <a:gd name="T30" fmla="*/ 0 w 53"/>
                  <a:gd name="T31" fmla="*/ 7 h 29"/>
                  <a:gd name="T32" fmla="*/ 0 w 53"/>
                  <a:gd name="T33" fmla="*/ 9 h 29"/>
                  <a:gd name="T34" fmla="*/ 1 w 53"/>
                  <a:gd name="T35" fmla="*/ 11 h 29"/>
                  <a:gd name="T36" fmla="*/ 3 w 53"/>
                  <a:gd name="T37" fmla="*/ 11 h 29"/>
                  <a:gd name="T38" fmla="*/ 34 w 53"/>
                  <a:gd name="T39" fmla="*/ 23 h 29"/>
                  <a:gd name="T40" fmla="*/ 46 w 53"/>
                  <a:gd name="T41" fmla="*/ 29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9"/>
                  <a:gd name="T65" fmla="*/ 53 w 53"/>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9">
                    <a:moveTo>
                      <a:pt x="46" y="29"/>
                    </a:moveTo>
                    <a:lnTo>
                      <a:pt x="48" y="29"/>
                    </a:lnTo>
                    <a:lnTo>
                      <a:pt x="49" y="29"/>
                    </a:lnTo>
                    <a:lnTo>
                      <a:pt x="51" y="27"/>
                    </a:lnTo>
                    <a:lnTo>
                      <a:pt x="53" y="25"/>
                    </a:lnTo>
                    <a:lnTo>
                      <a:pt x="53" y="23"/>
                    </a:lnTo>
                    <a:lnTo>
                      <a:pt x="51" y="21"/>
                    </a:lnTo>
                    <a:lnTo>
                      <a:pt x="49" y="19"/>
                    </a:lnTo>
                    <a:lnTo>
                      <a:pt x="48" y="17"/>
                    </a:lnTo>
                    <a:lnTo>
                      <a:pt x="36" y="11"/>
                    </a:lnTo>
                    <a:lnTo>
                      <a:pt x="5" y="0"/>
                    </a:lnTo>
                    <a:lnTo>
                      <a:pt x="3" y="0"/>
                    </a:lnTo>
                    <a:lnTo>
                      <a:pt x="1" y="2"/>
                    </a:lnTo>
                    <a:lnTo>
                      <a:pt x="0" y="4"/>
                    </a:lnTo>
                    <a:lnTo>
                      <a:pt x="0" y="6"/>
                    </a:lnTo>
                    <a:lnTo>
                      <a:pt x="0" y="7"/>
                    </a:lnTo>
                    <a:lnTo>
                      <a:pt x="0" y="9"/>
                    </a:lnTo>
                    <a:lnTo>
                      <a:pt x="1" y="11"/>
                    </a:lnTo>
                    <a:lnTo>
                      <a:pt x="3" y="11"/>
                    </a:lnTo>
                    <a:lnTo>
                      <a:pt x="34" y="23"/>
                    </a:lnTo>
                    <a:lnTo>
                      <a:pt x="4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2" name="Freeform 160"/>
              <p:cNvSpPr>
                <a:spLocks/>
              </p:cNvSpPr>
              <p:nvPr/>
            </p:nvSpPr>
            <p:spPr bwMode="auto">
              <a:xfrm>
                <a:off x="1007" y="2508"/>
                <a:ext cx="28" cy="12"/>
              </a:xfrm>
              <a:custGeom>
                <a:avLst/>
                <a:gdLst>
                  <a:gd name="T0" fmla="*/ 48 w 55"/>
                  <a:gd name="T1" fmla="*/ 25 h 25"/>
                  <a:gd name="T2" fmla="*/ 50 w 55"/>
                  <a:gd name="T3" fmla="*/ 25 h 25"/>
                  <a:gd name="T4" fmla="*/ 52 w 55"/>
                  <a:gd name="T5" fmla="*/ 23 h 25"/>
                  <a:gd name="T6" fmla="*/ 54 w 55"/>
                  <a:gd name="T7" fmla="*/ 21 h 25"/>
                  <a:gd name="T8" fmla="*/ 55 w 55"/>
                  <a:gd name="T9" fmla="*/ 19 h 25"/>
                  <a:gd name="T10" fmla="*/ 55 w 55"/>
                  <a:gd name="T11" fmla="*/ 17 h 25"/>
                  <a:gd name="T12" fmla="*/ 54 w 55"/>
                  <a:gd name="T13" fmla="*/ 15 h 25"/>
                  <a:gd name="T14" fmla="*/ 52 w 55"/>
                  <a:gd name="T15" fmla="*/ 13 h 25"/>
                  <a:gd name="T16" fmla="*/ 50 w 55"/>
                  <a:gd name="T17" fmla="*/ 13 h 25"/>
                  <a:gd name="T18" fmla="*/ 50 w 55"/>
                  <a:gd name="T19" fmla="*/ 11 h 25"/>
                  <a:gd name="T20" fmla="*/ 6 w 55"/>
                  <a:gd name="T21" fmla="*/ 0 h 25"/>
                  <a:gd name="T22" fmla="*/ 4 w 55"/>
                  <a:gd name="T23" fmla="*/ 0 h 25"/>
                  <a:gd name="T24" fmla="*/ 2 w 55"/>
                  <a:gd name="T25" fmla="*/ 2 h 25"/>
                  <a:gd name="T26" fmla="*/ 0 w 55"/>
                  <a:gd name="T27" fmla="*/ 4 h 25"/>
                  <a:gd name="T28" fmla="*/ 0 w 55"/>
                  <a:gd name="T29" fmla="*/ 6 h 25"/>
                  <a:gd name="T30" fmla="*/ 0 w 55"/>
                  <a:gd name="T31" fmla="*/ 7 h 25"/>
                  <a:gd name="T32" fmla="*/ 0 w 55"/>
                  <a:gd name="T33" fmla="*/ 9 h 25"/>
                  <a:gd name="T34" fmla="*/ 2 w 55"/>
                  <a:gd name="T35" fmla="*/ 11 h 25"/>
                  <a:gd name="T36" fmla="*/ 4 w 55"/>
                  <a:gd name="T37" fmla="*/ 11 h 25"/>
                  <a:gd name="T38" fmla="*/ 48 w 55"/>
                  <a:gd name="T39" fmla="*/ 23 h 25"/>
                  <a:gd name="T40" fmla="*/ 48 w 55"/>
                  <a:gd name="T41" fmla="*/ 25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25"/>
                  <a:gd name="T65" fmla="*/ 55 w 55"/>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25">
                    <a:moveTo>
                      <a:pt x="48" y="25"/>
                    </a:moveTo>
                    <a:lnTo>
                      <a:pt x="50" y="25"/>
                    </a:lnTo>
                    <a:lnTo>
                      <a:pt x="52" y="23"/>
                    </a:lnTo>
                    <a:lnTo>
                      <a:pt x="54" y="21"/>
                    </a:lnTo>
                    <a:lnTo>
                      <a:pt x="55" y="19"/>
                    </a:lnTo>
                    <a:lnTo>
                      <a:pt x="55" y="17"/>
                    </a:lnTo>
                    <a:lnTo>
                      <a:pt x="54" y="15"/>
                    </a:lnTo>
                    <a:lnTo>
                      <a:pt x="52" y="13"/>
                    </a:lnTo>
                    <a:lnTo>
                      <a:pt x="50" y="13"/>
                    </a:lnTo>
                    <a:lnTo>
                      <a:pt x="50" y="11"/>
                    </a:lnTo>
                    <a:lnTo>
                      <a:pt x="6" y="0"/>
                    </a:lnTo>
                    <a:lnTo>
                      <a:pt x="4" y="0"/>
                    </a:lnTo>
                    <a:lnTo>
                      <a:pt x="2" y="2"/>
                    </a:lnTo>
                    <a:lnTo>
                      <a:pt x="0" y="4"/>
                    </a:lnTo>
                    <a:lnTo>
                      <a:pt x="0" y="6"/>
                    </a:lnTo>
                    <a:lnTo>
                      <a:pt x="0" y="7"/>
                    </a:lnTo>
                    <a:lnTo>
                      <a:pt x="0" y="9"/>
                    </a:lnTo>
                    <a:lnTo>
                      <a:pt x="2" y="11"/>
                    </a:lnTo>
                    <a:lnTo>
                      <a:pt x="4" y="11"/>
                    </a:lnTo>
                    <a:lnTo>
                      <a:pt x="48" y="23"/>
                    </a:lnTo>
                    <a:lnTo>
                      <a:pt x="4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3" name="Freeform 161"/>
              <p:cNvSpPr>
                <a:spLocks/>
              </p:cNvSpPr>
              <p:nvPr/>
            </p:nvSpPr>
            <p:spPr bwMode="auto">
              <a:xfrm>
                <a:off x="968" y="2500"/>
                <a:ext cx="28" cy="10"/>
              </a:xfrm>
              <a:custGeom>
                <a:avLst/>
                <a:gdLst>
                  <a:gd name="T0" fmla="*/ 50 w 56"/>
                  <a:gd name="T1" fmla="*/ 20 h 20"/>
                  <a:gd name="T2" fmla="*/ 52 w 56"/>
                  <a:gd name="T3" fmla="*/ 20 h 20"/>
                  <a:gd name="T4" fmla="*/ 54 w 56"/>
                  <a:gd name="T5" fmla="*/ 20 h 20"/>
                  <a:gd name="T6" fmla="*/ 56 w 56"/>
                  <a:gd name="T7" fmla="*/ 18 h 20"/>
                  <a:gd name="T8" fmla="*/ 56 w 56"/>
                  <a:gd name="T9" fmla="*/ 16 h 20"/>
                  <a:gd name="T10" fmla="*/ 56 w 56"/>
                  <a:gd name="T11" fmla="*/ 14 h 20"/>
                  <a:gd name="T12" fmla="*/ 56 w 56"/>
                  <a:gd name="T13" fmla="*/ 12 h 20"/>
                  <a:gd name="T14" fmla="*/ 54 w 56"/>
                  <a:gd name="T15" fmla="*/ 10 h 20"/>
                  <a:gd name="T16" fmla="*/ 52 w 56"/>
                  <a:gd name="T17" fmla="*/ 8 h 20"/>
                  <a:gd name="T18" fmla="*/ 6 w 56"/>
                  <a:gd name="T19" fmla="*/ 0 h 20"/>
                  <a:gd name="T20" fmla="*/ 4 w 56"/>
                  <a:gd name="T21" fmla="*/ 0 h 20"/>
                  <a:gd name="T22" fmla="*/ 2 w 56"/>
                  <a:gd name="T23" fmla="*/ 2 h 20"/>
                  <a:gd name="T24" fmla="*/ 0 w 56"/>
                  <a:gd name="T25" fmla="*/ 4 h 20"/>
                  <a:gd name="T26" fmla="*/ 0 w 56"/>
                  <a:gd name="T27" fmla="*/ 6 h 20"/>
                  <a:gd name="T28" fmla="*/ 0 w 56"/>
                  <a:gd name="T29" fmla="*/ 8 h 20"/>
                  <a:gd name="T30" fmla="*/ 0 w 56"/>
                  <a:gd name="T31" fmla="*/ 10 h 20"/>
                  <a:gd name="T32" fmla="*/ 2 w 56"/>
                  <a:gd name="T33" fmla="*/ 12 h 20"/>
                  <a:gd name="T34" fmla="*/ 4 w 56"/>
                  <a:gd name="T35" fmla="*/ 12 h 20"/>
                  <a:gd name="T36" fmla="*/ 50 w 5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20"/>
                  <a:gd name="T59" fmla="*/ 56 w 5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20">
                    <a:moveTo>
                      <a:pt x="50" y="20"/>
                    </a:moveTo>
                    <a:lnTo>
                      <a:pt x="52" y="20"/>
                    </a:lnTo>
                    <a:lnTo>
                      <a:pt x="54" y="20"/>
                    </a:lnTo>
                    <a:lnTo>
                      <a:pt x="56" y="18"/>
                    </a:lnTo>
                    <a:lnTo>
                      <a:pt x="56" y="16"/>
                    </a:lnTo>
                    <a:lnTo>
                      <a:pt x="56" y="14"/>
                    </a:lnTo>
                    <a:lnTo>
                      <a:pt x="56" y="12"/>
                    </a:lnTo>
                    <a:lnTo>
                      <a:pt x="54" y="10"/>
                    </a:lnTo>
                    <a:lnTo>
                      <a:pt x="52" y="8"/>
                    </a:lnTo>
                    <a:lnTo>
                      <a:pt x="6" y="0"/>
                    </a:lnTo>
                    <a:lnTo>
                      <a:pt x="4" y="0"/>
                    </a:lnTo>
                    <a:lnTo>
                      <a:pt x="2" y="2"/>
                    </a:lnTo>
                    <a:lnTo>
                      <a:pt x="0" y="4"/>
                    </a:lnTo>
                    <a:lnTo>
                      <a:pt x="0" y="6"/>
                    </a:lnTo>
                    <a:lnTo>
                      <a:pt x="0" y="8"/>
                    </a:lnTo>
                    <a:lnTo>
                      <a:pt x="0" y="10"/>
                    </a:lnTo>
                    <a:lnTo>
                      <a:pt x="2" y="12"/>
                    </a:lnTo>
                    <a:lnTo>
                      <a:pt x="4" y="12"/>
                    </a:lnTo>
                    <a:lnTo>
                      <a:pt x="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4" name="Freeform 162"/>
              <p:cNvSpPr>
                <a:spLocks/>
              </p:cNvSpPr>
              <p:nvPr/>
            </p:nvSpPr>
            <p:spPr bwMode="auto">
              <a:xfrm>
                <a:off x="928" y="2497"/>
                <a:ext cx="29" cy="8"/>
              </a:xfrm>
              <a:custGeom>
                <a:avLst/>
                <a:gdLst>
                  <a:gd name="T0" fmla="*/ 49 w 57"/>
                  <a:gd name="T1" fmla="*/ 15 h 15"/>
                  <a:gd name="T2" fmla="*/ 51 w 57"/>
                  <a:gd name="T3" fmla="*/ 15 h 15"/>
                  <a:gd name="T4" fmla="*/ 53 w 57"/>
                  <a:gd name="T5" fmla="*/ 13 h 15"/>
                  <a:gd name="T6" fmla="*/ 55 w 57"/>
                  <a:gd name="T7" fmla="*/ 11 h 15"/>
                  <a:gd name="T8" fmla="*/ 57 w 57"/>
                  <a:gd name="T9" fmla="*/ 9 h 15"/>
                  <a:gd name="T10" fmla="*/ 57 w 57"/>
                  <a:gd name="T11" fmla="*/ 7 h 15"/>
                  <a:gd name="T12" fmla="*/ 55 w 57"/>
                  <a:gd name="T13" fmla="*/ 5 h 15"/>
                  <a:gd name="T14" fmla="*/ 53 w 57"/>
                  <a:gd name="T15" fmla="*/ 4 h 15"/>
                  <a:gd name="T16" fmla="*/ 51 w 57"/>
                  <a:gd name="T17" fmla="*/ 4 h 15"/>
                  <a:gd name="T18" fmla="*/ 15 w 57"/>
                  <a:gd name="T19" fmla="*/ 0 h 15"/>
                  <a:gd name="T20" fmla="*/ 13 w 57"/>
                  <a:gd name="T21" fmla="*/ 0 h 15"/>
                  <a:gd name="T22" fmla="*/ 3 w 57"/>
                  <a:gd name="T23" fmla="*/ 2 h 15"/>
                  <a:gd name="T24" fmla="*/ 1 w 57"/>
                  <a:gd name="T25" fmla="*/ 2 h 15"/>
                  <a:gd name="T26" fmla="*/ 0 w 57"/>
                  <a:gd name="T27" fmla="*/ 4 h 15"/>
                  <a:gd name="T28" fmla="*/ 0 w 57"/>
                  <a:gd name="T29" fmla="*/ 5 h 15"/>
                  <a:gd name="T30" fmla="*/ 0 w 57"/>
                  <a:gd name="T31" fmla="*/ 7 h 15"/>
                  <a:gd name="T32" fmla="*/ 0 w 57"/>
                  <a:gd name="T33" fmla="*/ 9 h 15"/>
                  <a:gd name="T34" fmla="*/ 1 w 57"/>
                  <a:gd name="T35" fmla="*/ 11 h 15"/>
                  <a:gd name="T36" fmla="*/ 3 w 57"/>
                  <a:gd name="T37" fmla="*/ 13 h 15"/>
                  <a:gd name="T38" fmla="*/ 5 w 57"/>
                  <a:gd name="T39" fmla="*/ 13 h 15"/>
                  <a:gd name="T40" fmla="*/ 15 w 57"/>
                  <a:gd name="T41" fmla="*/ 11 h 15"/>
                  <a:gd name="T42" fmla="*/ 13 w 57"/>
                  <a:gd name="T43" fmla="*/ 5 h 15"/>
                  <a:gd name="T44" fmla="*/ 13 w 57"/>
                  <a:gd name="T45" fmla="*/ 11 h 15"/>
                  <a:gd name="T46" fmla="*/ 49 w 57"/>
                  <a:gd name="T47" fmla="*/ 15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15"/>
                  <a:gd name="T74" fmla="*/ 57 w 57"/>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15">
                    <a:moveTo>
                      <a:pt x="49" y="15"/>
                    </a:moveTo>
                    <a:lnTo>
                      <a:pt x="51" y="15"/>
                    </a:lnTo>
                    <a:lnTo>
                      <a:pt x="53" y="13"/>
                    </a:lnTo>
                    <a:lnTo>
                      <a:pt x="55" y="11"/>
                    </a:lnTo>
                    <a:lnTo>
                      <a:pt x="57" y="9"/>
                    </a:lnTo>
                    <a:lnTo>
                      <a:pt x="57" y="7"/>
                    </a:lnTo>
                    <a:lnTo>
                      <a:pt x="55" y="5"/>
                    </a:lnTo>
                    <a:lnTo>
                      <a:pt x="53" y="4"/>
                    </a:lnTo>
                    <a:lnTo>
                      <a:pt x="51" y="4"/>
                    </a:lnTo>
                    <a:lnTo>
                      <a:pt x="15" y="0"/>
                    </a:lnTo>
                    <a:lnTo>
                      <a:pt x="13" y="0"/>
                    </a:lnTo>
                    <a:lnTo>
                      <a:pt x="3" y="2"/>
                    </a:lnTo>
                    <a:lnTo>
                      <a:pt x="1" y="2"/>
                    </a:lnTo>
                    <a:lnTo>
                      <a:pt x="0" y="4"/>
                    </a:lnTo>
                    <a:lnTo>
                      <a:pt x="0" y="5"/>
                    </a:lnTo>
                    <a:lnTo>
                      <a:pt x="0" y="7"/>
                    </a:lnTo>
                    <a:lnTo>
                      <a:pt x="0" y="9"/>
                    </a:lnTo>
                    <a:lnTo>
                      <a:pt x="1" y="11"/>
                    </a:lnTo>
                    <a:lnTo>
                      <a:pt x="3" y="13"/>
                    </a:lnTo>
                    <a:lnTo>
                      <a:pt x="5" y="13"/>
                    </a:lnTo>
                    <a:lnTo>
                      <a:pt x="15" y="11"/>
                    </a:lnTo>
                    <a:lnTo>
                      <a:pt x="13" y="5"/>
                    </a:lnTo>
                    <a:lnTo>
                      <a:pt x="13" y="11"/>
                    </a:lnTo>
                    <a:lnTo>
                      <a:pt x="4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5" name="Freeform 163"/>
              <p:cNvSpPr>
                <a:spLocks/>
              </p:cNvSpPr>
              <p:nvPr/>
            </p:nvSpPr>
            <p:spPr bwMode="auto">
              <a:xfrm>
                <a:off x="887" y="2499"/>
                <a:ext cx="29" cy="8"/>
              </a:xfrm>
              <a:custGeom>
                <a:avLst/>
                <a:gdLst>
                  <a:gd name="T0" fmla="*/ 52 w 58"/>
                  <a:gd name="T1" fmla="*/ 11 h 15"/>
                  <a:gd name="T2" fmla="*/ 54 w 58"/>
                  <a:gd name="T3" fmla="*/ 9 h 15"/>
                  <a:gd name="T4" fmla="*/ 56 w 58"/>
                  <a:gd name="T5" fmla="*/ 7 h 15"/>
                  <a:gd name="T6" fmla="*/ 58 w 58"/>
                  <a:gd name="T7" fmla="*/ 5 h 15"/>
                  <a:gd name="T8" fmla="*/ 58 w 58"/>
                  <a:gd name="T9" fmla="*/ 3 h 15"/>
                  <a:gd name="T10" fmla="*/ 56 w 58"/>
                  <a:gd name="T11" fmla="*/ 1 h 15"/>
                  <a:gd name="T12" fmla="*/ 54 w 58"/>
                  <a:gd name="T13" fmla="*/ 0 h 15"/>
                  <a:gd name="T14" fmla="*/ 52 w 58"/>
                  <a:gd name="T15" fmla="*/ 0 h 15"/>
                  <a:gd name="T16" fmla="*/ 50 w 58"/>
                  <a:gd name="T17" fmla="*/ 0 h 15"/>
                  <a:gd name="T18" fmla="*/ 29 w 58"/>
                  <a:gd name="T19" fmla="*/ 0 h 15"/>
                  <a:gd name="T20" fmla="*/ 4 w 58"/>
                  <a:gd name="T21" fmla="*/ 3 h 15"/>
                  <a:gd name="T22" fmla="*/ 2 w 58"/>
                  <a:gd name="T23" fmla="*/ 5 h 15"/>
                  <a:gd name="T24" fmla="*/ 0 w 58"/>
                  <a:gd name="T25" fmla="*/ 7 h 15"/>
                  <a:gd name="T26" fmla="*/ 0 w 58"/>
                  <a:gd name="T27" fmla="*/ 9 h 15"/>
                  <a:gd name="T28" fmla="*/ 0 w 58"/>
                  <a:gd name="T29" fmla="*/ 11 h 15"/>
                  <a:gd name="T30" fmla="*/ 0 w 58"/>
                  <a:gd name="T31" fmla="*/ 13 h 15"/>
                  <a:gd name="T32" fmla="*/ 2 w 58"/>
                  <a:gd name="T33" fmla="*/ 15 h 15"/>
                  <a:gd name="T34" fmla="*/ 4 w 58"/>
                  <a:gd name="T35" fmla="*/ 15 h 15"/>
                  <a:gd name="T36" fmla="*/ 6 w 58"/>
                  <a:gd name="T37" fmla="*/ 15 h 15"/>
                  <a:gd name="T38" fmla="*/ 31 w 58"/>
                  <a:gd name="T39" fmla="*/ 11 h 15"/>
                  <a:gd name="T40" fmla="*/ 52 w 58"/>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5"/>
                  <a:gd name="T65" fmla="*/ 58 w 5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5">
                    <a:moveTo>
                      <a:pt x="52" y="11"/>
                    </a:moveTo>
                    <a:lnTo>
                      <a:pt x="54" y="9"/>
                    </a:lnTo>
                    <a:lnTo>
                      <a:pt x="56" y="7"/>
                    </a:lnTo>
                    <a:lnTo>
                      <a:pt x="58" y="5"/>
                    </a:lnTo>
                    <a:lnTo>
                      <a:pt x="58" y="3"/>
                    </a:lnTo>
                    <a:lnTo>
                      <a:pt x="56" y="1"/>
                    </a:lnTo>
                    <a:lnTo>
                      <a:pt x="54" y="0"/>
                    </a:lnTo>
                    <a:lnTo>
                      <a:pt x="52" y="0"/>
                    </a:lnTo>
                    <a:lnTo>
                      <a:pt x="50" y="0"/>
                    </a:lnTo>
                    <a:lnTo>
                      <a:pt x="29" y="0"/>
                    </a:lnTo>
                    <a:lnTo>
                      <a:pt x="4" y="3"/>
                    </a:lnTo>
                    <a:lnTo>
                      <a:pt x="2" y="5"/>
                    </a:lnTo>
                    <a:lnTo>
                      <a:pt x="0" y="7"/>
                    </a:lnTo>
                    <a:lnTo>
                      <a:pt x="0" y="9"/>
                    </a:lnTo>
                    <a:lnTo>
                      <a:pt x="0" y="11"/>
                    </a:lnTo>
                    <a:lnTo>
                      <a:pt x="0" y="13"/>
                    </a:lnTo>
                    <a:lnTo>
                      <a:pt x="2" y="15"/>
                    </a:lnTo>
                    <a:lnTo>
                      <a:pt x="4" y="15"/>
                    </a:lnTo>
                    <a:lnTo>
                      <a:pt x="6" y="15"/>
                    </a:lnTo>
                    <a:lnTo>
                      <a:pt x="31" y="11"/>
                    </a:lnTo>
                    <a:lnTo>
                      <a:pt x="5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6" name="Freeform 164"/>
              <p:cNvSpPr>
                <a:spLocks/>
              </p:cNvSpPr>
              <p:nvPr/>
            </p:nvSpPr>
            <p:spPr bwMode="auto">
              <a:xfrm>
                <a:off x="848" y="2504"/>
                <a:ext cx="28" cy="12"/>
              </a:xfrm>
              <a:custGeom>
                <a:avLst/>
                <a:gdLst>
                  <a:gd name="T0" fmla="*/ 52 w 56"/>
                  <a:gd name="T1" fmla="*/ 12 h 23"/>
                  <a:gd name="T2" fmla="*/ 54 w 56"/>
                  <a:gd name="T3" fmla="*/ 12 h 23"/>
                  <a:gd name="T4" fmla="*/ 56 w 56"/>
                  <a:gd name="T5" fmla="*/ 10 h 23"/>
                  <a:gd name="T6" fmla="*/ 56 w 56"/>
                  <a:gd name="T7" fmla="*/ 8 h 23"/>
                  <a:gd name="T8" fmla="*/ 56 w 56"/>
                  <a:gd name="T9" fmla="*/ 6 h 23"/>
                  <a:gd name="T10" fmla="*/ 56 w 56"/>
                  <a:gd name="T11" fmla="*/ 4 h 23"/>
                  <a:gd name="T12" fmla="*/ 54 w 56"/>
                  <a:gd name="T13" fmla="*/ 2 h 23"/>
                  <a:gd name="T14" fmla="*/ 52 w 56"/>
                  <a:gd name="T15" fmla="*/ 0 h 23"/>
                  <a:gd name="T16" fmla="*/ 50 w 56"/>
                  <a:gd name="T17" fmla="*/ 0 h 23"/>
                  <a:gd name="T18" fmla="*/ 44 w 56"/>
                  <a:gd name="T19" fmla="*/ 2 h 23"/>
                  <a:gd name="T20" fmla="*/ 14 w 56"/>
                  <a:gd name="T21" fmla="*/ 10 h 23"/>
                  <a:gd name="T22" fmla="*/ 4 w 56"/>
                  <a:gd name="T23" fmla="*/ 12 h 23"/>
                  <a:gd name="T24" fmla="*/ 2 w 56"/>
                  <a:gd name="T25" fmla="*/ 14 h 23"/>
                  <a:gd name="T26" fmla="*/ 0 w 56"/>
                  <a:gd name="T27" fmla="*/ 15 h 23"/>
                  <a:gd name="T28" fmla="*/ 0 w 56"/>
                  <a:gd name="T29" fmla="*/ 17 h 23"/>
                  <a:gd name="T30" fmla="*/ 0 w 56"/>
                  <a:gd name="T31" fmla="*/ 19 h 23"/>
                  <a:gd name="T32" fmla="*/ 0 w 56"/>
                  <a:gd name="T33" fmla="*/ 21 h 23"/>
                  <a:gd name="T34" fmla="*/ 2 w 56"/>
                  <a:gd name="T35" fmla="*/ 23 h 23"/>
                  <a:gd name="T36" fmla="*/ 4 w 56"/>
                  <a:gd name="T37" fmla="*/ 23 h 23"/>
                  <a:gd name="T38" fmla="*/ 6 w 56"/>
                  <a:gd name="T39" fmla="*/ 23 h 23"/>
                  <a:gd name="T40" fmla="*/ 16 w 56"/>
                  <a:gd name="T41" fmla="*/ 21 h 23"/>
                  <a:gd name="T42" fmla="*/ 46 w 56"/>
                  <a:gd name="T43" fmla="*/ 14 h 23"/>
                  <a:gd name="T44" fmla="*/ 52 w 56"/>
                  <a:gd name="T45" fmla="*/ 12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23"/>
                  <a:gd name="T71" fmla="*/ 56 w 56"/>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23">
                    <a:moveTo>
                      <a:pt x="52" y="12"/>
                    </a:moveTo>
                    <a:lnTo>
                      <a:pt x="54" y="12"/>
                    </a:lnTo>
                    <a:lnTo>
                      <a:pt x="56" y="10"/>
                    </a:lnTo>
                    <a:lnTo>
                      <a:pt x="56" y="8"/>
                    </a:lnTo>
                    <a:lnTo>
                      <a:pt x="56" y="6"/>
                    </a:lnTo>
                    <a:lnTo>
                      <a:pt x="56" y="4"/>
                    </a:lnTo>
                    <a:lnTo>
                      <a:pt x="54" y="2"/>
                    </a:lnTo>
                    <a:lnTo>
                      <a:pt x="52" y="0"/>
                    </a:lnTo>
                    <a:lnTo>
                      <a:pt x="50" y="0"/>
                    </a:lnTo>
                    <a:lnTo>
                      <a:pt x="44" y="2"/>
                    </a:lnTo>
                    <a:lnTo>
                      <a:pt x="14" y="10"/>
                    </a:lnTo>
                    <a:lnTo>
                      <a:pt x="4" y="12"/>
                    </a:lnTo>
                    <a:lnTo>
                      <a:pt x="2" y="14"/>
                    </a:lnTo>
                    <a:lnTo>
                      <a:pt x="0" y="15"/>
                    </a:lnTo>
                    <a:lnTo>
                      <a:pt x="0" y="17"/>
                    </a:lnTo>
                    <a:lnTo>
                      <a:pt x="0" y="19"/>
                    </a:lnTo>
                    <a:lnTo>
                      <a:pt x="0" y="21"/>
                    </a:lnTo>
                    <a:lnTo>
                      <a:pt x="2" y="23"/>
                    </a:lnTo>
                    <a:lnTo>
                      <a:pt x="4" y="23"/>
                    </a:lnTo>
                    <a:lnTo>
                      <a:pt x="6" y="23"/>
                    </a:lnTo>
                    <a:lnTo>
                      <a:pt x="16" y="21"/>
                    </a:lnTo>
                    <a:lnTo>
                      <a:pt x="46" y="14"/>
                    </a:lnTo>
                    <a:lnTo>
                      <a:pt x="5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77" name="Freeform 165"/>
              <p:cNvSpPr>
                <a:spLocks/>
              </p:cNvSpPr>
              <p:nvPr/>
            </p:nvSpPr>
            <p:spPr bwMode="auto">
              <a:xfrm>
                <a:off x="811" y="2516"/>
                <a:ext cx="27" cy="15"/>
              </a:xfrm>
              <a:custGeom>
                <a:avLst/>
                <a:gdLst>
                  <a:gd name="T0" fmla="*/ 50 w 54"/>
                  <a:gd name="T1" fmla="*/ 12 h 31"/>
                  <a:gd name="T2" fmla="*/ 52 w 54"/>
                  <a:gd name="T3" fmla="*/ 12 h 31"/>
                  <a:gd name="T4" fmla="*/ 54 w 54"/>
                  <a:gd name="T5" fmla="*/ 10 h 31"/>
                  <a:gd name="T6" fmla="*/ 54 w 54"/>
                  <a:gd name="T7" fmla="*/ 8 h 31"/>
                  <a:gd name="T8" fmla="*/ 54 w 54"/>
                  <a:gd name="T9" fmla="*/ 6 h 31"/>
                  <a:gd name="T10" fmla="*/ 54 w 54"/>
                  <a:gd name="T11" fmla="*/ 4 h 31"/>
                  <a:gd name="T12" fmla="*/ 52 w 54"/>
                  <a:gd name="T13" fmla="*/ 2 h 31"/>
                  <a:gd name="T14" fmla="*/ 50 w 54"/>
                  <a:gd name="T15" fmla="*/ 0 h 31"/>
                  <a:gd name="T16" fmla="*/ 48 w 54"/>
                  <a:gd name="T17" fmla="*/ 0 h 31"/>
                  <a:gd name="T18" fmla="*/ 27 w 54"/>
                  <a:gd name="T19" fmla="*/ 10 h 31"/>
                  <a:gd name="T20" fmla="*/ 25 w 54"/>
                  <a:gd name="T21" fmla="*/ 10 h 31"/>
                  <a:gd name="T22" fmla="*/ 4 w 54"/>
                  <a:gd name="T23" fmla="*/ 21 h 31"/>
                  <a:gd name="T24" fmla="*/ 2 w 54"/>
                  <a:gd name="T25" fmla="*/ 23 h 31"/>
                  <a:gd name="T26" fmla="*/ 0 w 54"/>
                  <a:gd name="T27" fmla="*/ 25 h 31"/>
                  <a:gd name="T28" fmla="*/ 0 w 54"/>
                  <a:gd name="T29" fmla="*/ 27 h 31"/>
                  <a:gd name="T30" fmla="*/ 2 w 54"/>
                  <a:gd name="T31" fmla="*/ 29 h 31"/>
                  <a:gd name="T32" fmla="*/ 4 w 54"/>
                  <a:gd name="T33" fmla="*/ 31 h 31"/>
                  <a:gd name="T34" fmla="*/ 6 w 54"/>
                  <a:gd name="T35" fmla="*/ 31 h 31"/>
                  <a:gd name="T36" fmla="*/ 8 w 54"/>
                  <a:gd name="T37" fmla="*/ 31 h 31"/>
                  <a:gd name="T38" fmla="*/ 10 w 54"/>
                  <a:gd name="T39" fmla="*/ 31 h 31"/>
                  <a:gd name="T40" fmla="*/ 31 w 54"/>
                  <a:gd name="T41" fmla="*/ 19 h 31"/>
                  <a:gd name="T42" fmla="*/ 29 w 54"/>
                  <a:gd name="T43" fmla="*/ 16 h 31"/>
                  <a:gd name="T44" fmla="*/ 29 w 54"/>
                  <a:gd name="T45" fmla="*/ 21 h 31"/>
                  <a:gd name="T46" fmla="*/ 50 w 54"/>
                  <a:gd name="T47" fmla="*/ 12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31"/>
                  <a:gd name="T74" fmla="*/ 54 w 54"/>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31">
                    <a:moveTo>
                      <a:pt x="50" y="12"/>
                    </a:moveTo>
                    <a:lnTo>
                      <a:pt x="52" y="12"/>
                    </a:lnTo>
                    <a:lnTo>
                      <a:pt x="54" y="10"/>
                    </a:lnTo>
                    <a:lnTo>
                      <a:pt x="54" y="8"/>
                    </a:lnTo>
                    <a:lnTo>
                      <a:pt x="54" y="6"/>
                    </a:lnTo>
                    <a:lnTo>
                      <a:pt x="54" y="4"/>
                    </a:lnTo>
                    <a:lnTo>
                      <a:pt x="52" y="2"/>
                    </a:lnTo>
                    <a:lnTo>
                      <a:pt x="50" y="0"/>
                    </a:lnTo>
                    <a:lnTo>
                      <a:pt x="48" y="0"/>
                    </a:lnTo>
                    <a:lnTo>
                      <a:pt x="27" y="10"/>
                    </a:lnTo>
                    <a:lnTo>
                      <a:pt x="25" y="10"/>
                    </a:lnTo>
                    <a:lnTo>
                      <a:pt x="4" y="21"/>
                    </a:lnTo>
                    <a:lnTo>
                      <a:pt x="2" y="23"/>
                    </a:lnTo>
                    <a:lnTo>
                      <a:pt x="0" y="25"/>
                    </a:lnTo>
                    <a:lnTo>
                      <a:pt x="0" y="27"/>
                    </a:lnTo>
                    <a:lnTo>
                      <a:pt x="2" y="29"/>
                    </a:lnTo>
                    <a:lnTo>
                      <a:pt x="4" y="31"/>
                    </a:lnTo>
                    <a:lnTo>
                      <a:pt x="6" y="31"/>
                    </a:lnTo>
                    <a:lnTo>
                      <a:pt x="8" y="31"/>
                    </a:lnTo>
                    <a:lnTo>
                      <a:pt x="10" y="31"/>
                    </a:lnTo>
                    <a:lnTo>
                      <a:pt x="31" y="19"/>
                    </a:lnTo>
                    <a:lnTo>
                      <a:pt x="29" y="16"/>
                    </a:lnTo>
                    <a:lnTo>
                      <a:pt x="29" y="21"/>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621" name="Freeform 166"/>
            <p:cNvSpPr>
              <a:spLocks/>
            </p:cNvSpPr>
            <p:nvPr/>
          </p:nvSpPr>
          <p:spPr bwMode="auto">
            <a:xfrm>
              <a:off x="1119" y="1958"/>
              <a:ext cx="19" cy="97"/>
            </a:xfrm>
            <a:custGeom>
              <a:avLst/>
              <a:gdLst>
                <a:gd name="T0" fmla="*/ 35 w 43"/>
                <a:gd name="T1" fmla="*/ 0 h 215"/>
                <a:gd name="T2" fmla="*/ 21 w 43"/>
                <a:gd name="T3" fmla="*/ 21 h 215"/>
                <a:gd name="T4" fmla="*/ 10 w 43"/>
                <a:gd name="T5" fmla="*/ 40 h 215"/>
                <a:gd name="T6" fmla="*/ 2 w 43"/>
                <a:gd name="T7" fmla="*/ 59 h 215"/>
                <a:gd name="T8" fmla="*/ 0 w 43"/>
                <a:gd name="T9" fmla="*/ 67 h 215"/>
                <a:gd name="T10" fmla="*/ 0 w 43"/>
                <a:gd name="T11" fmla="*/ 76 h 215"/>
                <a:gd name="T12" fmla="*/ 2 w 43"/>
                <a:gd name="T13" fmla="*/ 86 h 215"/>
                <a:gd name="T14" fmla="*/ 8 w 43"/>
                <a:gd name="T15" fmla="*/ 94 h 215"/>
                <a:gd name="T16" fmla="*/ 21 w 43"/>
                <a:gd name="T17" fmla="*/ 111 h 215"/>
                <a:gd name="T18" fmla="*/ 29 w 43"/>
                <a:gd name="T19" fmla="*/ 121 h 215"/>
                <a:gd name="T20" fmla="*/ 37 w 43"/>
                <a:gd name="T21" fmla="*/ 128 h 215"/>
                <a:gd name="T22" fmla="*/ 41 w 43"/>
                <a:gd name="T23" fmla="*/ 138 h 215"/>
                <a:gd name="T24" fmla="*/ 43 w 43"/>
                <a:gd name="T25" fmla="*/ 145 h 215"/>
                <a:gd name="T26" fmla="*/ 41 w 43"/>
                <a:gd name="T27" fmla="*/ 155 h 215"/>
                <a:gd name="T28" fmla="*/ 37 w 43"/>
                <a:gd name="T29" fmla="*/ 165 h 215"/>
                <a:gd name="T30" fmla="*/ 25 w 43"/>
                <a:gd name="T31" fmla="*/ 184 h 215"/>
                <a:gd name="T32" fmla="*/ 10 w 43"/>
                <a:gd name="T33" fmla="*/ 203 h 215"/>
                <a:gd name="T34" fmla="*/ 4 w 43"/>
                <a:gd name="T35" fmla="*/ 209 h 215"/>
                <a:gd name="T36" fmla="*/ 0 w 43"/>
                <a:gd name="T37" fmla="*/ 215 h 2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15"/>
                <a:gd name="T59" fmla="*/ 43 w 43"/>
                <a:gd name="T60" fmla="*/ 215 h 2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15">
                  <a:moveTo>
                    <a:pt x="35" y="0"/>
                  </a:moveTo>
                  <a:lnTo>
                    <a:pt x="21" y="21"/>
                  </a:lnTo>
                  <a:lnTo>
                    <a:pt x="10" y="40"/>
                  </a:lnTo>
                  <a:lnTo>
                    <a:pt x="2" y="59"/>
                  </a:lnTo>
                  <a:lnTo>
                    <a:pt x="0" y="67"/>
                  </a:lnTo>
                  <a:lnTo>
                    <a:pt x="0" y="76"/>
                  </a:lnTo>
                  <a:lnTo>
                    <a:pt x="2" y="86"/>
                  </a:lnTo>
                  <a:lnTo>
                    <a:pt x="8" y="94"/>
                  </a:lnTo>
                  <a:lnTo>
                    <a:pt x="21" y="111"/>
                  </a:lnTo>
                  <a:lnTo>
                    <a:pt x="29" y="121"/>
                  </a:lnTo>
                  <a:lnTo>
                    <a:pt x="37" y="128"/>
                  </a:lnTo>
                  <a:lnTo>
                    <a:pt x="41" y="138"/>
                  </a:lnTo>
                  <a:lnTo>
                    <a:pt x="43" y="145"/>
                  </a:lnTo>
                  <a:lnTo>
                    <a:pt x="41" y="155"/>
                  </a:lnTo>
                  <a:lnTo>
                    <a:pt x="37" y="165"/>
                  </a:lnTo>
                  <a:lnTo>
                    <a:pt x="25" y="184"/>
                  </a:lnTo>
                  <a:lnTo>
                    <a:pt x="10" y="203"/>
                  </a:lnTo>
                  <a:lnTo>
                    <a:pt x="4" y="209"/>
                  </a:lnTo>
                  <a:lnTo>
                    <a:pt x="0" y="2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437" name="Group 501"/>
          <p:cNvGrpSpPr>
            <a:grpSpLocks/>
          </p:cNvGrpSpPr>
          <p:nvPr/>
        </p:nvGrpSpPr>
        <p:grpSpPr bwMode="auto">
          <a:xfrm>
            <a:off x="4572000" y="1905000"/>
            <a:ext cx="4141788" cy="2576513"/>
            <a:chOff x="2880" y="1737"/>
            <a:chExt cx="2609" cy="1623"/>
          </a:xfrm>
        </p:grpSpPr>
        <p:sp>
          <p:nvSpPr>
            <p:cNvPr id="18442" name="Rectangle 169"/>
            <p:cNvSpPr>
              <a:spLocks noChangeArrowheads="1"/>
            </p:cNvSpPr>
            <p:nvPr/>
          </p:nvSpPr>
          <p:spPr bwMode="auto">
            <a:xfrm>
              <a:off x="4748" y="2611"/>
              <a:ext cx="74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43" name="Rectangle 170"/>
            <p:cNvSpPr>
              <a:spLocks noChangeArrowheads="1"/>
            </p:cNvSpPr>
            <p:nvPr/>
          </p:nvSpPr>
          <p:spPr bwMode="auto">
            <a:xfrm>
              <a:off x="4850" y="2641"/>
              <a:ext cx="3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Ar-CO</a:t>
              </a:r>
              <a:endParaRPr lang="en-US" altLang="en-US" sz="1800">
                <a:latin typeface="Arial" panose="020B0604020202020204" pitchFamily="34" charset="0"/>
              </a:endParaRPr>
            </a:p>
          </p:txBody>
        </p:sp>
        <p:sp>
          <p:nvSpPr>
            <p:cNvPr id="18444" name="Rectangle 171"/>
            <p:cNvSpPr>
              <a:spLocks noChangeArrowheads="1"/>
            </p:cNvSpPr>
            <p:nvPr/>
          </p:nvSpPr>
          <p:spPr bwMode="auto">
            <a:xfrm>
              <a:off x="5167" y="2694"/>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100">
                  <a:solidFill>
                    <a:srgbClr val="000000"/>
                  </a:solidFill>
                </a:rPr>
                <a:t>2</a:t>
              </a:r>
              <a:endParaRPr lang="en-US" altLang="en-US" sz="1800">
                <a:latin typeface="Arial" panose="020B0604020202020204" pitchFamily="34" charset="0"/>
              </a:endParaRPr>
            </a:p>
          </p:txBody>
        </p:sp>
        <p:sp>
          <p:nvSpPr>
            <p:cNvPr id="18445" name="Rectangle 172"/>
            <p:cNvSpPr>
              <a:spLocks noChangeArrowheads="1"/>
            </p:cNvSpPr>
            <p:nvPr/>
          </p:nvSpPr>
          <p:spPr bwMode="auto">
            <a:xfrm>
              <a:off x="5205" y="2641"/>
              <a:ext cx="20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 gas</a:t>
              </a:r>
              <a:endParaRPr lang="en-US" altLang="en-US" sz="1800">
                <a:latin typeface="Arial" panose="020B0604020202020204" pitchFamily="34" charset="0"/>
              </a:endParaRPr>
            </a:p>
          </p:txBody>
        </p:sp>
        <p:sp>
          <p:nvSpPr>
            <p:cNvPr id="18446" name="Freeform 173"/>
            <p:cNvSpPr>
              <a:spLocks/>
            </p:cNvSpPr>
            <p:nvPr/>
          </p:nvSpPr>
          <p:spPr bwMode="auto">
            <a:xfrm>
              <a:off x="3439" y="2139"/>
              <a:ext cx="655" cy="738"/>
            </a:xfrm>
            <a:custGeom>
              <a:avLst/>
              <a:gdLst>
                <a:gd name="T0" fmla="*/ 278 w 1461"/>
                <a:gd name="T1" fmla="*/ 99 h 1646"/>
                <a:gd name="T2" fmla="*/ 173 w 1461"/>
                <a:gd name="T3" fmla="*/ 191 h 1646"/>
                <a:gd name="T4" fmla="*/ 92 w 1461"/>
                <a:gd name="T5" fmla="*/ 307 h 1646"/>
                <a:gd name="T6" fmla="*/ 37 w 1461"/>
                <a:gd name="T7" fmla="*/ 439 h 1646"/>
                <a:gd name="T8" fmla="*/ 6 w 1461"/>
                <a:gd name="T9" fmla="*/ 585 h 1646"/>
                <a:gd name="T10" fmla="*/ 0 w 1461"/>
                <a:gd name="T11" fmla="*/ 740 h 1646"/>
                <a:gd name="T12" fmla="*/ 25 w 1461"/>
                <a:gd name="T13" fmla="*/ 901 h 1646"/>
                <a:gd name="T14" fmla="*/ 77 w 1461"/>
                <a:gd name="T15" fmla="*/ 1062 h 1646"/>
                <a:gd name="T16" fmla="*/ 156 w 1461"/>
                <a:gd name="T17" fmla="*/ 1218 h 1646"/>
                <a:gd name="T18" fmla="*/ 257 w 1461"/>
                <a:gd name="T19" fmla="*/ 1352 h 1646"/>
                <a:gd name="T20" fmla="*/ 374 w 1461"/>
                <a:gd name="T21" fmla="*/ 1463 h 1646"/>
                <a:gd name="T22" fmla="*/ 503 w 1461"/>
                <a:gd name="T23" fmla="*/ 1552 h 1646"/>
                <a:gd name="T24" fmla="*/ 639 w 1461"/>
                <a:gd name="T25" fmla="*/ 1611 h 1646"/>
                <a:gd name="T26" fmla="*/ 779 w 1461"/>
                <a:gd name="T27" fmla="*/ 1642 h 1646"/>
                <a:gd name="T28" fmla="*/ 850 w 1461"/>
                <a:gd name="T29" fmla="*/ 1646 h 1646"/>
                <a:gd name="T30" fmla="*/ 919 w 1461"/>
                <a:gd name="T31" fmla="*/ 1642 h 1646"/>
                <a:gd name="T32" fmla="*/ 988 w 1461"/>
                <a:gd name="T33" fmla="*/ 1630 h 1646"/>
                <a:gd name="T34" fmla="*/ 1056 w 1461"/>
                <a:gd name="T35" fmla="*/ 1611 h 1646"/>
                <a:gd name="T36" fmla="*/ 1121 w 1461"/>
                <a:gd name="T37" fmla="*/ 1582 h 1646"/>
                <a:gd name="T38" fmla="*/ 1238 w 1461"/>
                <a:gd name="T39" fmla="*/ 1504 h 1646"/>
                <a:gd name="T40" fmla="*/ 1330 w 1461"/>
                <a:gd name="T41" fmla="*/ 1400 h 1646"/>
                <a:gd name="T42" fmla="*/ 1399 w 1461"/>
                <a:gd name="T43" fmla="*/ 1275 h 1646"/>
                <a:gd name="T44" fmla="*/ 1443 w 1461"/>
                <a:gd name="T45" fmla="*/ 1137 h 1646"/>
                <a:gd name="T46" fmla="*/ 1461 w 1461"/>
                <a:gd name="T47" fmla="*/ 986 h 1646"/>
                <a:gd name="T48" fmla="*/ 1451 w 1461"/>
                <a:gd name="T49" fmla="*/ 826 h 1646"/>
                <a:gd name="T50" fmla="*/ 1414 w 1461"/>
                <a:gd name="T51" fmla="*/ 665 h 1646"/>
                <a:gd name="T52" fmla="*/ 1347 w 1461"/>
                <a:gd name="T53" fmla="*/ 506 h 1646"/>
                <a:gd name="T54" fmla="*/ 1257 w 1461"/>
                <a:gd name="T55" fmla="*/ 358 h 1646"/>
                <a:gd name="T56" fmla="*/ 1148 w 1461"/>
                <a:gd name="T57" fmla="*/ 236 h 1646"/>
                <a:gd name="T58" fmla="*/ 1025 w 1461"/>
                <a:gd name="T59" fmla="*/ 136 h 1646"/>
                <a:gd name="T60" fmla="*/ 891 w 1461"/>
                <a:gd name="T61" fmla="*/ 61 h 1646"/>
                <a:gd name="T62" fmla="*/ 752 w 1461"/>
                <a:gd name="T63" fmla="*/ 15 h 1646"/>
                <a:gd name="T64" fmla="*/ 647 w 1461"/>
                <a:gd name="T65" fmla="*/ 1 h 1646"/>
                <a:gd name="T66" fmla="*/ 576 w 1461"/>
                <a:gd name="T67" fmla="*/ 0 h 1646"/>
                <a:gd name="T68" fmla="*/ 507 w 1461"/>
                <a:gd name="T69" fmla="*/ 7 h 1646"/>
                <a:gd name="T70" fmla="*/ 438 w 1461"/>
                <a:gd name="T71" fmla="*/ 23 h 1646"/>
                <a:gd name="T72" fmla="*/ 373 w 1461"/>
                <a:gd name="T73" fmla="*/ 48 h 16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1"/>
                <a:gd name="T112" fmla="*/ 0 h 1646"/>
                <a:gd name="T113" fmla="*/ 1461 w 1461"/>
                <a:gd name="T114" fmla="*/ 1646 h 16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1" h="1646">
                  <a:moveTo>
                    <a:pt x="340" y="63"/>
                  </a:moveTo>
                  <a:lnTo>
                    <a:pt x="278" y="99"/>
                  </a:lnTo>
                  <a:lnTo>
                    <a:pt x="223" y="143"/>
                  </a:lnTo>
                  <a:lnTo>
                    <a:pt x="173" y="191"/>
                  </a:lnTo>
                  <a:lnTo>
                    <a:pt x="131" y="247"/>
                  </a:lnTo>
                  <a:lnTo>
                    <a:pt x="92" y="307"/>
                  </a:lnTo>
                  <a:lnTo>
                    <a:pt x="62" y="372"/>
                  </a:lnTo>
                  <a:lnTo>
                    <a:pt x="37" y="439"/>
                  </a:lnTo>
                  <a:lnTo>
                    <a:pt x="18" y="510"/>
                  </a:lnTo>
                  <a:lnTo>
                    <a:pt x="6" y="585"/>
                  </a:lnTo>
                  <a:lnTo>
                    <a:pt x="0" y="661"/>
                  </a:lnTo>
                  <a:lnTo>
                    <a:pt x="0" y="740"/>
                  </a:lnTo>
                  <a:lnTo>
                    <a:pt x="10" y="821"/>
                  </a:lnTo>
                  <a:lnTo>
                    <a:pt x="25" y="901"/>
                  </a:lnTo>
                  <a:lnTo>
                    <a:pt x="46" y="982"/>
                  </a:lnTo>
                  <a:lnTo>
                    <a:pt x="77" y="1062"/>
                  </a:lnTo>
                  <a:lnTo>
                    <a:pt x="113" y="1141"/>
                  </a:lnTo>
                  <a:lnTo>
                    <a:pt x="156" y="1218"/>
                  </a:lnTo>
                  <a:lnTo>
                    <a:pt x="204" y="1287"/>
                  </a:lnTo>
                  <a:lnTo>
                    <a:pt x="257" y="1352"/>
                  </a:lnTo>
                  <a:lnTo>
                    <a:pt x="313" y="1412"/>
                  </a:lnTo>
                  <a:lnTo>
                    <a:pt x="374" y="1463"/>
                  </a:lnTo>
                  <a:lnTo>
                    <a:pt x="436" y="1511"/>
                  </a:lnTo>
                  <a:lnTo>
                    <a:pt x="503" y="1552"/>
                  </a:lnTo>
                  <a:lnTo>
                    <a:pt x="570" y="1584"/>
                  </a:lnTo>
                  <a:lnTo>
                    <a:pt x="639" y="1611"/>
                  </a:lnTo>
                  <a:lnTo>
                    <a:pt x="708" y="1630"/>
                  </a:lnTo>
                  <a:lnTo>
                    <a:pt x="779" y="1642"/>
                  </a:lnTo>
                  <a:lnTo>
                    <a:pt x="814" y="1646"/>
                  </a:lnTo>
                  <a:lnTo>
                    <a:pt x="850" y="1646"/>
                  </a:lnTo>
                  <a:lnTo>
                    <a:pt x="885" y="1646"/>
                  </a:lnTo>
                  <a:lnTo>
                    <a:pt x="919" y="1642"/>
                  </a:lnTo>
                  <a:lnTo>
                    <a:pt x="954" y="1638"/>
                  </a:lnTo>
                  <a:lnTo>
                    <a:pt x="988" y="1630"/>
                  </a:lnTo>
                  <a:lnTo>
                    <a:pt x="1023" y="1623"/>
                  </a:lnTo>
                  <a:lnTo>
                    <a:pt x="1056" y="1611"/>
                  </a:lnTo>
                  <a:lnTo>
                    <a:pt x="1088" y="1598"/>
                  </a:lnTo>
                  <a:lnTo>
                    <a:pt x="1121" y="1582"/>
                  </a:lnTo>
                  <a:lnTo>
                    <a:pt x="1182" y="1546"/>
                  </a:lnTo>
                  <a:lnTo>
                    <a:pt x="1238" y="1504"/>
                  </a:lnTo>
                  <a:lnTo>
                    <a:pt x="1288" y="1454"/>
                  </a:lnTo>
                  <a:lnTo>
                    <a:pt x="1330" y="1400"/>
                  </a:lnTo>
                  <a:lnTo>
                    <a:pt x="1368" y="1341"/>
                  </a:lnTo>
                  <a:lnTo>
                    <a:pt x="1399" y="1275"/>
                  </a:lnTo>
                  <a:lnTo>
                    <a:pt x="1424" y="1208"/>
                  </a:lnTo>
                  <a:lnTo>
                    <a:pt x="1443" y="1137"/>
                  </a:lnTo>
                  <a:lnTo>
                    <a:pt x="1455" y="1062"/>
                  </a:lnTo>
                  <a:lnTo>
                    <a:pt x="1461" y="986"/>
                  </a:lnTo>
                  <a:lnTo>
                    <a:pt x="1461" y="907"/>
                  </a:lnTo>
                  <a:lnTo>
                    <a:pt x="1451" y="826"/>
                  </a:lnTo>
                  <a:lnTo>
                    <a:pt x="1436" y="746"/>
                  </a:lnTo>
                  <a:lnTo>
                    <a:pt x="1414" y="665"/>
                  </a:lnTo>
                  <a:lnTo>
                    <a:pt x="1384" y="585"/>
                  </a:lnTo>
                  <a:lnTo>
                    <a:pt x="1347" y="506"/>
                  </a:lnTo>
                  <a:lnTo>
                    <a:pt x="1305" y="429"/>
                  </a:lnTo>
                  <a:lnTo>
                    <a:pt x="1257" y="358"/>
                  </a:lnTo>
                  <a:lnTo>
                    <a:pt x="1203" y="295"/>
                  </a:lnTo>
                  <a:lnTo>
                    <a:pt x="1148" y="236"/>
                  </a:lnTo>
                  <a:lnTo>
                    <a:pt x="1086" y="182"/>
                  </a:lnTo>
                  <a:lnTo>
                    <a:pt x="1025" y="136"/>
                  </a:lnTo>
                  <a:lnTo>
                    <a:pt x="958" y="95"/>
                  </a:lnTo>
                  <a:lnTo>
                    <a:pt x="891" y="61"/>
                  </a:lnTo>
                  <a:lnTo>
                    <a:pt x="822" y="34"/>
                  </a:lnTo>
                  <a:lnTo>
                    <a:pt x="752" y="15"/>
                  </a:lnTo>
                  <a:lnTo>
                    <a:pt x="681" y="3"/>
                  </a:lnTo>
                  <a:lnTo>
                    <a:pt x="647" y="1"/>
                  </a:lnTo>
                  <a:lnTo>
                    <a:pt x="610" y="0"/>
                  </a:lnTo>
                  <a:lnTo>
                    <a:pt x="576" y="0"/>
                  </a:lnTo>
                  <a:lnTo>
                    <a:pt x="541" y="3"/>
                  </a:lnTo>
                  <a:lnTo>
                    <a:pt x="507" y="7"/>
                  </a:lnTo>
                  <a:lnTo>
                    <a:pt x="472" y="15"/>
                  </a:lnTo>
                  <a:lnTo>
                    <a:pt x="438" y="23"/>
                  </a:lnTo>
                  <a:lnTo>
                    <a:pt x="405" y="34"/>
                  </a:lnTo>
                  <a:lnTo>
                    <a:pt x="373" y="48"/>
                  </a:lnTo>
                  <a:lnTo>
                    <a:pt x="340" y="63"/>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7" name="Line 174"/>
            <p:cNvSpPr>
              <a:spLocks noChangeShapeType="1"/>
            </p:cNvSpPr>
            <p:nvPr/>
          </p:nvSpPr>
          <p:spPr bwMode="auto">
            <a:xfrm flipV="1">
              <a:off x="3576" y="1737"/>
              <a:ext cx="791" cy="4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8" name="Line 175"/>
            <p:cNvSpPr>
              <a:spLocks noChangeShapeType="1"/>
            </p:cNvSpPr>
            <p:nvPr/>
          </p:nvSpPr>
          <p:spPr bwMode="auto">
            <a:xfrm flipV="1">
              <a:off x="3957" y="2250"/>
              <a:ext cx="938" cy="5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8449" name="Group 176"/>
            <p:cNvGrpSpPr>
              <a:grpSpLocks/>
            </p:cNvGrpSpPr>
            <p:nvPr/>
          </p:nvGrpSpPr>
          <p:grpSpPr bwMode="auto">
            <a:xfrm>
              <a:off x="3552" y="2213"/>
              <a:ext cx="96" cy="432"/>
              <a:chOff x="702" y="2162"/>
              <a:chExt cx="202" cy="1486"/>
            </a:xfrm>
          </p:grpSpPr>
          <p:sp>
            <p:nvSpPr>
              <p:cNvPr id="18574" name="Freeform 177"/>
              <p:cNvSpPr>
                <a:spLocks/>
              </p:cNvSpPr>
              <p:nvPr/>
            </p:nvSpPr>
            <p:spPr bwMode="auto">
              <a:xfrm>
                <a:off x="727" y="2162"/>
                <a:ext cx="177" cy="1486"/>
              </a:xfrm>
              <a:custGeom>
                <a:avLst/>
                <a:gdLst>
                  <a:gd name="T0" fmla="*/ 353 w 353"/>
                  <a:gd name="T1" fmla="*/ 2 h 2974"/>
                  <a:gd name="T2" fmla="*/ 333 w 353"/>
                  <a:gd name="T3" fmla="*/ 0 h 2974"/>
                  <a:gd name="T4" fmla="*/ 0 w 353"/>
                  <a:gd name="T5" fmla="*/ 2972 h 2974"/>
                  <a:gd name="T6" fmla="*/ 19 w 353"/>
                  <a:gd name="T7" fmla="*/ 2974 h 2974"/>
                  <a:gd name="T8" fmla="*/ 353 w 353"/>
                  <a:gd name="T9" fmla="*/ 2 h 2974"/>
                  <a:gd name="T10" fmla="*/ 0 60000 65536"/>
                  <a:gd name="T11" fmla="*/ 0 60000 65536"/>
                  <a:gd name="T12" fmla="*/ 0 60000 65536"/>
                  <a:gd name="T13" fmla="*/ 0 60000 65536"/>
                  <a:gd name="T14" fmla="*/ 0 60000 65536"/>
                  <a:gd name="T15" fmla="*/ 0 w 353"/>
                  <a:gd name="T16" fmla="*/ 0 h 2974"/>
                  <a:gd name="T17" fmla="*/ 353 w 353"/>
                  <a:gd name="T18" fmla="*/ 2974 h 2974"/>
                </a:gdLst>
                <a:ahLst/>
                <a:cxnLst>
                  <a:cxn ang="T10">
                    <a:pos x="T0" y="T1"/>
                  </a:cxn>
                  <a:cxn ang="T11">
                    <a:pos x="T2" y="T3"/>
                  </a:cxn>
                  <a:cxn ang="T12">
                    <a:pos x="T4" y="T5"/>
                  </a:cxn>
                  <a:cxn ang="T13">
                    <a:pos x="T6" y="T7"/>
                  </a:cxn>
                  <a:cxn ang="T14">
                    <a:pos x="T8" y="T9"/>
                  </a:cxn>
                </a:cxnLst>
                <a:rect l="T15" t="T16" r="T17" b="T18"/>
                <a:pathLst>
                  <a:path w="353" h="2974">
                    <a:moveTo>
                      <a:pt x="353" y="2"/>
                    </a:moveTo>
                    <a:lnTo>
                      <a:pt x="333" y="0"/>
                    </a:lnTo>
                    <a:lnTo>
                      <a:pt x="0" y="2972"/>
                    </a:lnTo>
                    <a:lnTo>
                      <a:pt x="19" y="2974"/>
                    </a:lnTo>
                    <a:lnTo>
                      <a:pt x="35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5" name="Freeform 178"/>
              <p:cNvSpPr>
                <a:spLocks/>
              </p:cNvSpPr>
              <p:nvPr/>
            </p:nvSpPr>
            <p:spPr bwMode="auto">
              <a:xfrm>
                <a:off x="702" y="3571"/>
                <a:ext cx="74" cy="77"/>
              </a:xfrm>
              <a:custGeom>
                <a:avLst/>
                <a:gdLst>
                  <a:gd name="T0" fmla="*/ 0 w 147"/>
                  <a:gd name="T1" fmla="*/ 0 h 153"/>
                  <a:gd name="T2" fmla="*/ 59 w 147"/>
                  <a:gd name="T3" fmla="*/ 153 h 153"/>
                  <a:gd name="T4" fmla="*/ 147 w 147"/>
                  <a:gd name="T5" fmla="*/ 15 h 153"/>
                  <a:gd name="T6" fmla="*/ 0 60000 65536"/>
                  <a:gd name="T7" fmla="*/ 0 60000 65536"/>
                  <a:gd name="T8" fmla="*/ 0 60000 65536"/>
                  <a:gd name="T9" fmla="*/ 0 w 147"/>
                  <a:gd name="T10" fmla="*/ 0 h 153"/>
                  <a:gd name="T11" fmla="*/ 147 w 147"/>
                  <a:gd name="T12" fmla="*/ 153 h 153"/>
                </a:gdLst>
                <a:ahLst/>
                <a:cxnLst>
                  <a:cxn ang="T6">
                    <a:pos x="T0" y="T1"/>
                  </a:cxn>
                  <a:cxn ang="T7">
                    <a:pos x="T2" y="T3"/>
                  </a:cxn>
                  <a:cxn ang="T8">
                    <a:pos x="T4" y="T5"/>
                  </a:cxn>
                </a:cxnLst>
                <a:rect l="T9" t="T10" r="T11" b="T12"/>
                <a:pathLst>
                  <a:path w="147" h="153">
                    <a:moveTo>
                      <a:pt x="0" y="0"/>
                    </a:moveTo>
                    <a:lnTo>
                      <a:pt x="59" y="153"/>
                    </a:lnTo>
                    <a:lnTo>
                      <a:pt x="147" y="1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450" name="Group 179"/>
            <p:cNvGrpSpPr>
              <a:grpSpLocks/>
            </p:cNvGrpSpPr>
            <p:nvPr/>
          </p:nvGrpSpPr>
          <p:grpSpPr bwMode="auto">
            <a:xfrm>
              <a:off x="3790" y="2498"/>
              <a:ext cx="594" cy="388"/>
              <a:chOff x="1015" y="2864"/>
              <a:chExt cx="663" cy="433"/>
            </a:xfrm>
          </p:grpSpPr>
          <p:sp>
            <p:nvSpPr>
              <p:cNvPr id="18572" name="Freeform 180"/>
              <p:cNvSpPr>
                <a:spLocks/>
              </p:cNvSpPr>
              <p:nvPr/>
            </p:nvSpPr>
            <p:spPr bwMode="auto">
              <a:xfrm>
                <a:off x="1045" y="2925"/>
                <a:ext cx="633" cy="372"/>
              </a:xfrm>
              <a:custGeom>
                <a:avLst/>
                <a:gdLst>
                  <a:gd name="T0" fmla="*/ 1266 w 1266"/>
                  <a:gd name="T1" fmla="*/ 745 h 745"/>
                  <a:gd name="T2" fmla="*/ 1212 w 1266"/>
                  <a:gd name="T3" fmla="*/ 743 h 745"/>
                  <a:gd name="T4" fmla="*/ 1157 w 1266"/>
                  <a:gd name="T5" fmla="*/ 741 h 745"/>
                  <a:gd name="T6" fmla="*/ 1103 w 1266"/>
                  <a:gd name="T7" fmla="*/ 735 h 745"/>
                  <a:gd name="T8" fmla="*/ 1049 w 1266"/>
                  <a:gd name="T9" fmla="*/ 729 h 745"/>
                  <a:gd name="T10" fmla="*/ 942 w 1266"/>
                  <a:gd name="T11" fmla="*/ 710 h 745"/>
                  <a:gd name="T12" fmla="*/ 838 w 1266"/>
                  <a:gd name="T13" fmla="*/ 683 h 745"/>
                  <a:gd name="T14" fmla="*/ 736 w 1266"/>
                  <a:gd name="T15" fmla="*/ 651 h 745"/>
                  <a:gd name="T16" fmla="*/ 639 w 1266"/>
                  <a:gd name="T17" fmla="*/ 612 h 745"/>
                  <a:gd name="T18" fmla="*/ 545 w 1266"/>
                  <a:gd name="T19" fmla="*/ 568 h 745"/>
                  <a:gd name="T20" fmla="*/ 454 w 1266"/>
                  <a:gd name="T21" fmla="*/ 518 h 745"/>
                  <a:gd name="T22" fmla="*/ 370 w 1266"/>
                  <a:gd name="T23" fmla="*/ 465 h 745"/>
                  <a:gd name="T24" fmla="*/ 293 w 1266"/>
                  <a:gd name="T25" fmla="*/ 407 h 745"/>
                  <a:gd name="T26" fmla="*/ 222 w 1266"/>
                  <a:gd name="T27" fmla="*/ 346 h 745"/>
                  <a:gd name="T28" fmla="*/ 192 w 1266"/>
                  <a:gd name="T29" fmla="*/ 313 h 745"/>
                  <a:gd name="T30" fmla="*/ 161 w 1266"/>
                  <a:gd name="T31" fmla="*/ 280 h 745"/>
                  <a:gd name="T32" fmla="*/ 132 w 1266"/>
                  <a:gd name="T33" fmla="*/ 248 h 745"/>
                  <a:gd name="T34" fmla="*/ 105 w 1266"/>
                  <a:gd name="T35" fmla="*/ 213 h 745"/>
                  <a:gd name="T36" fmla="*/ 82 w 1266"/>
                  <a:gd name="T37" fmla="*/ 179 h 745"/>
                  <a:gd name="T38" fmla="*/ 61 w 1266"/>
                  <a:gd name="T39" fmla="*/ 144 h 745"/>
                  <a:gd name="T40" fmla="*/ 42 w 1266"/>
                  <a:gd name="T41" fmla="*/ 110 h 745"/>
                  <a:gd name="T42" fmla="*/ 25 w 1266"/>
                  <a:gd name="T43" fmla="*/ 73 h 745"/>
                  <a:gd name="T44" fmla="*/ 11 w 1266"/>
                  <a:gd name="T45" fmla="*/ 37 h 745"/>
                  <a:gd name="T46" fmla="*/ 0 w 1266"/>
                  <a:gd name="T47" fmla="*/ 0 h 7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6"/>
                  <a:gd name="T73" fmla="*/ 0 h 745"/>
                  <a:gd name="T74" fmla="*/ 1266 w 1266"/>
                  <a:gd name="T75" fmla="*/ 745 h 7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6" h="745">
                    <a:moveTo>
                      <a:pt x="1266" y="745"/>
                    </a:moveTo>
                    <a:lnTo>
                      <a:pt x="1212" y="743"/>
                    </a:lnTo>
                    <a:lnTo>
                      <a:pt x="1157" y="741"/>
                    </a:lnTo>
                    <a:lnTo>
                      <a:pt x="1103" y="735"/>
                    </a:lnTo>
                    <a:lnTo>
                      <a:pt x="1049" y="729"/>
                    </a:lnTo>
                    <a:lnTo>
                      <a:pt x="942" y="710"/>
                    </a:lnTo>
                    <a:lnTo>
                      <a:pt x="838" y="683"/>
                    </a:lnTo>
                    <a:lnTo>
                      <a:pt x="736" y="651"/>
                    </a:lnTo>
                    <a:lnTo>
                      <a:pt x="639" y="612"/>
                    </a:lnTo>
                    <a:lnTo>
                      <a:pt x="545" y="568"/>
                    </a:lnTo>
                    <a:lnTo>
                      <a:pt x="454" y="518"/>
                    </a:lnTo>
                    <a:lnTo>
                      <a:pt x="370" y="465"/>
                    </a:lnTo>
                    <a:lnTo>
                      <a:pt x="293" y="407"/>
                    </a:lnTo>
                    <a:lnTo>
                      <a:pt x="222" y="346"/>
                    </a:lnTo>
                    <a:lnTo>
                      <a:pt x="192" y="313"/>
                    </a:lnTo>
                    <a:lnTo>
                      <a:pt x="161" y="280"/>
                    </a:lnTo>
                    <a:lnTo>
                      <a:pt x="132" y="248"/>
                    </a:lnTo>
                    <a:lnTo>
                      <a:pt x="105" y="213"/>
                    </a:lnTo>
                    <a:lnTo>
                      <a:pt x="82" y="179"/>
                    </a:lnTo>
                    <a:lnTo>
                      <a:pt x="61" y="144"/>
                    </a:lnTo>
                    <a:lnTo>
                      <a:pt x="42" y="110"/>
                    </a:lnTo>
                    <a:lnTo>
                      <a:pt x="25" y="73"/>
                    </a:lnTo>
                    <a:lnTo>
                      <a:pt x="11" y="37"/>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73" name="Freeform 181"/>
              <p:cNvSpPr>
                <a:spLocks/>
              </p:cNvSpPr>
              <p:nvPr/>
            </p:nvSpPr>
            <p:spPr bwMode="auto">
              <a:xfrm>
                <a:off x="1015" y="2864"/>
                <a:ext cx="62" cy="66"/>
              </a:xfrm>
              <a:custGeom>
                <a:avLst/>
                <a:gdLst>
                  <a:gd name="T0" fmla="*/ 125 w 125"/>
                  <a:gd name="T1" fmla="*/ 115 h 132"/>
                  <a:gd name="T2" fmla="*/ 44 w 125"/>
                  <a:gd name="T3" fmla="*/ 0 h 132"/>
                  <a:gd name="T4" fmla="*/ 0 w 125"/>
                  <a:gd name="T5" fmla="*/ 132 h 132"/>
                  <a:gd name="T6" fmla="*/ 125 w 125"/>
                  <a:gd name="T7" fmla="*/ 115 h 132"/>
                  <a:gd name="T8" fmla="*/ 0 60000 65536"/>
                  <a:gd name="T9" fmla="*/ 0 60000 65536"/>
                  <a:gd name="T10" fmla="*/ 0 60000 65536"/>
                  <a:gd name="T11" fmla="*/ 0 60000 65536"/>
                  <a:gd name="T12" fmla="*/ 0 w 125"/>
                  <a:gd name="T13" fmla="*/ 0 h 132"/>
                  <a:gd name="T14" fmla="*/ 125 w 125"/>
                  <a:gd name="T15" fmla="*/ 132 h 132"/>
                </a:gdLst>
                <a:ahLst/>
                <a:cxnLst>
                  <a:cxn ang="T8">
                    <a:pos x="T0" y="T1"/>
                  </a:cxn>
                  <a:cxn ang="T9">
                    <a:pos x="T2" y="T3"/>
                  </a:cxn>
                  <a:cxn ang="T10">
                    <a:pos x="T4" y="T5"/>
                  </a:cxn>
                  <a:cxn ang="T11">
                    <a:pos x="T6" y="T7"/>
                  </a:cxn>
                </a:cxnLst>
                <a:rect l="T12" t="T13" r="T14" b="T15"/>
                <a:pathLst>
                  <a:path w="125" h="132">
                    <a:moveTo>
                      <a:pt x="125" y="115"/>
                    </a:moveTo>
                    <a:lnTo>
                      <a:pt x="44" y="0"/>
                    </a:lnTo>
                    <a:lnTo>
                      <a:pt x="0" y="132"/>
                    </a:lnTo>
                    <a:lnTo>
                      <a:pt x="125"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51" name="Rectangle 182"/>
            <p:cNvSpPr>
              <a:spLocks noChangeArrowheads="1"/>
            </p:cNvSpPr>
            <p:nvPr/>
          </p:nvSpPr>
          <p:spPr bwMode="auto">
            <a:xfrm>
              <a:off x="4316" y="2806"/>
              <a:ext cx="47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52" name="Rectangle 183"/>
            <p:cNvSpPr>
              <a:spLocks noChangeArrowheads="1"/>
            </p:cNvSpPr>
            <p:nvPr/>
          </p:nvSpPr>
          <p:spPr bwMode="auto">
            <a:xfrm>
              <a:off x="4399" y="2834"/>
              <a:ext cx="34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Anode</a:t>
              </a:r>
              <a:endParaRPr lang="en-US" altLang="en-US" sz="1800">
                <a:latin typeface="Arial" panose="020B0604020202020204" pitchFamily="34" charset="0"/>
              </a:endParaRPr>
            </a:p>
          </p:txBody>
        </p:sp>
        <p:sp>
          <p:nvSpPr>
            <p:cNvPr id="18453" name="Rectangle 184"/>
            <p:cNvSpPr>
              <a:spLocks noChangeArrowheads="1"/>
            </p:cNvSpPr>
            <p:nvPr/>
          </p:nvSpPr>
          <p:spPr bwMode="auto">
            <a:xfrm>
              <a:off x="4438" y="2968"/>
              <a:ext cx="2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Wire</a:t>
              </a:r>
              <a:endParaRPr lang="en-US" altLang="en-US" sz="1800">
                <a:latin typeface="Arial" panose="020B0604020202020204" pitchFamily="34" charset="0"/>
              </a:endParaRPr>
            </a:p>
          </p:txBody>
        </p:sp>
        <p:sp>
          <p:nvSpPr>
            <p:cNvPr id="18454" name="Rectangle 185"/>
            <p:cNvSpPr>
              <a:spLocks noChangeArrowheads="1"/>
            </p:cNvSpPr>
            <p:nvPr/>
          </p:nvSpPr>
          <p:spPr bwMode="auto">
            <a:xfrm>
              <a:off x="3120" y="3006"/>
              <a:ext cx="491"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55" name="Rectangle 188"/>
            <p:cNvSpPr>
              <a:spLocks noChangeArrowheads="1"/>
            </p:cNvSpPr>
            <p:nvPr/>
          </p:nvSpPr>
          <p:spPr bwMode="auto">
            <a:xfrm>
              <a:off x="4176" y="2098"/>
              <a:ext cx="55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56" name="Rectangle 189"/>
            <p:cNvSpPr>
              <a:spLocks noChangeArrowheads="1"/>
            </p:cNvSpPr>
            <p:nvPr/>
          </p:nvSpPr>
          <p:spPr bwMode="auto">
            <a:xfrm>
              <a:off x="4260" y="2125"/>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Cathode</a:t>
              </a:r>
              <a:endParaRPr lang="en-US" altLang="en-US" sz="1800">
                <a:latin typeface="Arial" panose="020B0604020202020204" pitchFamily="34" charset="0"/>
              </a:endParaRPr>
            </a:p>
          </p:txBody>
        </p:sp>
        <p:sp>
          <p:nvSpPr>
            <p:cNvPr id="18457" name="Rectangle 190"/>
            <p:cNvSpPr>
              <a:spLocks noChangeArrowheads="1"/>
            </p:cNvSpPr>
            <p:nvPr/>
          </p:nvSpPr>
          <p:spPr bwMode="auto">
            <a:xfrm>
              <a:off x="4333" y="2257"/>
              <a:ext cx="2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a:solidFill>
                    <a:srgbClr val="000000"/>
                  </a:solidFill>
                </a:rPr>
                <a:t>Tube</a:t>
              </a:r>
              <a:endParaRPr lang="en-US" altLang="en-US" sz="1800">
                <a:latin typeface="Arial" panose="020B0604020202020204" pitchFamily="34" charset="0"/>
              </a:endParaRPr>
            </a:p>
          </p:txBody>
        </p:sp>
        <p:sp>
          <p:nvSpPr>
            <p:cNvPr id="18458" name="Rectangle 191"/>
            <p:cNvSpPr>
              <a:spLocks noChangeArrowheads="1"/>
            </p:cNvSpPr>
            <p:nvPr/>
          </p:nvSpPr>
          <p:spPr bwMode="auto">
            <a:xfrm>
              <a:off x="3612" y="2441"/>
              <a:ext cx="17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59" name="Rectangle 192"/>
            <p:cNvSpPr>
              <a:spLocks noChangeArrowheads="1"/>
            </p:cNvSpPr>
            <p:nvPr/>
          </p:nvSpPr>
          <p:spPr bwMode="auto">
            <a:xfrm>
              <a:off x="3672" y="2467"/>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sp>
          <p:nvSpPr>
            <p:cNvPr id="18460" name="Rectangle 193"/>
            <p:cNvSpPr>
              <a:spLocks noChangeArrowheads="1"/>
            </p:cNvSpPr>
            <p:nvPr/>
          </p:nvSpPr>
          <p:spPr bwMode="auto">
            <a:xfrm>
              <a:off x="3607" y="2346"/>
              <a:ext cx="17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61" name="Rectangle 194"/>
            <p:cNvSpPr>
              <a:spLocks noChangeArrowheads="1"/>
            </p:cNvSpPr>
            <p:nvPr/>
          </p:nvSpPr>
          <p:spPr bwMode="auto">
            <a:xfrm>
              <a:off x="3666" y="2374"/>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sp>
          <p:nvSpPr>
            <p:cNvPr id="18462" name="Rectangle 195"/>
            <p:cNvSpPr>
              <a:spLocks noChangeArrowheads="1"/>
            </p:cNvSpPr>
            <p:nvPr/>
          </p:nvSpPr>
          <p:spPr bwMode="auto">
            <a:xfrm>
              <a:off x="3788" y="2260"/>
              <a:ext cx="196"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63" name="Rectangle 196"/>
            <p:cNvSpPr>
              <a:spLocks noChangeArrowheads="1"/>
            </p:cNvSpPr>
            <p:nvPr/>
          </p:nvSpPr>
          <p:spPr bwMode="auto">
            <a:xfrm>
              <a:off x="3707" y="2289"/>
              <a:ext cx="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a:solidFill>
                    <a:srgbClr val="000000"/>
                  </a:solidFill>
                </a:rPr>
                <a:t>e-</a:t>
              </a:r>
              <a:endParaRPr lang="en-US" altLang="en-US" sz="1800">
                <a:latin typeface="Arial" panose="020B0604020202020204" pitchFamily="34" charset="0"/>
              </a:endParaRPr>
            </a:p>
          </p:txBody>
        </p:sp>
        <p:grpSp>
          <p:nvGrpSpPr>
            <p:cNvPr id="18464" name="Group 199"/>
            <p:cNvGrpSpPr>
              <a:grpSpLocks/>
            </p:cNvGrpSpPr>
            <p:nvPr/>
          </p:nvGrpSpPr>
          <p:grpSpPr bwMode="auto">
            <a:xfrm>
              <a:off x="3626" y="2421"/>
              <a:ext cx="160" cy="78"/>
              <a:chOff x="832" y="2779"/>
              <a:chExt cx="178" cy="87"/>
            </a:xfrm>
          </p:grpSpPr>
          <p:sp>
            <p:nvSpPr>
              <p:cNvPr id="18568" name="Freeform 200"/>
              <p:cNvSpPr>
                <a:spLocks/>
              </p:cNvSpPr>
              <p:nvPr/>
            </p:nvSpPr>
            <p:spPr bwMode="auto">
              <a:xfrm>
                <a:off x="963" y="2841"/>
                <a:ext cx="47" cy="25"/>
              </a:xfrm>
              <a:custGeom>
                <a:avLst/>
                <a:gdLst>
                  <a:gd name="T0" fmla="*/ 88 w 94"/>
                  <a:gd name="T1" fmla="*/ 49 h 49"/>
                  <a:gd name="T2" fmla="*/ 88 w 94"/>
                  <a:gd name="T3" fmla="*/ 49 h 49"/>
                  <a:gd name="T4" fmla="*/ 90 w 94"/>
                  <a:gd name="T5" fmla="*/ 48 h 49"/>
                  <a:gd name="T6" fmla="*/ 92 w 94"/>
                  <a:gd name="T7" fmla="*/ 46 h 49"/>
                  <a:gd name="T8" fmla="*/ 94 w 94"/>
                  <a:gd name="T9" fmla="*/ 44 h 49"/>
                  <a:gd name="T10" fmla="*/ 94 w 94"/>
                  <a:gd name="T11" fmla="*/ 44 h 49"/>
                  <a:gd name="T12" fmla="*/ 92 w 94"/>
                  <a:gd name="T13" fmla="*/ 42 h 49"/>
                  <a:gd name="T14" fmla="*/ 90 w 94"/>
                  <a:gd name="T15" fmla="*/ 40 h 49"/>
                  <a:gd name="T16" fmla="*/ 90 w 94"/>
                  <a:gd name="T17" fmla="*/ 38 h 49"/>
                  <a:gd name="T18" fmla="*/ 5 w 94"/>
                  <a:gd name="T19" fmla="*/ 0 h 49"/>
                  <a:gd name="T20" fmla="*/ 3 w 94"/>
                  <a:gd name="T21" fmla="*/ 0 h 49"/>
                  <a:gd name="T22" fmla="*/ 1 w 94"/>
                  <a:gd name="T23" fmla="*/ 0 h 49"/>
                  <a:gd name="T24" fmla="*/ 0 w 94"/>
                  <a:gd name="T25" fmla="*/ 1 h 49"/>
                  <a:gd name="T26" fmla="*/ 0 w 94"/>
                  <a:gd name="T27" fmla="*/ 3 h 49"/>
                  <a:gd name="T28" fmla="*/ 0 w 94"/>
                  <a:gd name="T29" fmla="*/ 5 h 49"/>
                  <a:gd name="T30" fmla="*/ 0 w 94"/>
                  <a:gd name="T31" fmla="*/ 7 h 49"/>
                  <a:gd name="T32" fmla="*/ 1 w 94"/>
                  <a:gd name="T33" fmla="*/ 9 h 49"/>
                  <a:gd name="T34" fmla="*/ 3 w 94"/>
                  <a:gd name="T35" fmla="*/ 11 h 49"/>
                  <a:gd name="T36" fmla="*/ 88 w 94"/>
                  <a:gd name="T37" fmla="*/ 4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49"/>
                  <a:gd name="T59" fmla="*/ 94 w 9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49">
                    <a:moveTo>
                      <a:pt x="88" y="49"/>
                    </a:moveTo>
                    <a:lnTo>
                      <a:pt x="88" y="49"/>
                    </a:lnTo>
                    <a:lnTo>
                      <a:pt x="90" y="48"/>
                    </a:lnTo>
                    <a:lnTo>
                      <a:pt x="92" y="46"/>
                    </a:lnTo>
                    <a:lnTo>
                      <a:pt x="94" y="44"/>
                    </a:lnTo>
                    <a:lnTo>
                      <a:pt x="92" y="42"/>
                    </a:lnTo>
                    <a:lnTo>
                      <a:pt x="90" y="40"/>
                    </a:lnTo>
                    <a:lnTo>
                      <a:pt x="90" y="38"/>
                    </a:lnTo>
                    <a:lnTo>
                      <a:pt x="5" y="0"/>
                    </a:lnTo>
                    <a:lnTo>
                      <a:pt x="3" y="0"/>
                    </a:lnTo>
                    <a:lnTo>
                      <a:pt x="1" y="0"/>
                    </a:lnTo>
                    <a:lnTo>
                      <a:pt x="0" y="1"/>
                    </a:lnTo>
                    <a:lnTo>
                      <a:pt x="0" y="3"/>
                    </a:lnTo>
                    <a:lnTo>
                      <a:pt x="0" y="5"/>
                    </a:lnTo>
                    <a:lnTo>
                      <a:pt x="0" y="7"/>
                    </a:lnTo>
                    <a:lnTo>
                      <a:pt x="1" y="9"/>
                    </a:lnTo>
                    <a:lnTo>
                      <a:pt x="3" y="11"/>
                    </a:lnTo>
                    <a:lnTo>
                      <a:pt x="88" y="49"/>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9" name="Freeform 201"/>
              <p:cNvSpPr>
                <a:spLocks/>
              </p:cNvSpPr>
              <p:nvPr/>
            </p:nvSpPr>
            <p:spPr bwMode="auto">
              <a:xfrm>
                <a:off x="906" y="2814"/>
                <a:ext cx="47" cy="25"/>
              </a:xfrm>
              <a:custGeom>
                <a:avLst/>
                <a:gdLst>
                  <a:gd name="T0" fmla="*/ 89 w 94"/>
                  <a:gd name="T1" fmla="*/ 50 h 50"/>
                  <a:gd name="T2" fmla="*/ 91 w 94"/>
                  <a:gd name="T3" fmla="*/ 50 h 50"/>
                  <a:gd name="T4" fmla="*/ 93 w 94"/>
                  <a:gd name="T5" fmla="*/ 50 h 50"/>
                  <a:gd name="T6" fmla="*/ 94 w 94"/>
                  <a:gd name="T7" fmla="*/ 48 h 50"/>
                  <a:gd name="T8" fmla="*/ 94 w 94"/>
                  <a:gd name="T9" fmla="*/ 46 h 50"/>
                  <a:gd name="T10" fmla="*/ 94 w 94"/>
                  <a:gd name="T11" fmla="*/ 44 h 50"/>
                  <a:gd name="T12" fmla="*/ 94 w 94"/>
                  <a:gd name="T13" fmla="*/ 42 h 50"/>
                  <a:gd name="T14" fmla="*/ 93 w 94"/>
                  <a:gd name="T15" fmla="*/ 40 h 50"/>
                  <a:gd name="T16" fmla="*/ 91 w 94"/>
                  <a:gd name="T17" fmla="*/ 38 h 50"/>
                  <a:gd name="T18" fmla="*/ 6 w 94"/>
                  <a:gd name="T19" fmla="*/ 0 h 50"/>
                  <a:gd name="T20" fmla="*/ 4 w 94"/>
                  <a:gd name="T21" fmla="*/ 0 h 50"/>
                  <a:gd name="T22" fmla="*/ 2 w 94"/>
                  <a:gd name="T23" fmla="*/ 0 h 50"/>
                  <a:gd name="T24" fmla="*/ 0 w 94"/>
                  <a:gd name="T25" fmla="*/ 2 h 50"/>
                  <a:gd name="T26" fmla="*/ 0 w 94"/>
                  <a:gd name="T27" fmla="*/ 4 h 50"/>
                  <a:gd name="T28" fmla="*/ 0 w 94"/>
                  <a:gd name="T29" fmla="*/ 6 h 50"/>
                  <a:gd name="T30" fmla="*/ 0 w 94"/>
                  <a:gd name="T31" fmla="*/ 8 h 50"/>
                  <a:gd name="T32" fmla="*/ 2 w 94"/>
                  <a:gd name="T33" fmla="*/ 9 h 50"/>
                  <a:gd name="T34" fmla="*/ 4 w 94"/>
                  <a:gd name="T35" fmla="*/ 11 h 50"/>
                  <a:gd name="T36" fmla="*/ 89 w 94"/>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0"/>
                  <a:gd name="T59" fmla="*/ 94 w 9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0">
                    <a:moveTo>
                      <a:pt x="89" y="50"/>
                    </a:moveTo>
                    <a:lnTo>
                      <a:pt x="91" y="50"/>
                    </a:lnTo>
                    <a:lnTo>
                      <a:pt x="93" y="50"/>
                    </a:lnTo>
                    <a:lnTo>
                      <a:pt x="94" y="48"/>
                    </a:lnTo>
                    <a:lnTo>
                      <a:pt x="94" y="46"/>
                    </a:lnTo>
                    <a:lnTo>
                      <a:pt x="94" y="44"/>
                    </a:lnTo>
                    <a:lnTo>
                      <a:pt x="94" y="42"/>
                    </a:lnTo>
                    <a:lnTo>
                      <a:pt x="93" y="40"/>
                    </a:lnTo>
                    <a:lnTo>
                      <a:pt x="91" y="38"/>
                    </a:lnTo>
                    <a:lnTo>
                      <a:pt x="6" y="0"/>
                    </a:lnTo>
                    <a:lnTo>
                      <a:pt x="4" y="0"/>
                    </a:lnTo>
                    <a:lnTo>
                      <a:pt x="2" y="0"/>
                    </a:lnTo>
                    <a:lnTo>
                      <a:pt x="0" y="2"/>
                    </a:lnTo>
                    <a:lnTo>
                      <a:pt x="0" y="4"/>
                    </a:lnTo>
                    <a:lnTo>
                      <a:pt x="0" y="6"/>
                    </a:lnTo>
                    <a:lnTo>
                      <a:pt x="0" y="8"/>
                    </a:lnTo>
                    <a:lnTo>
                      <a:pt x="2" y="9"/>
                    </a:lnTo>
                    <a:lnTo>
                      <a:pt x="4" y="11"/>
                    </a:lnTo>
                    <a:lnTo>
                      <a:pt x="89" y="5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0" name="Freeform 202"/>
              <p:cNvSpPr>
                <a:spLocks/>
              </p:cNvSpPr>
              <p:nvPr/>
            </p:nvSpPr>
            <p:spPr bwMode="auto">
              <a:xfrm>
                <a:off x="848" y="2787"/>
                <a:ext cx="47" cy="25"/>
              </a:xfrm>
              <a:custGeom>
                <a:avLst/>
                <a:gdLst>
                  <a:gd name="T0" fmla="*/ 89 w 94"/>
                  <a:gd name="T1" fmla="*/ 50 h 50"/>
                  <a:gd name="T2" fmla="*/ 90 w 94"/>
                  <a:gd name="T3" fmla="*/ 50 h 50"/>
                  <a:gd name="T4" fmla="*/ 92 w 94"/>
                  <a:gd name="T5" fmla="*/ 50 h 50"/>
                  <a:gd name="T6" fmla="*/ 94 w 94"/>
                  <a:gd name="T7" fmla="*/ 48 h 50"/>
                  <a:gd name="T8" fmla="*/ 94 w 94"/>
                  <a:gd name="T9" fmla="*/ 46 h 50"/>
                  <a:gd name="T10" fmla="*/ 94 w 94"/>
                  <a:gd name="T11" fmla="*/ 44 h 50"/>
                  <a:gd name="T12" fmla="*/ 94 w 94"/>
                  <a:gd name="T13" fmla="*/ 42 h 50"/>
                  <a:gd name="T14" fmla="*/ 92 w 94"/>
                  <a:gd name="T15" fmla="*/ 40 h 50"/>
                  <a:gd name="T16" fmla="*/ 90 w 94"/>
                  <a:gd name="T17" fmla="*/ 38 h 50"/>
                  <a:gd name="T18" fmla="*/ 6 w 94"/>
                  <a:gd name="T19" fmla="*/ 0 h 50"/>
                  <a:gd name="T20" fmla="*/ 4 w 94"/>
                  <a:gd name="T21" fmla="*/ 0 h 50"/>
                  <a:gd name="T22" fmla="*/ 2 w 94"/>
                  <a:gd name="T23" fmla="*/ 0 h 50"/>
                  <a:gd name="T24" fmla="*/ 0 w 94"/>
                  <a:gd name="T25" fmla="*/ 2 h 50"/>
                  <a:gd name="T26" fmla="*/ 0 w 94"/>
                  <a:gd name="T27" fmla="*/ 4 h 50"/>
                  <a:gd name="T28" fmla="*/ 0 w 94"/>
                  <a:gd name="T29" fmla="*/ 6 h 50"/>
                  <a:gd name="T30" fmla="*/ 0 w 94"/>
                  <a:gd name="T31" fmla="*/ 8 h 50"/>
                  <a:gd name="T32" fmla="*/ 2 w 94"/>
                  <a:gd name="T33" fmla="*/ 10 h 50"/>
                  <a:gd name="T34" fmla="*/ 4 w 94"/>
                  <a:gd name="T35" fmla="*/ 12 h 50"/>
                  <a:gd name="T36" fmla="*/ 89 w 94"/>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0"/>
                  <a:gd name="T59" fmla="*/ 94 w 9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0">
                    <a:moveTo>
                      <a:pt x="89" y="50"/>
                    </a:moveTo>
                    <a:lnTo>
                      <a:pt x="90" y="50"/>
                    </a:lnTo>
                    <a:lnTo>
                      <a:pt x="92" y="50"/>
                    </a:lnTo>
                    <a:lnTo>
                      <a:pt x="94" y="48"/>
                    </a:lnTo>
                    <a:lnTo>
                      <a:pt x="94" y="46"/>
                    </a:lnTo>
                    <a:lnTo>
                      <a:pt x="94" y="44"/>
                    </a:lnTo>
                    <a:lnTo>
                      <a:pt x="94" y="42"/>
                    </a:lnTo>
                    <a:lnTo>
                      <a:pt x="92" y="40"/>
                    </a:lnTo>
                    <a:lnTo>
                      <a:pt x="90" y="38"/>
                    </a:lnTo>
                    <a:lnTo>
                      <a:pt x="6" y="0"/>
                    </a:lnTo>
                    <a:lnTo>
                      <a:pt x="4" y="0"/>
                    </a:lnTo>
                    <a:lnTo>
                      <a:pt x="2" y="0"/>
                    </a:lnTo>
                    <a:lnTo>
                      <a:pt x="0" y="2"/>
                    </a:lnTo>
                    <a:lnTo>
                      <a:pt x="0" y="4"/>
                    </a:lnTo>
                    <a:lnTo>
                      <a:pt x="0" y="6"/>
                    </a:lnTo>
                    <a:lnTo>
                      <a:pt x="0" y="8"/>
                    </a:lnTo>
                    <a:lnTo>
                      <a:pt x="2" y="10"/>
                    </a:lnTo>
                    <a:lnTo>
                      <a:pt x="4" y="12"/>
                    </a:lnTo>
                    <a:lnTo>
                      <a:pt x="89" y="5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1" name="Freeform 203"/>
              <p:cNvSpPr>
                <a:spLocks/>
              </p:cNvSpPr>
              <p:nvPr/>
            </p:nvSpPr>
            <p:spPr bwMode="auto">
              <a:xfrm>
                <a:off x="832" y="2779"/>
                <a:ext cx="7" cy="6"/>
              </a:xfrm>
              <a:custGeom>
                <a:avLst/>
                <a:gdLst>
                  <a:gd name="T0" fmla="*/ 5 w 13"/>
                  <a:gd name="T1" fmla="*/ 11 h 11"/>
                  <a:gd name="T2" fmla="*/ 7 w 13"/>
                  <a:gd name="T3" fmla="*/ 11 h 11"/>
                  <a:gd name="T4" fmla="*/ 9 w 13"/>
                  <a:gd name="T5" fmla="*/ 11 h 11"/>
                  <a:gd name="T6" fmla="*/ 11 w 13"/>
                  <a:gd name="T7" fmla="*/ 9 h 11"/>
                  <a:gd name="T8" fmla="*/ 13 w 13"/>
                  <a:gd name="T9" fmla="*/ 7 h 11"/>
                  <a:gd name="T10" fmla="*/ 13 w 13"/>
                  <a:gd name="T11" fmla="*/ 6 h 11"/>
                  <a:gd name="T12" fmla="*/ 11 w 13"/>
                  <a:gd name="T13" fmla="*/ 4 h 11"/>
                  <a:gd name="T14" fmla="*/ 9 w 13"/>
                  <a:gd name="T15" fmla="*/ 2 h 11"/>
                  <a:gd name="T16" fmla="*/ 7 w 13"/>
                  <a:gd name="T17" fmla="*/ 0 h 11"/>
                  <a:gd name="T18" fmla="*/ 7 w 13"/>
                  <a:gd name="T19" fmla="*/ 0 h 11"/>
                  <a:gd name="T20" fmla="*/ 5 w 13"/>
                  <a:gd name="T21" fmla="*/ 0 h 11"/>
                  <a:gd name="T22" fmla="*/ 3 w 13"/>
                  <a:gd name="T23" fmla="*/ 2 h 11"/>
                  <a:gd name="T24" fmla="*/ 2 w 13"/>
                  <a:gd name="T25" fmla="*/ 4 h 11"/>
                  <a:gd name="T26" fmla="*/ 0 w 13"/>
                  <a:gd name="T27" fmla="*/ 6 h 11"/>
                  <a:gd name="T28" fmla="*/ 0 w 13"/>
                  <a:gd name="T29" fmla="*/ 6 h 11"/>
                  <a:gd name="T30" fmla="*/ 2 w 13"/>
                  <a:gd name="T31" fmla="*/ 7 h 11"/>
                  <a:gd name="T32" fmla="*/ 3 w 13"/>
                  <a:gd name="T33" fmla="*/ 9 h 11"/>
                  <a:gd name="T34" fmla="*/ 5 w 13"/>
                  <a:gd name="T35" fmla="*/ 11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1"/>
                  <a:gd name="T56" fmla="*/ 13 w 13"/>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1">
                    <a:moveTo>
                      <a:pt x="5" y="11"/>
                    </a:moveTo>
                    <a:lnTo>
                      <a:pt x="7" y="11"/>
                    </a:lnTo>
                    <a:lnTo>
                      <a:pt x="9" y="11"/>
                    </a:lnTo>
                    <a:lnTo>
                      <a:pt x="11" y="9"/>
                    </a:lnTo>
                    <a:lnTo>
                      <a:pt x="13" y="7"/>
                    </a:lnTo>
                    <a:lnTo>
                      <a:pt x="13" y="6"/>
                    </a:lnTo>
                    <a:lnTo>
                      <a:pt x="11" y="4"/>
                    </a:lnTo>
                    <a:lnTo>
                      <a:pt x="9" y="2"/>
                    </a:lnTo>
                    <a:lnTo>
                      <a:pt x="7" y="0"/>
                    </a:lnTo>
                    <a:lnTo>
                      <a:pt x="5" y="0"/>
                    </a:lnTo>
                    <a:lnTo>
                      <a:pt x="3" y="2"/>
                    </a:lnTo>
                    <a:lnTo>
                      <a:pt x="2" y="4"/>
                    </a:lnTo>
                    <a:lnTo>
                      <a:pt x="0" y="6"/>
                    </a:lnTo>
                    <a:lnTo>
                      <a:pt x="2" y="7"/>
                    </a:lnTo>
                    <a:lnTo>
                      <a:pt x="3" y="9"/>
                    </a:lnTo>
                    <a:lnTo>
                      <a:pt x="5" y="1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465" name="Group 204"/>
            <p:cNvGrpSpPr>
              <a:grpSpLocks/>
            </p:cNvGrpSpPr>
            <p:nvPr/>
          </p:nvGrpSpPr>
          <p:grpSpPr bwMode="auto">
            <a:xfrm>
              <a:off x="3494" y="2362"/>
              <a:ext cx="126" cy="60"/>
              <a:chOff x="685" y="2713"/>
              <a:chExt cx="140" cy="67"/>
            </a:xfrm>
          </p:grpSpPr>
          <p:sp>
            <p:nvSpPr>
              <p:cNvPr id="18565" name="Freeform 205"/>
              <p:cNvSpPr>
                <a:spLocks/>
              </p:cNvSpPr>
              <p:nvPr/>
            </p:nvSpPr>
            <p:spPr bwMode="auto">
              <a:xfrm>
                <a:off x="777" y="2755"/>
                <a:ext cx="48" cy="25"/>
              </a:xfrm>
              <a:custGeom>
                <a:avLst/>
                <a:gdLst>
                  <a:gd name="T0" fmla="*/ 90 w 96"/>
                  <a:gd name="T1" fmla="*/ 50 h 50"/>
                  <a:gd name="T2" fmla="*/ 90 w 96"/>
                  <a:gd name="T3" fmla="*/ 50 h 50"/>
                  <a:gd name="T4" fmla="*/ 92 w 96"/>
                  <a:gd name="T5" fmla="*/ 48 h 50"/>
                  <a:gd name="T6" fmla="*/ 94 w 96"/>
                  <a:gd name="T7" fmla="*/ 46 h 50"/>
                  <a:gd name="T8" fmla="*/ 96 w 96"/>
                  <a:gd name="T9" fmla="*/ 44 h 50"/>
                  <a:gd name="T10" fmla="*/ 96 w 96"/>
                  <a:gd name="T11" fmla="*/ 44 h 50"/>
                  <a:gd name="T12" fmla="*/ 94 w 96"/>
                  <a:gd name="T13" fmla="*/ 42 h 50"/>
                  <a:gd name="T14" fmla="*/ 92 w 96"/>
                  <a:gd name="T15" fmla="*/ 40 h 50"/>
                  <a:gd name="T16" fmla="*/ 92 w 96"/>
                  <a:gd name="T17" fmla="*/ 38 h 50"/>
                  <a:gd name="T18" fmla="*/ 8 w 96"/>
                  <a:gd name="T19" fmla="*/ 0 h 50"/>
                  <a:gd name="T20" fmla="*/ 6 w 96"/>
                  <a:gd name="T21" fmla="*/ 0 h 50"/>
                  <a:gd name="T22" fmla="*/ 4 w 96"/>
                  <a:gd name="T23" fmla="*/ 2 h 50"/>
                  <a:gd name="T24" fmla="*/ 2 w 96"/>
                  <a:gd name="T25" fmla="*/ 4 h 50"/>
                  <a:gd name="T26" fmla="*/ 0 w 96"/>
                  <a:gd name="T27" fmla="*/ 6 h 50"/>
                  <a:gd name="T28" fmla="*/ 0 w 96"/>
                  <a:gd name="T29" fmla="*/ 7 h 50"/>
                  <a:gd name="T30" fmla="*/ 2 w 96"/>
                  <a:gd name="T31" fmla="*/ 9 h 50"/>
                  <a:gd name="T32" fmla="*/ 4 w 96"/>
                  <a:gd name="T33" fmla="*/ 11 h 50"/>
                  <a:gd name="T34" fmla="*/ 6 w 96"/>
                  <a:gd name="T35" fmla="*/ 11 h 50"/>
                  <a:gd name="T36" fmla="*/ 90 w 96"/>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50"/>
                  <a:gd name="T59" fmla="*/ 96 w 9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50">
                    <a:moveTo>
                      <a:pt x="90" y="50"/>
                    </a:moveTo>
                    <a:lnTo>
                      <a:pt x="90" y="50"/>
                    </a:lnTo>
                    <a:lnTo>
                      <a:pt x="92" y="48"/>
                    </a:lnTo>
                    <a:lnTo>
                      <a:pt x="94" y="46"/>
                    </a:lnTo>
                    <a:lnTo>
                      <a:pt x="96" y="44"/>
                    </a:lnTo>
                    <a:lnTo>
                      <a:pt x="94" y="42"/>
                    </a:lnTo>
                    <a:lnTo>
                      <a:pt x="92" y="40"/>
                    </a:lnTo>
                    <a:lnTo>
                      <a:pt x="92" y="38"/>
                    </a:lnTo>
                    <a:lnTo>
                      <a:pt x="8" y="0"/>
                    </a:lnTo>
                    <a:lnTo>
                      <a:pt x="6" y="0"/>
                    </a:lnTo>
                    <a:lnTo>
                      <a:pt x="4" y="2"/>
                    </a:lnTo>
                    <a:lnTo>
                      <a:pt x="2" y="4"/>
                    </a:lnTo>
                    <a:lnTo>
                      <a:pt x="0" y="6"/>
                    </a:lnTo>
                    <a:lnTo>
                      <a:pt x="0" y="7"/>
                    </a:lnTo>
                    <a:lnTo>
                      <a:pt x="2" y="9"/>
                    </a:lnTo>
                    <a:lnTo>
                      <a:pt x="4" y="11"/>
                    </a:lnTo>
                    <a:lnTo>
                      <a:pt x="6" y="11"/>
                    </a:lnTo>
                    <a:lnTo>
                      <a:pt x="90" y="5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6" name="Freeform 206"/>
              <p:cNvSpPr>
                <a:spLocks/>
              </p:cNvSpPr>
              <p:nvPr/>
            </p:nvSpPr>
            <p:spPr bwMode="auto">
              <a:xfrm>
                <a:off x="720" y="2730"/>
                <a:ext cx="48" cy="24"/>
              </a:xfrm>
              <a:custGeom>
                <a:avLst/>
                <a:gdLst>
                  <a:gd name="T0" fmla="*/ 88 w 96"/>
                  <a:gd name="T1" fmla="*/ 50 h 50"/>
                  <a:gd name="T2" fmla="*/ 90 w 96"/>
                  <a:gd name="T3" fmla="*/ 50 h 50"/>
                  <a:gd name="T4" fmla="*/ 92 w 96"/>
                  <a:gd name="T5" fmla="*/ 48 h 50"/>
                  <a:gd name="T6" fmla="*/ 94 w 96"/>
                  <a:gd name="T7" fmla="*/ 46 h 50"/>
                  <a:gd name="T8" fmla="*/ 96 w 96"/>
                  <a:gd name="T9" fmla="*/ 44 h 50"/>
                  <a:gd name="T10" fmla="*/ 96 w 96"/>
                  <a:gd name="T11" fmla="*/ 42 h 50"/>
                  <a:gd name="T12" fmla="*/ 94 w 96"/>
                  <a:gd name="T13" fmla="*/ 40 h 50"/>
                  <a:gd name="T14" fmla="*/ 92 w 96"/>
                  <a:gd name="T15" fmla="*/ 38 h 50"/>
                  <a:gd name="T16" fmla="*/ 90 w 96"/>
                  <a:gd name="T17" fmla="*/ 38 h 50"/>
                  <a:gd name="T18" fmla="*/ 8 w 96"/>
                  <a:gd name="T19" fmla="*/ 0 h 50"/>
                  <a:gd name="T20" fmla="*/ 6 w 96"/>
                  <a:gd name="T21" fmla="*/ 0 h 50"/>
                  <a:gd name="T22" fmla="*/ 4 w 96"/>
                  <a:gd name="T23" fmla="*/ 0 h 50"/>
                  <a:gd name="T24" fmla="*/ 2 w 96"/>
                  <a:gd name="T25" fmla="*/ 2 h 50"/>
                  <a:gd name="T26" fmla="*/ 0 w 96"/>
                  <a:gd name="T27" fmla="*/ 4 h 50"/>
                  <a:gd name="T28" fmla="*/ 0 w 96"/>
                  <a:gd name="T29" fmla="*/ 6 h 50"/>
                  <a:gd name="T30" fmla="*/ 2 w 96"/>
                  <a:gd name="T31" fmla="*/ 8 h 50"/>
                  <a:gd name="T32" fmla="*/ 4 w 96"/>
                  <a:gd name="T33" fmla="*/ 10 h 50"/>
                  <a:gd name="T34" fmla="*/ 6 w 96"/>
                  <a:gd name="T35" fmla="*/ 12 h 50"/>
                  <a:gd name="T36" fmla="*/ 88 w 96"/>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50"/>
                  <a:gd name="T59" fmla="*/ 96 w 9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50">
                    <a:moveTo>
                      <a:pt x="88" y="50"/>
                    </a:moveTo>
                    <a:lnTo>
                      <a:pt x="90" y="50"/>
                    </a:lnTo>
                    <a:lnTo>
                      <a:pt x="92" y="48"/>
                    </a:lnTo>
                    <a:lnTo>
                      <a:pt x="94" y="46"/>
                    </a:lnTo>
                    <a:lnTo>
                      <a:pt x="96" y="44"/>
                    </a:lnTo>
                    <a:lnTo>
                      <a:pt x="96" y="42"/>
                    </a:lnTo>
                    <a:lnTo>
                      <a:pt x="94" y="40"/>
                    </a:lnTo>
                    <a:lnTo>
                      <a:pt x="92" y="38"/>
                    </a:lnTo>
                    <a:lnTo>
                      <a:pt x="90" y="38"/>
                    </a:lnTo>
                    <a:lnTo>
                      <a:pt x="8" y="0"/>
                    </a:lnTo>
                    <a:lnTo>
                      <a:pt x="6" y="0"/>
                    </a:lnTo>
                    <a:lnTo>
                      <a:pt x="4" y="0"/>
                    </a:lnTo>
                    <a:lnTo>
                      <a:pt x="2" y="2"/>
                    </a:lnTo>
                    <a:lnTo>
                      <a:pt x="0" y="4"/>
                    </a:lnTo>
                    <a:lnTo>
                      <a:pt x="0" y="6"/>
                    </a:lnTo>
                    <a:lnTo>
                      <a:pt x="2" y="8"/>
                    </a:lnTo>
                    <a:lnTo>
                      <a:pt x="4" y="10"/>
                    </a:lnTo>
                    <a:lnTo>
                      <a:pt x="6" y="12"/>
                    </a:lnTo>
                    <a:lnTo>
                      <a:pt x="88" y="5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7" name="Freeform 207"/>
              <p:cNvSpPr>
                <a:spLocks/>
              </p:cNvSpPr>
              <p:nvPr/>
            </p:nvSpPr>
            <p:spPr bwMode="auto">
              <a:xfrm>
                <a:off x="685" y="2713"/>
                <a:ext cx="25" cy="15"/>
              </a:xfrm>
              <a:custGeom>
                <a:avLst/>
                <a:gdLst>
                  <a:gd name="T0" fmla="*/ 42 w 50"/>
                  <a:gd name="T1" fmla="*/ 29 h 29"/>
                  <a:gd name="T2" fmla="*/ 44 w 50"/>
                  <a:gd name="T3" fmla="*/ 29 h 29"/>
                  <a:gd name="T4" fmla="*/ 46 w 50"/>
                  <a:gd name="T5" fmla="*/ 29 h 29"/>
                  <a:gd name="T6" fmla="*/ 48 w 50"/>
                  <a:gd name="T7" fmla="*/ 27 h 29"/>
                  <a:gd name="T8" fmla="*/ 50 w 50"/>
                  <a:gd name="T9" fmla="*/ 25 h 29"/>
                  <a:gd name="T10" fmla="*/ 50 w 50"/>
                  <a:gd name="T11" fmla="*/ 23 h 29"/>
                  <a:gd name="T12" fmla="*/ 48 w 50"/>
                  <a:gd name="T13" fmla="*/ 21 h 29"/>
                  <a:gd name="T14" fmla="*/ 46 w 50"/>
                  <a:gd name="T15" fmla="*/ 20 h 29"/>
                  <a:gd name="T16" fmla="*/ 44 w 50"/>
                  <a:gd name="T17" fmla="*/ 18 h 29"/>
                  <a:gd name="T18" fmla="*/ 8 w 50"/>
                  <a:gd name="T19" fmla="*/ 0 h 29"/>
                  <a:gd name="T20" fmla="*/ 6 w 50"/>
                  <a:gd name="T21" fmla="*/ 0 h 29"/>
                  <a:gd name="T22" fmla="*/ 4 w 50"/>
                  <a:gd name="T23" fmla="*/ 2 h 29"/>
                  <a:gd name="T24" fmla="*/ 2 w 50"/>
                  <a:gd name="T25" fmla="*/ 4 h 29"/>
                  <a:gd name="T26" fmla="*/ 0 w 50"/>
                  <a:gd name="T27" fmla="*/ 6 h 29"/>
                  <a:gd name="T28" fmla="*/ 0 w 50"/>
                  <a:gd name="T29" fmla="*/ 6 h 29"/>
                  <a:gd name="T30" fmla="*/ 2 w 50"/>
                  <a:gd name="T31" fmla="*/ 8 h 29"/>
                  <a:gd name="T32" fmla="*/ 4 w 50"/>
                  <a:gd name="T33" fmla="*/ 10 h 29"/>
                  <a:gd name="T34" fmla="*/ 6 w 50"/>
                  <a:gd name="T35" fmla="*/ 12 h 29"/>
                  <a:gd name="T36" fmla="*/ 42 w 50"/>
                  <a:gd name="T37" fmla="*/ 29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9"/>
                  <a:gd name="T59" fmla="*/ 50 w 5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9">
                    <a:moveTo>
                      <a:pt x="42" y="29"/>
                    </a:moveTo>
                    <a:lnTo>
                      <a:pt x="44" y="29"/>
                    </a:lnTo>
                    <a:lnTo>
                      <a:pt x="46" y="29"/>
                    </a:lnTo>
                    <a:lnTo>
                      <a:pt x="48" y="27"/>
                    </a:lnTo>
                    <a:lnTo>
                      <a:pt x="50" y="25"/>
                    </a:lnTo>
                    <a:lnTo>
                      <a:pt x="50" y="23"/>
                    </a:lnTo>
                    <a:lnTo>
                      <a:pt x="48" y="21"/>
                    </a:lnTo>
                    <a:lnTo>
                      <a:pt x="46" y="20"/>
                    </a:lnTo>
                    <a:lnTo>
                      <a:pt x="44" y="18"/>
                    </a:lnTo>
                    <a:lnTo>
                      <a:pt x="8" y="0"/>
                    </a:lnTo>
                    <a:lnTo>
                      <a:pt x="6" y="0"/>
                    </a:lnTo>
                    <a:lnTo>
                      <a:pt x="4" y="2"/>
                    </a:lnTo>
                    <a:lnTo>
                      <a:pt x="2" y="4"/>
                    </a:lnTo>
                    <a:lnTo>
                      <a:pt x="0" y="6"/>
                    </a:lnTo>
                    <a:lnTo>
                      <a:pt x="2" y="8"/>
                    </a:lnTo>
                    <a:lnTo>
                      <a:pt x="4" y="10"/>
                    </a:lnTo>
                    <a:lnTo>
                      <a:pt x="6" y="12"/>
                    </a:lnTo>
                    <a:lnTo>
                      <a:pt x="42" y="2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466" name="Group 208"/>
            <p:cNvGrpSpPr>
              <a:grpSpLocks/>
            </p:cNvGrpSpPr>
            <p:nvPr/>
          </p:nvGrpSpPr>
          <p:grpSpPr bwMode="auto">
            <a:xfrm>
              <a:off x="3641" y="2247"/>
              <a:ext cx="138" cy="257"/>
              <a:chOff x="849" y="2584"/>
              <a:chExt cx="154" cy="287"/>
            </a:xfrm>
          </p:grpSpPr>
          <p:sp>
            <p:nvSpPr>
              <p:cNvPr id="18559" name="Freeform 209"/>
              <p:cNvSpPr>
                <a:spLocks/>
              </p:cNvSpPr>
              <p:nvPr/>
            </p:nvSpPr>
            <p:spPr bwMode="auto">
              <a:xfrm>
                <a:off x="976" y="2824"/>
                <a:ext cx="27" cy="47"/>
              </a:xfrm>
              <a:custGeom>
                <a:avLst/>
                <a:gdLst>
                  <a:gd name="T0" fmla="*/ 45 w 54"/>
                  <a:gd name="T1" fmla="*/ 92 h 94"/>
                  <a:gd name="T2" fmla="*/ 47 w 54"/>
                  <a:gd name="T3" fmla="*/ 92 h 94"/>
                  <a:gd name="T4" fmla="*/ 48 w 54"/>
                  <a:gd name="T5" fmla="*/ 94 h 94"/>
                  <a:gd name="T6" fmla="*/ 48 w 54"/>
                  <a:gd name="T7" fmla="*/ 94 h 94"/>
                  <a:gd name="T8" fmla="*/ 50 w 54"/>
                  <a:gd name="T9" fmla="*/ 92 h 94"/>
                  <a:gd name="T10" fmla="*/ 52 w 54"/>
                  <a:gd name="T11" fmla="*/ 90 h 94"/>
                  <a:gd name="T12" fmla="*/ 54 w 54"/>
                  <a:gd name="T13" fmla="*/ 88 h 94"/>
                  <a:gd name="T14" fmla="*/ 54 w 54"/>
                  <a:gd name="T15" fmla="*/ 88 h 94"/>
                  <a:gd name="T16" fmla="*/ 54 w 54"/>
                  <a:gd name="T17" fmla="*/ 86 h 94"/>
                  <a:gd name="T18" fmla="*/ 10 w 54"/>
                  <a:gd name="T19" fmla="*/ 4 h 94"/>
                  <a:gd name="T20" fmla="*/ 8 w 54"/>
                  <a:gd name="T21" fmla="*/ 2 h 94"/>
                  <a:gd name="T22" fmla="*/ 6 w 54"/>
                  <a:gd name="T23" fmla="*/ 0 h 94"/>
                  <a:gd name="T24" fmla="*/ 4 w 54"/>
                  <a:gd name="T25" fmla="*/ 0 h 94"/>
                  <a:gd name="T26" fmla="*/ 2 w 54"/>
                  <a:gd name="T27" fmla="*/ 2 h 94"/>
                  <a:gd name="T28" fmla="*/ 0 w 54"/>
                  <a:gd name="T29" fmla="*/ 4 h 94"/>
                  <a:gd name="T30" fmla="*/ 0 w 54"/>
                  <a:gd name="T31" fmla="*/ 6 h 94"/>
                  <a:gd name="T32" fmla="*/ 0 w 54"/>
                  <a:gd name="T33" fmla="*/ 8 h 94"/>
                  <a:gd name="T34" fmla="*/ 0 w 54"/>
                  <a:gd name="T35" fmla="*/ 10 h 94"/>
                  <a:gd name="T36" fmla="*/ 45 w 54"/>
                  <a:gd name="T37" fmla="*/ 92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5" y="92"/>
                    </a:moveTo>
                    <a:lnTo>
                      <a:pt x="47" y="92"/>
                    </a:lnTo>
                    <a:lnTo>
                      <a:pt x="48" y="94"/>
                    </a:lnTo>
                    <a:lnTo>
                      <a:pt x="50" y="92"/>
                    </a:lnTo>
                    <a:lnTo>
                      <a:pt x="52" y="90"/>
                    </a:lnTo>
                    <a:lnTo>
                      <a:pt x="54" y="88"/>
                    </a:lnTo>
                    <a:lnTo>
                      <a:pt x="54" y="86"/>
                    </a:lnTo>
                    <a:lnTo>
                      <a:pt x="10" y="4"/>
                    </a:lnTo>
                    <a:lnTo>
                      <a:pt x="8" y="2"/>
                    </a:lnTo>
                    <a:lnTo>
                      <a:pt x="6" y="0"/>
                    </a:lnTo>
                    <a:lnTo>
                      <a:pt x="4" y="0"/>
                    </a:lnTo>
                    <a:lnTo>
                      <a:pt x="2" y="2"/>
                    </a:lnTo>
                    <a:lnTo>
                      <a:pt x="0" y="4"/>
                    </a:lnTo>
                    <a:lnTo>
                      <a:pt x="0" y="6"/>
                    </a:lnTo>
                    <a:lnTo>
                      <a:pt x="0" y="8"/>
                    </a:lnTo>
                    <a:lnTo>
                      <a:pt x="0" y="10"/>
                    </a:lnTo>
                    <a:lnTo>
                      <a:pt x="45" y="9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0" name="Freeform 210"/>
              <p:cNvSpPr>
                <a:spLocks/>
              </p:cNvSpPr>
              <p:nvPr/>
            </p:nvSpPr>
            <p:spPr bwMode="auto">
              <a:xfrm>
                <a:off x="946" y="2769"/>
                <a:ext cx="27" cy="47"/>
              </a:xfrm>
              <a:custGeom>
                <a:avLst/>
                <a:gdLst>
                  <a:gd name="T0" fmla="*/ 44 w 54"/>
                  <a:gd name="T1" fmla="*/ 90 h 94"/>
                  <a:gd name="T2" fmla="*/ 46 w 54"/>
                  <a:gd name="T3" fmla="*/ 92 h 94"/>
                  <a:gd name="T4" fmla="*/ 48 w 54"/>
                  <a:gd name="T5" fmla="*/ 94 h 94"/>
                  <a:gd name="T6" fmla="*/ 50 w 54"/>
                  <a:gd name="T7" fmla="*/ 94 h 94"/>
                  <a:gd name="T8" fmla="*/ 52 w 54"/>
                  <a:gd name="T9" fmla="*/ 92 h 94"/>
                  <a:gd name="T10" fmla="*/ 54 w 54"/>
                  <a:gd name="T11" fmla="*/ 90 h 94"/>
                  <a:gd name="T12" fmla="*/ 54 w 54"/>
                  <a:gd name="T13" fmla="*/ 88 h 94"/>
                  <a:gd name="T14" fmla="*/ 54 w 54"/>
                  <a:gd name="T15" fmla="*/ 86 h 94"/>
                  <a:gd name="T16" fmla="*/ 54 w 54"/>
                  <a:gd name="T17" fmla="*/ 84 h 94"/>
                  <a:gd name="T18" fmla="*/ 12 w 54"/>
                  <a:gd name="T19" fmla="*/ 4 h 94"/>
                  <a:gd name="T20" fmla="*/ 10 w 54"/>
                  <a:gd name="T21" fmla="*/ 2 h 94"/>
                  <a:gd name="T22" fmla="*/ 8 w 54"/>
                  <a:gd name="T23" fmla="*/ 0 h 94"/>
                  <a:gd name="T24" fmla="*/ 6 w 54"/>
                  <a:gd name="T25" fmla="*/ 0 h 94"/>
                  <a:gd name="T26" fmla="*/ 4 w 54"/>
                  <a:gd name="T27" fmla="*/ 2 h 94"/>
                  <a:gd name="T28" fmla="*/ 2 w 54"/>
                  <a:gd name="T29" fmla="*/ 4 h 94"/>
                  <a:gd name="T30" fmla="*/ 0 w 54"/>
                  <a:gd name="T31" fmla="*/ 5 h 94"/>
                  <a:gd name="T32" fmla="*/ 0 w 54"/>
                  <a:gd name="T33" fmla="*/ 7 h 94"/>
                  <a:gd name="T34" fmla="*/ 2 w 54"/>
                  <a:gd name="T35" fmla="*/ 9 h 94"/>
                  <a:gd name="T36" fmla="*/ 44 w 54"/>
                  <a:gd name="T37" fmla="*/ 9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4" y="90"/>
                    </a:moveTo>
                    <a:lnTo>
                      <a:pt x="46" y="92"/>
                    </a:lnTo>
                    <a:lnTo>
                      <a:pt x="48" y="94"/>
                    </a:lnTo>
                    <a:lnTo>
                      <a:pt x="50" y="94"/>
                    </a:lnTo>
                    <a:lnTo>
                      <a:pt x="52" y="92"/>
                    </a:lnTo>
                    <a:lnTo>
                      <a:pt x="54" y="90"/>
                    </a:lnTo>
                    <a:lnTo>
                      <a:pt x="54" y="88"/>
                    </a:lnTo>
                    <a:lnTo>
                      <a:pt x="54" y="86"/>
                    </a:lnTo>
                    <a:lnTo>
                      <a:pt x="54" y="84"/>
                    </a:lnTo>
                    <a:lnTo>
                      <a:pt x="12" y="4"/>
                    </a:lnTo>
                    <a:lnTo>
                      <a:pt x="10" y="2"/>
                    </a:lnTo>
                    <a:lnTo>
                      <a:pt x="8" y="0"/>
                    </a:lnTo>
                    <a:lnTo>
                      <a:pt x="6" y="0"/>
                    </a:lnTo>
                    <a:lnTo>
                      <a:pt x="4" y="2"/>
                    </a:lnTo>
                    <a:lnTo>
                      <a:pt x="2" y="4"/>
                    </a:lnTo>
                    <a:lnTo>
                      <a:pt x="0" y="5"/>
                    </a:lnTo>
                    <a:lnTo>
                      <a:pt x="0" y="7"/>
                    </a:lnTo>
                    <a:lnTo>
                      <a:pt x="2" y="9"/>
                    </a:lnTo>
                    <a:lnTo>
                      <a:pt x="44"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1" name="Freeform 211"/>
              <p:cNvSpPr>
                <a:spLocks/>
              </p:cNvSpPr>
              <p:nvPr/>
            </p:nvSpPr>
            <p:spPr bwMode="auto">
              <a:xfrm>
                <a:off x="916" y="2713"/>
                <a:ext cx="28" cy="46"/>
              </a:xfrm>
              <a:custGeom>
                <a:avLst/>
                <a:gdLst>
                  <a:gd name="T0" fmla="*/ 44 w 55"/>
                  <a:gd name="T1" fmla="*/ 91 h 92"/>
                  <a:gd name="T2" fmla="*/ 46 w 55"/>
                  <a:gd name="T3" fmla="*/ 92 h 92"/>
                  <a:gd name="T4" fmla="*/ 47 w 55"/>
                  <a:gd name="T5" fmla="*/ 92 h 92"/>
                  <a:gd name="T6" fmla="*/ 49 w 55"/>
                  <a:gd name="T7" fmla="*/ 92 h 92"/>
                  <a:gd name="T8" fmla="*/ 51 w 55"/>
                  <a:gd name="T9" fmla="*/ 92 h 92"/>
                  <a:gd name="T10" fmla="*/ 53 w 55"/>
                  <a:gd name="T11" fmla="*/ 91 h 92"/>
                  <a:gd name="T12" fmla="*/ 55 w 55"/>
                  <a:gd name="T13" fmla="*/ 89 h 92"/>
                  <a:gd name="T14" fmla="*/ 55 w 55"/>
                  <a:gd name="T15" fmla="*/ 87 h 92"/>
                  <a:gd name="T16" fmla="*/ 53 w 55"/>
                  <a:gd name="T17" fmla="*/ 85 h 92"/>
                  <a:gd name="T18" fmla="*/ 11 w 55"/>
                  <a:gd name="T19" fmla="*/ 2 h 92"/>
                  <a:gd name="T20" fmla="*/ 9 w 55"/>
                  <a:gd name="T21" fmla="*/ 0 h 92"/>
                  <a:gd name="T22" fmla="*/ 7 w 55"/>
                  <a:gd name="T23" fmla="*/ 0 h 92"/>
                  <a:gd name="T24" fmla="*/ 5 w 55"/>
                  <a:gd name="T25" fmla="*/ 0 h 92"/>
                  <a:gd name="T26" fmla="*/ 3 w 55"/>
                  <a:gd name="T27" fmla="*/ 0 h 92"/>
                  <a:gd name="T28" fmla="*/ 1 w 55"/>
                  <a:gd name="T29" fmla="*/ 2 h 92"/>
                  <a:gd name="T30" fmla="*/ 0 w 55"/>
                  <a:gd name="T31" fmla="*/ 4 h 92"/>
                  <a:gd name="T32" fmla="*/ 0 w 55"/>
                  <a:gd name="T33" fmla="*/ 6 h 92"/>
                  <a:gd name="T34" fmla="*/ 1 w 55"/>
                  <a:gd name="T35" fmla="*/ 8 h 92"/>
                  <a:gd name="T36" fmla="*/ 44 w 55"/>
                  <a:gd name="T37" fmla="*/ 91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92"/>
                  <a:gd name="T59" fmla="*/ 55 w 55"/>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92">
                    <a:moveTo>
                      <a:pt x="44" y="91"/>
                    </a:moveTo>
                    <a:lnTo>
                      <a:pt x="46" y="92"/>
                    </a:lnTo>
                    <a:lnTo>
                      <a:pt x="47" y="92"/>
                    </a:lnTo>
                    <a:lnTo>
                      <a:pt x="49" y="92"/>
                    </a:lnTo>
                    <a:lnTo>
                      <a:pt x="51" y="92"/>
                    </a:lnTo>
                    <a:lnTo>
                      <a:pt x="53" y="91"/>
                    </a:lnTo>
                    <a:lnTo>
                      <a:pt x="55" y="89"/>
                    </a:lnTo>
                    <a:lnTo>
                      <a:pt x="55" y="87"/>
                    </a:lnTo>
                    <a:lnTo>
                      <a:pt x="53" y="85"/>
                    </a:lnTo>
                    <a:lnTo>
                      <a:pt x="11" y="2"/>
                    </a:lnTo>
                    <a:lnTo>
                      <a:pt x="9" y="0"/>
                    </a:lnTo>
                    <a:lnTo>
                      <a:pt x="7" y="0"/>
                    </a:lnTo>
                    <a:lnTo>
                      <a:pt x="5" y="0"/>
                    </a:lnTo>
                    <a:lnTo>
                      <a:pt x="3" y="0"/>
                    </a:lnTo>
                    <a:lnTo>
                      <a:pt x="1" y="2"/>
                    </a:lnTo>
                    <a:lnTo>
                      <a:pt x="0" y="4"/>
                    </a:lnTo>
                    <a:lnTo>
                      <a:pt x="0" y="6"/>
                    </a:lnTo>
                    <a:lnTo>
                      <a:pt x="1" y="8"/>
                    </a:lnTo>
                    <a:lnTo>
                      <a:pt x="44" y="9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2" name="Freeform 212"/>
              <p:cNvSpPr>
                <a:spLocks/>
              </p:cNvSpPr>
              <p:nvPr/>
            </p:nvSpPr>
            <p:spPr bwMode="auto">
              <a:xfrm>
                <a:off x="887" y="2657"/>
                <a:ext cx="27" cy="47"/>
              </a:xfrm>
              <a:custGeom>
                <a:avLst/>
                <a:gdLst>
                  <a:gd name="T0" fmla="*/ 44 w 54"/>
                  <a:gd name="T1" fmla="*/ 90 h 94"/>
                  <a:gd name="T2" fmla="*/ 46 w 54"/>
                  <a:gd name="T3" fmla="*/ 92 h 94"/>
                  <a:gd name="T4" fmla="*/ 48 w 54"/>
                  <a:gd name="T5" fmla="*/ 94 h 94"/>
                  <a:gd name="T6" fmla="*/ 50 w 54"/>
                  <a:gd name="T7" fmla="*/ 94 h 94"/>
                  <a:gd name="T8" fmla="*/ 52 w 54"/>
                  <a:gd name="T9" fmla="*/ 92 h 94"/>
                  <a:gd name="T10" fmla="*/ 54 w 54"/>
                  <a:gd name="T11" fmla="*/ 90 h 94"/>
                  <a:gd name="T12" fmla="*/ 54 w 54"/>
                  <a:gd name="T13" fmla="*/ 88 h 94"/>
                  <a:gd name="T14" fmla="*/ 54 w 54"/>
                  <a:gd name="T15" fmla="*/ 87 h 94"/>
                  <a:gd name="T16" fmla="*/ 54 w 54"/>
                  <a:gd name="T17" fmla="*/ 85 h 94"/>
                  <a:gd name="T18" fmla="*/ 10 w 54"/>
                  <a:gd name="T19" fmla="*/ 4 h 94"/>
                  <a:gd name="T20" fmla="*/ 8 w 54"/>
                  <a:gd name="T21" fmla="*/ 2 h 94"/>
                  <a:gd name="T22" fmla="*/ 6 w 54"/>
                  <a:gd name="T23" fmla="*/ 0 h 94"/>
                  <a:gd name="T24" fmla="*/ 4 w 54"/>
                  <a:gd name="T25" fmla="*/ 0 h 94"/>
                  <a:gd name="T26" fmla="*/ 2 w 54"/>
                  <a:gd name="T27" fmla="*/ 2 h 94"/>
                  <a:gd name="T28" fmla="*/ 0 w 54"/>
                  <a:gd name="T29" fmla="*/ 4 h 94"/>
                  <a:gd name="T30" fmla="*/ 0 w 54"/>
                  <a:gd name="T31" fmla="*/ 6 h 94"/>
                  <a:gd name="T32" fmla="*/ 0 w 54"/>
                  <a:gd name="T33" fmla="*/ 8 h 94"/>
                  <a:gd name="T34" fmla="*/ 0 w 54"/>
                  <a:gd name="T35" fmla="*/ 10 h 94"/>
                  <a:gd name="T36" fmla="*/ 44 w 54"/>
                  <a:gd name="T37" fmla="*/ 9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4"/>
                  <a:gd name="T59" fmla="*/ 54 w 5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4">
                    <a:moveTo>
                      <a:pt x="44" y="90"/>
                    </a:moveTo>
                    <a:lnTo>
                      <a:pt x="46" y="92"/>
                    </a:lnTo>
                    <a:lnTo>
                      <a:pt x="48" y="94"/>
                    </a:lnTo>
                    <a:lnTo>
                      <a:pt x="50" y="94"/>
                    </a:lnTo>
                    <a:lnTo>
                      <a:pt x="52" y="92"/>
                    </a:lnTo>
                    <a:lnTo>
                      <a:pt x="54" y="90"/>
                    </a:lnTo>
                    <a:lnTo>
                      <a:pt x="54" y="88"/>
                    </a:lnTo>
                    <a:lnTo>
                      <a:pt x="54" y="87"/>
                    </a:lnTo>
                    <a:lnTo>
                      <a:pt x="54" y="85"/>
                    </a:lnTo>
                    <a:lnTo>
                      <a:pt x="10" y="4"/>
                    </a:lnTo>
                    <a:lnTo>
                      <a:pt x="8" y="2"/>
                    </a:lnTo>
                    <a:lnTo>
                      <a:pt x="6" y="0"/>
                    </a:lnTo>
                    <a:lnTo>
                      <a:pt x="4" y="0"/>
                    </a:lnTo>
                    <a:lnTo>
                      <a:pt x="2" y="2"/>
                    </a:lnTo>
                    <a:lnTo>
                      <a:pt x="0" y="4"/>
                    </a:lnTo>
                    <a:lnTo>
                      <a:pt x="0" y="6"/>
                    </a:lnTo>
                    <a:lnTo>
                      <a:pt x="0" y="8"/>
                    </a:lnTo>
                    <a:lnTo>
                      <a:pt x="0" y="10"/>
                    </a:lnTo>
                    <a:lnTo>
                      <a:pt x="44"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3" name="Freeform 213"/>
              <p:cNvSpPr>
                <a:spLocks/>
              </p:cNvSpPr>
              <p:nvPr/>
            </p:nvSpPr>
            <p:spPr bwMode="auto">
              <a:xfrm>
                <a:off x="858" y="2601"/>
                <a:ext cx="28" cy="46"/>
              </a:xfrm>
              <a:custGeom>
                <a:avLst/>
                <a:gdLst>
                  <a:gd name="T0" fmla="*/ 45 w 56"/>
                  <a:gd name="T1" fmla="*/ 90 h 92"/>
                  <a:gd name="T2" fmla="*/ 47 w 56"/>
                  <a:gd name="T3" fmla="*/ 92 h 92"/>
                  <a:gd name="T4" fmla="*/ 48 w 56"/>
                  <a:gd name="T5" fmla="*/ 92 h 92"/>
                  <a:gd name="T6" fmla="*/ 50 w 56"/>
                  <a:gd name="T7" fmla="*/ 92 h 92"/>
                  <a:gd name="T8" fmla="*/ 52 w 56"/>
                  <a:gd name="T9" fmla="*/ 92 h 92"/>
                  <a:gd name="T10" fmla="*/ 54 w 56"/>
                  <a:gd name="T11" fmla="*/ 90 h 92"/>
                  <a:gd name="T12" fmla="*/ 56 w 56"/>
                  <a:gd name="T13" fmla="*/ 88 h 92"/>
                  <a:gd name="T14" fmla="*/ 56 w 56"/>
                  <a:gd name="T15" fmla="*/ 86 h 92"/>
                  <a:gd name="T16" fmla="*/ 54 w 56"/>
                  <a:gd name="T17" fmla="*/ 84 h 92"/>
                  <a:gd name="T18" fmla="*/ 12 w 56"/>
                  <a:gd name="T19" fmla="*/ 2 h 92"/>
                  <a:gd name="T20" fmla="*/ 10 w 56"/>
                  <a:gd name="T21" fmla="*/ 0 h 92"/>
                  <a:gd name="T22" fmla="*/ 8 w 56"/>
                  <a:gd name="T23" fmla="*/ 0 h 92"/>
                  <a:gd name="T24" fmla="*/ 6 w 56"/>
                  <a:gd name="T25" fmla="*/ 0 h 92"/>
                  <a:gd name="T26" fmla="*/ 4 w 56"/>
                  <a:gd name="T27" fmla="*/ 0 h 92"/>
                  <a:gd name="T28" fmla="*/ 2 w 56"/>
                  <a:gd name="T29" fmla="*/ 2 h 92"/>
                  <a:gd name="T30" fmla="*/ 0 w 56"/>
                  <a:gd name="T31" fmla="*/ 4 h 92"/>
                  <a:gd name="T32" fmla="*/ 0 w 56"/>
                  <a:gd name="T33" fmla="*/ 6 h 92"/>
                  <a:gd name="T34" fmla="*/ 2 w 56"/>
                  <a:gd name="T35" fmla="*/ 8 h 92"/>
                  <a:gd name="T36" fmla="*/ 45 w 56"/>
                  <a:gd name="T37" fmla="*/ 90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92"/>
                  <a:gd name="T59" fmla="*/ 56 w 56"/>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92">
                    <a:moveTo>
                      <a:pt x="45" y="90"/>
                    </a:moveTo>
                    <a:lnTo>
                      <a:pt x="47" y="92"/>
                    </a:lnTo>
                    <a:lnTo>
                      <a:pt x="48" y="92"/>
                    </a:lnTo>
                    <a:lnTo>
                      <a:pt x="50" y="92"/>
                    </a:lnTo>
                    <a:lnTo>
                      <a:pt x="52" y="92"/>
                    </a:lnTo>
                    <a:lnTo>
                      <a:pt x="54" y="90"/>
                    </a:lnTo>
                    <a:lnTo>
                      <a:pt x="56" y="88"/>
                    </a:lnTo>
                    <a:lnTo>
                      <a:pt x="56" y="86"/>
                    </a:lnTo>
                    <a:lnTo>
                      <a:pt x="54" y="84"/>
                    </a:lnTo>
                    <a:lnTo>
                      <a:pt x="12" y="2"/>
                    </a:lnTo>
                    <a:lnTo>
                      <a:pt x="10" y="0"/>
                    </a:lnTo>
                    <a:lnTo>
                      <a:pt x="8" y="0"/>
                    </a:lnTo>
                    <a:lnTo>
                      <a:pt x="6" y="0"/>
                    </a:lnTo>
                    <a:lnTo>
                      <a:pt x="4" y="0"/>
                    </a:lnTo>
                    <a:lnTo>
                      <a:pt x="2" y="2"/>
                    </a:lnTo>
                    <a:lnTo>
                      <a:pt x="0" y="4"/>
                    </a:lnTo>
                    <a:lnTo>
                      <a:pt x="0" y="6"/>
                    </a:lnTo>
                    <a:lnTo>
                      <a:pt x="2" y="8"/>
                    </a:lnTo>
                    <a:lnTo>
                      <a:pt x="45" y="9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4" name="Freeform 214"/>
              <p:cNvSpPr>
                <a:spLocks/>
              </p:cNvSpPr>
              <p:nvPr/>
            </p:nvSpPr>
            <p:spPr bwMode="auto">
              <a:xfrm>
                <a:off x="849" y="2584"/>
                <a:ext cx="7" cy="7"/>
              </a:xfrm>
              <a:custGeom>
                <a:avLst/>
                <a:gdLst>
                  <a:gd name="T0" fmla="*/ 2 w 14"/>
                  <a:gd name="T1" fmla="*/ 12 h 16"/>
                  <a:gd name="T2" fmla="*/ 4 w 14"/>
                  <a:gd name="T3" fmla="*/ 14 h 16"/>
                  <a:gd name="T4" fmla="*/ 6 w 14"/>
                  <a:gd name="T5" fmla="*/ 16 h 16"/>
                  <a:gd name="T6" fmla="*/ 8 w 14"/>
                  <a:gd name="T7" fmla="*/ 16 h 16"/>
                  <a:gd name="T8" fmla="*/ 10 w 14"/>
                  <a:gd name="T9" fmla="*/ 14 h 16"/>
                  <a:gd name="T10" fmla="*/ 12 w 14"/>
                  <a:gd name="T11" fmla="*/ 12 h 16"/>
                  <a:gd name="T12" fmla="*/ 14 w 14"/>
                  <a:gd name="T13" fmla="*/ 10 h 16"/>
                  <a:gd name="T14" fmla="*/ 14 w 14"/>
                  <a:gd name="T15" fmla="*/ 8 h 16"/>
                  <a:gd name="T16" fmla="*/ 12 w 14"/>
                  <a:gd name="T17" fmla="*/ 6 h 16"/>
                  <a:gd name="T18" fmla="*/ 12 w 14"/>
                  <a:gd name="T19" fmla="*/ 4 h 16"/>
                  <a:gd name="T20" fmla="*/ 8 w 14"/>
                  <a:gd name="T21" fmla="*/ 2 h 16"/>
                  <a:gd name="T22" fmla="*/ 6 w 14"/>
                  <a:gd name="T23" fmla="*/ 0 h 16"/>
                  <a:gd name="T24" fmla="*/ 6 w 14"/>
                  <a:gd name="T25" fmla="*/ 0 h 16"/>
                  <a:gd name="T26" fmla="*/ 4 w 14"/>
                  <a:gd name="T27" fmla="*/ 2 h 16"/>
                  <a:gd name="T28" fmla="*/ 2 w 14"/>
                  <a:gd name="T29" fmla="*/ 4 h 16"/>
                  <a:gd name="T30" fmla="*/ 0 w 14"/>
                  <a:gd name="T31" fmla="*/ 6 h 16"/>
                  <a:gd name="T32" fmla="*/ 0 w 14"/>
                  <a:gd name="T33" fmla="*/ 6 h 16"/>
                  <a:gd name="T34" fmla="*/ 2 w 14"/>
                  <a:gd name="T35" fmla="*/ 10 h 16"/>
                  <a:gd name="T36" fmla="*/ 2 w 14"/>
                  <a:gd name="T37" fmla="*/ 12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6"/>
                  <a:gd name="T59" fmla="*/ 14 w 14"/>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6">
                    <a:moveTo>
                      <a:pt x="2" y="12"/>
                    </a:moveTo>
                    <a:lnTo>
                      <a:pt x="4" y="14"/>
                    </a:lnTo>
                    <a:lnTo>
                      <a:pt x="6" y="16"/>
                    </a:lnTo>
                    <a:lnTo>
                      <a:pt x="8" y="16"/>
                    </a:lnTo>
                    <a:lnTo>
                      <a:pt x="10" y="14"/>
                    </a:lnTo>
                    <a:lnTo>
                      <a:pt x="12" y="12"/>
                    </a:lnTo>
                    <a:lnTo>
                      <a:pt x="14" y="10"/>
                    </a:lnTo>
                    <a:lnTo>
                      <a:pt x="14" y="8"/>
                    </a:lnTo>
                    <a:lnTo>
                      <a:pt x="12" y="6"/>
                    </a:lnTo>
                    <a:lnTo>
                      <a:pt x="12" y="4"/>
                    </a:lnTo>
                    <a:lnTo>
                      <a:pt x="8" y="2"/>
                    </a:lnTo>
                    <a:lnTo>
                      <a:pt x="6" y="0"/>
                    </a:lnTo>
                    <a:lnTo>
                      <a:pt x="4" y="2"/>
                    </a:lnTo>
                    <a:lnTo>
                      <a:pt x="2" y="4"/>
                    </a:lnTo>
                    <a:lnTo>
                      <a:pt x="0" y="6"/>
                    </a:lnTo>
                    <a:lnTo>
                      <a:pt x="2" y="10"/>
                    </a:lnTo>
                    <a:lnTo>
                      <a:pt x="2"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67" name="Freeform 215"/>
            <p:cNvSpPr>
              <a:spLocks/>
            </p:cNvSpPr>
            <p:nvPr/>
          </p:nvSpPr>
          <p:spPr bwMode="auto">
            <a:xfrm>
              <a:off x="3618" y="2212"/>
              <a:ext cx="26" cy="40"/>
            </a:xfrm>
            <a:custGeom>
              <a:avLst/>
              <a:gdLst>
                <a:gd name="T0" fmla="*/ 48 w 58"/>
                <a:gd name="T1" fmla="*/ 88 h 90"/>
                <a:gd name="T2" fmla="*/ 50 w 58"/>
                <a:gd name="T3" fmla="*/ 88 h 90"/>
                <a:gd name="T4" fmla="*/ 52 w 58"/>
                <a:gd name="T5" fmla="*/ 90 h 90"/>
                <a:gd name="T6" fmla="*/ 52 w 58"/>
                <a:gd name="T7" fmla="*/ 90 h 90"/>
                <a:gd name="T8" fmla="*/ 54 w 58"/>
                <a:gd name="T9" fmla="*/ 88 h 90"/>
                <a:gd name="T10" fmla="*/ 56 w 58"/>
                <a:gd name="T11" fmla="*/ 86 h 90"/>
                <a:gd name="T12" fmla="*/ 58 w 58"/>
                <a:gd name="T13" fmla="*/ 84 h 90"/>
                <a:gd name="T14" fmla="*/ 58 w 58"/>
                <a:gd name="T15" fmla="*/ 84 h 90"/>
                <a:gd name="T16" fmla="*/ 58 w 58"/>
                <a:gd name="T17" fmla="*/ 82 h 90"/>
                <a:gd name="T18" fmla="*/ 10 w 58"/>
                <a:gd name="T19" fmla="*/ 2 h 90"/>
                <a:gd name="T20" fmla="*/ 8 w 58"/>
                <a:gd name="T21" fmla="*/ 0 h 90"/>
                <a:gd name="T22" fmla="*/ 6 w 58"/>
                <a:gd name="T23" fmla="*/ 0 h 90"/>
                <a:gd name="T24" fmla="*/ 4 w 58"/>
                <a:gd name="T25" fmla="*/ 0 h 90"/>
                <a:gd name="T26" fmla="*/ 2 w 58"/>
                <a:gd name="T27" fmla="*/ 0 h 90"/>
                <a:gd name="T28" fmla="*/ 0 w 58"/>
                <a:gd name="T29" fmla="*/ 2 h 90"/>
                <a:gd name="T30" fmla="*/ 0 w 58"/>
                <a:gd name="T31" fmla="*/ 3 h 90"/>
                <a:gd name="T32" fmla="*/ 0 w 58"/>
                <a:gd name="T33" fmla="*/ 5 h 90"/>
                <a:gd name="T34" fmla="*/ 0 w 58"/>
                <a:gd name="T35" fmla="*/ 7 h 90"/>
                <a:gd name="T36" fmla="*/ 48 w 58"/>
                <a:gd name="T37" fmla="*/ 88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90"/>
                <a:gd name="T59" fmla="*/ 58 w 5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90">
                  <a:moveTo>
                    <a:pt x="48" y="88"/>
                  </a:moveTo>
                  <a:lnTo>
                    <a:pt x="50" y="88"/>
                  </a:lnTo>
                  <a:lnTo>
                    <a:pt x="52" y="90"/>
                  </a:lnTo>
                  <a:lnTo>
                    <a:pt x="54" y="88"/>
                  </a:lnTo>
                  <a:lnTo>
                    <a:pt x="56" y="86"/>
                  </a:lnTo>
                  <a:lnTo>
                    <a:pt x="58" y="84"/>
                  </a:lnTo>
                  <a:lnTo>
                    <a:pt x="58" y="82"/>
                  </a:lnTo>
                  <a:lnTo>
                    <a:pt x="10" y="2"/>
                  </a:lnTo>
                  <a:lnTo>
                    <a:pt x="8" y="0"/>
                  </a:lnTo>
                  <a:lnTo>
                    <a:pt x="6" y="0"/>
                  </a:lnTo>
                  <a:lnTo>
                    <a:pt x="4" y="0"/>
                  </a:lnTo>
                  <a:lnTo>
                    <a:pt x="2" y="0"/>
                  </a:lnTo>
                  <a:lnTo>
                    <a:pt x="0" y="2"/>
                  </a:lnTo>
                  <a:lnTo>
                    <a:pt x="0" y="3"/>
                  </a:lnTo>
                  <a:lnTo>
                    <a:pt x="0" y="5"/>
                  </a:lnTo>
                  <a:lnTo>
                    <a:pt x="0" y="7"/>
                  </a:lnTo>
                  <a:lnTo>
                    <a:pt x="48" y="88"/>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468" name="Group 216"/>
            <p:cNvGrpSpPr>
              <a:grpSpLocks/>
            </p:cNvGrpSpPr>
            <p:nvPr/>
          </p:nvGrpSpPr>
          <p:grpSpPr bwMode="auto">
            <a:xfrm>
              <a:off x="3604" y="2493"/>
              <a:ext cx="176" cy="96"/>
              <a:chOff x="808" y="2859"/>
              <a:chExt cx="196" cy="107"/>
            </a:xfrm>
          </p:grpSpPr>
          <p:sp>
            <p:nvSpPr>
              <p:cNvPr id="18555" name="Freeform 217"/>
              <p:cNvSpPr>
                <a:spLocks/>
              </p:cNvSpPr>
              <p:nvPr/>
            </p:nvSpPr>
            <p:spPr bwMode="auto">
              <a:xfrm>
                <a:off x="958" y="2859"/>
                <a:ext cx="46" cy="28"/>
              </a:xfrm>
              <a:custGeom>
                <a:avLst/>
                <a:gdLst>
                  <a:gd name="T0" fmla="*/ 90 w 92"/>
                  <a:gd name="T1" fmla="*/ 12 h 56"/>
                  <a:gd name="T2" fmla="*/ 90 w 92"/>
                  <a:gd name="T3" fmla="*/ 8 h 56"/>
                  <a:gd name="T4" fmla="*/ 92 w 92"/>
                  <a:gd name="T5" fmla="*/ 6 h 56"/>
                  <a:gd name="T6" fmla="*/ 92 w 92"/>
                  <a:gd name="T7" fmla="*/ 6 h 56"/>
                  <a:gd name="T8" fmla="*/ 90 w 92"/>
                  <a:gd name="T9" fmla="*/ 4 h 56"/>
                  <a:gd name="T10" fmla="*/ 88 w 92"/>
                  <a:gd name="T11" fmla="*/ 2 h 56"/>
                  <a:gd name="T12" fmla="*/ 86 w 92"/>
                  <a:gd name="T13" fmla="*/ 0 h 56"/>
                  <a:gd name="T14" fmla="*/ 86 w 92"/>
                  <a:gd name="T15" fmla="*/ 0 h 56"/>
                  <a:gd name="T16" fmla="*/ 84 w 92"/>
                  <a:gd name="T17" fmla="*/ 2 h 56"/>
                  <a:gd name="T18" fmla="*/ 2 w 92"/>
                  <a:gd name="T19" fmla="*/ 44 h 56"/>
                  <a:gd name="T20" fmla="*/ 0 w 92"/>
                  <a:gd name="T21" fmla="*/ 46 h 56"/>
                  <a:gd name="T22" fmla="*/ 0 w 92"/>
                  <a:gd name="T23" fmla="*/ 48 h 56"/>
                  <a:gd name="T24" fmla="*/ 0 w 92"/>
                  <a:gd name="T25" fmla="*/ 50 h 56"/>
                  <a:gd name="T26" fmla="*/ 0 w 92"/>
                  <a:gd name="T27" fmla="*/ 52 h 56"/>
                  <a:gd name="T28" fmla="*/ 2 w 92"/>
                  <a:gd name="T29" fmla="*/ 54 h 56"/>
                  <a:gd name="T30" fmla="*/ 4 w 92"/>
                  <a:gd name="T31" fmla="*/ 56 h 56"/>
                  <a:gd name="T32" fmla="*/ 6 w 92"/>
                  <a:gd name="T33" fmla="*/ 56 h 56"/>
                  <a:gd name="T34" fmla="*/ 8 w 92"/>
                  <a:gd name="T35" fmla="*/ 54 h 56"/>
                  <a:gd name="T36" fmla="*/ 90 w 92"/>
                  <a:gd name="T37" fmla="*/ 12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2"/>
                  <a:gd name="T58" fmla="*/ 0 h 56"/>
                  <a:gd name="T59" fmla="*/ 92 w 92"/>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2" h="56">
                    <a:moveTo>
                      <a:pt x="90" y="12"/>
                    </a:moveTo>
                    <a:lnTo>
                      <a:pt x="90" y="8"/>
                    </a:lnTo>
                    <a:lnTo>
                      <a:pt x="92" y="6"/>
                    </a:lnTo>
                    <a:lnTo>
                      <a:pt x="90" y="4"/>
                    </a:lnTo>
                    <a:lnTo>
                      <a:pt x="88" y="2"/>
                    </a:lnTo>
                    <a:lnTo>
                      <a:pt x="86" y="0"/>
                    </a:lnTo>
                    <a:lnTo>
                      <a:pt x="84" y="2"/>
                    </a:lnTo>
                    <a:lnTo>
                      <a:pt x="2" y="44"/>
                    </a:lnTo>
                    <a:lnTo>
                      <a:pt x="0" y="46"/>
                    </a:lnTo>
                    <a:lnTo>
                      <a:pt x="0" y="48"/>
                    </a:lnTo>
                    <a:lnTo>
                      <a:pt x="0" y="50"/>
                    </a:lnTo>
                    <a:lnTo>
                      <a:pt x="0" y="52"/>
                    </a:lnTo>
                    <a:lnTo>
                      <a:pt x="2" y="54"/>
                    </a:lnTo>
                    <a:lnTo>
                      <a:pt x="4" y="56"/>
                    </a:lnTo>
                    <a:lnTo>
                      <a:pt x="6" y="56"/>
                    </a:lnTo>
                    <a:lnTo>
                      <a:pt x="8" y="54"/>
                    </a:lnTo>
                    <a:lnTo>
                      <a:pt x="90"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6" name="Freeform 218"/>
              <p:cNvSpPr>
                <a:spLocks/>
              </p:cNvSpPr>
              <p:nvPr/>
            </p:nvSpPr>
            <p:spPr bwMode="auto">
              <a:xfrm>
                <a:off x="901" y="2889"/>
                <a:ext cx="47" cy="28"/>
              </a:xfrm>
              <a:custGeom>
                <a:avLst/>
                <a:gdLst>
                  <a:gd name="T0" fmla="*/ 90 w 94"/>
                  <a:gd name="T1" fmla="*/ 12 h 56"/>
                  <a:gd name="T2" fmla="*/ 92 w 94"/>
                  <a:gd name="T3" fmla="*/ 10 h 56"/>
                  <a:gd name="T4" fmla="*/ 94 w 94"/>
                  <a:gd name="T5" fmla="*/ 8 h 56"/>
                  <a:gd name="T6" fmla="*/ 94 w 94"/>
                  <a:gd name="T7" fmla="*/ 6 h 56"/>
                  <a:gd name="T8" fmla="*/ 92 w 94"/>
                  <a:gd name="T9" fmla="*/ 4 h 56"/>
                  <a:gd name="T10" fmla="*/ 90 w 94"/>
                  <a:gd name="T11" fmla="*/ 2 h 56"/>
                  <a:gd name="T12" fmla="*/ 88 w 94"/>
                  <a:gd name="T13" fmla="*/ 0 h 56"/>
                  <a:gd name="T14" fmla="*/ 86 w 94"/>
                  <a:gd name="T15" fmla="*/ 0 h 56"/>
                  <a:gd name="T16" fmla="*/ 84 w 94"/>
                  <a:gd name="T17" fmla="*/ 2 h 56"/>
                  <a:gd name="T18" fmla="*/ 4 w 94"/>
                  <a:gd name="T19" fmla="*/ 45 h 56"/>
                  <a:gd name="T20" fmla="*/ 2 w 94"/>
                  <a:gd name="T21" fmla="*/ 47 h 56"/>
                  <a:gd name="T22" fmla="*/ 0 w 94"/>
                  <a:gd name="T23" fmla="*/ 48 h 56"/>
                  <a:gd name="T24" fmla="*/ 0 w 94"/>
                  <a:gd name="T25" fmla="*/ 50 h 56"/>
                  <a:gd name="T26" fmla="*/ 2 w 94"/>
                  <a:gd name="T27" fmla="*/ 52 h 56"/>
                  <a:gd name="T28" fmla="*/ 4 w 94"/>
                  <a:gd name="T29" fmla="*/ 54 h 56"/>
                  <a:gd name="T30" fmla="*/ 6 w 94"/>
                  <a:gd name="T31" fmla="*/ 56 h 56"/>
                  <a:gd name="T32" fmla="*/ 7 w 94"/>
                  <a:gd name="T33" fmla="*/ 56 h 56"/>
                  <a:gd name="T34" fmla="*/ 9 w 94"/>
                  <a:gd name="T35" fmla="*/ 54 h 56"/>
                  <a:gd name="T36" fmla="*/ 90 w 94"/>
                  <a:gd name="T37" fmla="*/ 12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6"/>
                  <a:gd name="T59" fmla="*/ 94 w 94"/>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6">
                    <a:moveTo>
                      <a:pt x="90" y="12"/>
                    </a:moveTo>
                    <a:lnTo>
                      <a:pt x="92" y="10"/>
                    </a:lnTo>
                    <a:lnTo>
                      <a:pt x="94" y="8"/>
                    </a:lnTo>
                    <a:lnTo>
                      <a:pt x="94" y="6"/>
                    </a:lnTo>
                    <a:lnTo>
                      <a:pt x="92" y="4"/>
                    </a:lnTo>
                    <a:lnTo>
                      <a:pt x="90" y="2"/>
                    </a:lnTo>
                    <a:lnTo>
                      <a:pt x="88" y="0"/>
                    </a:lnTo>
                    <a:lnTo>
                      <a:pt x="86" y="0"/>
                    </a:lnTo>
                    <a:lnTo>
                      <a:pt x="84" y="2"/>
                    </a:lnTo>
                    <a:lnTo>
                      <a:pt x="4" y="45"/>
                    </a:lnTo>
                    <a:lnTo>
                      <a:pt x="2" y="47"/>
                    </a:lnTo>
                    <a:lnTo>
                      <a:pt x="0" y="48"/>
                    </a:lnTo>
                    <a:lnTo>
                      <a:pt x="0" y="50"/>
                    </a:lnTo>
                    <a:lnTo>
                      <a:pt x="2" y="52"/>
                    </a:lnTo>
                    <a:lnTo>
                      <a:pt x="4" y="54"/>
                    </a:lnTo>
                    <a:lnTo>
                      <a:pt x="6" y="56"/>
                    </a:lnTo>
                    <a:lnTo>
                      <a:pt x="7" y="56"/>
                    </a:lnTo>
                    <a:lnTo>
                      <a:pt x="9" y="54"/>
                    </a:lnTo>
                    <a:lnTo>
                      <a:pt x="90"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7" name="Freeform 219"/>
              <p:cNvSpPr>
                <a:spLocks/>
              </p:cNvSpPr>
              <p:nvPr/>
            </p:nvSpPr>
            <p:spPr bwMode="auto">
              <a:xfrm>
                <a:off x="845" y="2918"/>
                <a:ext cx="47" cy="28"/>
              </a:xfrm>
              <a:custGeom>
                <a:avLst/>
                <a:gdLst>
                  <a:gd name="T0" fmla="*/ 90 w 94"/>
                  <a:gd name="T1" fmla="*/ 11 h 56"/>
                  <a:gd name="T2" fmla="*/ 92 w 94"/>
                  <a:gd name="T3" fmla="*/ 10 h 56"/>
                  <a:gd name="T4" fmla="*/ 94 w 94"/>
                  <a:gd name="T5" fmla="*/ 8 h 56"/>
                  <a:gd name="T6" fmla="*/ 94 w 94"/>
                  <a:gd name="T7" fmla="*/ 6 h 56"/>
                  <a:gd name="T8" fmla="*/ 92 w 94"/>
                  <a:gd name="T9" fmla="*/ 4 h 56"/>
                  <a:gd name="T10" fmla="*/ 90 w 94"/>
                  <a:gd name="T11" fmla="*/ 2 h 56"/>
                  <a:gd name="T12" fmla="*/ 88 w 94"/>
                  <a:gd name="T13" fmla="*/ 0 h 56"/>
                  <a:gd name="T14" fmla="*/ 86 w 94"/>
                  <a:gd name="T15" fmla="*/ 0 h 56"/>
                  <a:gd name="T16" fmla="*/ 84 w 94"/>
                  <a:gd name="T17" fmla="*/ 2 h 56"/>
                  <a:gd name="T18" fmla="*/ 3 w 94"/>
                  <a:gd name="T19" fmla="*/ 44 h 56"/>
                  <a:gd name="T20" fmla="*/ 1 w 94"/>
                  <a:gd name="T21" fmla="*/ 46 h 56"/>
                  <a:gd name="T22" fmla="*/ 0 w 94"/>
                  <a:gd name="T23" fmla="*/ 48 h 56"/>
                  <a:gd name="T24" fmla="*/ 0 w 94"/>
                  <a:gd name="T25" fmla="*/ 50 h 56"/>
                  <a:gd name="T26" fmla="*/ 1 w 94"/>
                  <a:gd name="T27" fmla="*/ 52 h 56"/>
                  <a:gd name="T28" fmla="*/ 3 w 94"/>
                  <a:gd name="T29" fmla="*/ 54 h 56"/>
                  <a:gd name="T30" fmla="*/ 5 w 94"/>
                  <a:gd name="T31" fmla="*/ 56 h 56"/>
                  <a:gd name="T32" fmla="*/ 7 w 94"/>
                  <a:gd name="T33" fmla="*/ 56 h 56"/>
                  <a:gd name="T34" fmla="*/ 9 w 94"/>
                  <a:gd name="T35" fmla="*/ 54 h 56"/>
                  <a:gd name="T36" fmla="*/ 90 w 94"/>
                  <a:gd name="T37" fmla="*/ 11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56"/>
                  <a:gd name="T59" fmla="*/ 94 w 94"/>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56">
                    <a:moveTo>
                      <a:pt x="90" y="11"/>
                    </a:moveTo>
                    <a:lnTo>
                      <a:pt x="92" y="10"/>
                    </a:lnTo>
                    <a:lnTo>
                      <a:pt x="94" y="8"/>
                    </a:lnTo>
                    <a:lnTo>
                      <a:pt x="94" y="6"/>
                    </a:lnTo>
                    <a:lnTo>
                      <a:pt x="92" y="4"/>
                    </a:lnTo>
                    <a:lnTo>
                      <a:pt x="90" y="2"/>
                    </a:lnTo>
                    <a:lnTo>
                      <a:pt x="88" y="0"/>
                    </a:lnTo>
                    <a:lnTo>
                      <a:pt x="86" y="0"/>
                    </a:lnTo>
                    <a:lnTo>
                      <a:pt x="84" y="2"/>
                    </a:lnTo>
                    <a:lnTo>
                      <a:pt x="3" y="44"/>
                    </a:lnTo>
                    <a:lnTo>
                      <a:pt x="1" y="46"/>
                    </a:lnTo>
                    <a:lnTo>
                      <a:pt x="0" y="48"/>
                    </a:lnTo>
                    <a:lnTo>
                      <a:pt x="0" y="50"/>
                    </a:lnTo>
                    <a:lnTo>
                      <a:pt x="1" y="52"/>
                    </a:lnTo>
                    <a:lnTo>
                      <a:pt x="3" y="54"/>
                    </a:lnTo>
                    <a:lnTo>
                      <a:pt x="5" y="56"/>
                    </a:lnTo>
                    <a:lnTo>
                      <a:pt x="7" y="56"/>
                    </a:lnTo>
                    <a:lnTo>
                      <a:pt x="9" y="54"/>
                    </a:lnTo>
                    <a:lnTo>
                      <a:pt x="90" y="1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8" name="Freeform 220"/>
              <p:cNvSpPr>
                <a:spLocks/>
              </p:cNvSpPr>
              <p:nvPr/>
            </p:nvSpPr>
            <p:spPr bwMode="auto">
              <a:xfrm>
                <a:off x="808" y="2948"/>
                <a:ext cx="28" cy="18"/>
              </a:xfrm>
              <a:custGeom>
                <a:avLst/>
                <a:gdLst>
                  <a:gd name="T0" fmla="*/ 53 w 55"/>
                  <a:gd name="T1" fmla="*/ 12 h 37"/>
                  <a:gd name="T2" fmla="*/ 55 w 55"/>
                  <a:gd name="T3" fmla="*/ 10 h 37"/>
                  <a:gd name="T4" fmla="*/ 55 w 55"/>
                  <a:gd name="T5" fmla="*/ 8 h 37"/>
                  <a:gd name="T6" fmla="*/ 55 w 55"/>
                  <a:gd name="T7" fmla="*/ 6 h 37"/>
                  <a:gd name="T8" fmla="*/ 55 w 55"/>
                  <a:gd name="T9" fmla="*/ 4 h 37"/>
                  <a:gd name="T10" fmla="*/ 53 w 55"/>
                  <a:gd name="T11" fmla="*/ 2 h 37"/>
                  <a:gd name="T12" fmla="*/ 51 w 55"/>
                  <a:gd name="T13" fmla="*/ 0 h 37"/>
                  <a:gd name="T14" fmla="*/ 50 w 55"/>
                  <a:gd name="T15" fmla="*/ 0 h 37"/>
                  <a:gd name="T16" fmla="*/ 48 w 55"/>
                  <a:gd name="T17" fmla="*/ 2 h 37"/>
                  <a:gd name="T18" fmla="*/ 4 w 55"/>
                  <a:gd name="T19" fmla="*/ 27 h 37"/>
                  <a:gd name="T20" fmla="*/ 2 w 55"/>
                  <a:gd name="T21" fmla="*/ 29 h 37"/>
                  <a:gd name="T22" fmla="*/ 0 w 55"/>
                  <a:gd name="T23" fmla="*/ 31 h 37"/>
                  <a:gd name="T24" fmla="*/ 0 w 55"/>
                  <a:gd name="T25" fmla="*/ 31 h 37"/>
                  <a:gd name="T26" fmla="*/ 2 w 55"/>
                  <a:gd name="T27" fmla="*/ 33 h 37"/>
                  <a:gd name="T28" fmla="*/ 4 w 55"/>
                  <a:gd name="T29" fmla="*/ 35 h 37"/>
                  <a:gd name="T30" fmla="*/ 5 w 55"/>
                  <a:gd name="T31" fmla="*/ 37 h 37"/>
                  <a:gd name="T32" fmla="*/ 5 w 55"/>
                  <a:gd name="T33" fmla="*/ 37 h 37"/>
                  <a:gd name="T34" fmla="*/ 9 w 55"/>
                  <a:gd name="T35" fmla="*/ 37 h 37"/>
                  <a:gd name="T36" fmla="*/ 53 w 55"/>
                  <a:gd name="T37" fmla="*/ 1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37"/>
                  <a:gd name="T59" fmla="*/ 55 w 55"/>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37">
                    <a:moveTo>
                      <a:pt x="53" y="12"/>
                    </a:moveTo>
                    <a:lnTo>
                      <a:pt x="55" y="10"/>
                    </a:lnTo>
                    <a:lnTo>
                      <a:pt x="55" y="8"/>
                    </a:lnTo>
                    <a:lnTo>
                      <a:pt x="55" y="6"/>
                    </a:lnTo>
                    <a:lnTo>
                      <a:pt x="55" y="4"/>
                    </a:lnTo>
                    <a:lnTo>
                      <a:pt x="53" y="2"/>
                    </a:lnTo>
                    <a:lnTo>
                      <a:pt x="51" y="0"/>
                    </a:lnTo>
                    <a:lnTo>
                      <a:pt x="50" y="0"/>
                    </a:lnTo>
                    <a:lnTo>
                      <a:pt x="48" y="2"/>
                    </a:lnTo>
                    <a:lnTo>
                      <a:pt x="4" y="27"/>
                    </a:lnTo>
                    <a:lnTo>
                      <a:pt x="2" y="29"/>
                    </a:lnTo>
                    <a:lnTo>
                      <a:pt x="0" y="31"/>
                    </a:lnTo>
                    <a:lnTo>
                      <a:pt x="2" y="33"/>
                    </a:lnTo>
                    <a:lnTo>
                      <a:pt x="4" y="35"/>
                    </a:lnTo>
                    <a:lnTo>
                      <a:pt x="5" y="37"/>
                    </a:lnTo>
                    <a:lnTo>
                      <a:pt x="9" y="37"/>
                    </a:lnTo>
                    <a:lnTo>
                      <a:pt x="53" y="12"/>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469" name="Group 221"/>
            <p:cNvGrpSpPr>
              <a:grpSpLocks/>
            </p:cNvGrpSpPr>
            <p:nvPr/>
          </p:nvGrpSpPr>
          <p:grpSpPr bwMode="auto">
            <a:xfrm>
              <a:off x="3482" y="2585"/>
              <a:ext cx="123" cy="52"/>
              <a:chOff x="671" y="2961"/>
              <a:chExt cx="138" cy="59"/>
            </a:xfrm>
          </p:grpSpPr>
          <p:sp>
            <p:nvSpPr>
              <p:cNvPr id="18552" name="Freeform 222"/>
              <p:cNvSpPr>
                <a:spLocks/>
              </p:cNvSpPr>
              <p:nvPr/>
            </p:nvSpPr>
            <p:spPr bwMode="auto">
              <a:xfrm>
                <a:off x="761" y="2961"/>
                <a:ext cx="48" cy="23"/>
              </a:xfrm>
              <a:custGeom>
                <a:avLst/>
                <a:gdLst>
                  <a:gd name="T0" fmla="*/ 92 w 96"/>
                  <a:gd name="T1" fmla="*/ 12 h 46"/>
                  <a:gd name="T2" fmla="*/ 92 w 96"/>
                  <a:gd name="T3" fmla="*/ 10 h 46"/>
                  <a:gd name="T4" fmla="*/ 94 w 96"/>
                  <a:gd name="T5" fmla="*/ 8 h 46"/>
                  <a:gd name="T6" fmla="*/ 96 w 96"/>
                  <a:gd name="T7" fmla="*/ 6 h 46"/>
                  <a:gd name="T8" fmla="*/ 96 w 96"/>
                  <a:gd name="T9" fmla="*/ 6 h 46"/>
                  <a:gd name="T10" fmla="*/ 94 w 96"/>
                  <a:gd name="T11" fmla="*/ 4 h 46"/>
                  <a:gd name="T12" fmla="*/ 92 w 96"/>
                  <a:gd name="T13" fmla="*/ 2 h 46"/>
                  <a:gd name="T14" fmla="*/ 90 w 96"/>
                  <a:gd name="T15" fmla="*/ 0 h 46"/>
                  <a:gd name="T16" fmla="*/ 90 w 96"/>
                  <a:gd name="T17" fmla="*/ 0 h 46"/>
                  <a:gd name="T18" fmla="*/ 3 w 96"/>
                  <a:gd name="T19" fmla="*/ 35 h 46"/>
                  <a:gd name="T20" fmla="*/ 2 w 96"/>
                  <a:gd name="T21" fmla="*/ 37 h 46"/>
                  <a:gd name="T22" fmla="*/ 0 w 96"/>
                  <a:gd name="T23" fmla="*/ 39 h 46"/>
                  <a:gd name="T24" fmla="*/ 0 w 96"/>
                  <a:gd name="T25" fmla="*/ 41 h 46"/>
                  <a:gd name="T26" fmla="*/ 0 w 96"/>
                  <a:gd name="T27" fmla="*/ 43 h 46"/>
                  <a:gd name="T28" fmla="*/ 0 w 96"/>
                  <a:gd name="T29" fmla="*/ 45 h 46"/>
                  <a:gd name="T30" fmla="*/ 2 w 96"/>
                  <a:gd name="T31" fmla="*/ 46 h 46"/>
                  <a:gd name="T32" fmla="*/ 3 w 96"/>
                  <a:gd name="T33" fmla="*/ 46 h 46"/>
                  <a:gd name="T34" fmla="*/ 5 w 96"/>
                  <a:gd name="T35" fmla="*/ 46 h 46"/>
                  <a:gd name="T36" fmla="*/ 92 w 96"/>
                  <a:gd name="T37" fmla="*/ 1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46"/>
                  <a:gd name="T59" fmla="*/ 96 w 9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46">
                    <a:moveTo>
                      <a:pt x="92" y="12"/>
                    </a:moveTo>
                    <a:lnTo>
                      <a:pt x="92" y="10"/>
                    </a:lnTo>
                    <a:lnTo>
                      <a:pt x="94" y="8"/>
                    </a:lnTo>
                    <a:lnTo>
                      <a:pt x="96" y="6"/>
                    </a:lnTo>
                    <a:lnTo>
                      <a:pt x="94" y="4"/>
                    </a:lnTo>
                    <a:lnTo>
                      <a:pt x="92" y="2"/>
                    </a:lnTo>
                    <a:lnTo>
                      <a:pt x="90" y="0"/>
                    </a:lnTo>
                    <a:lnTo>
                      <a:pt x="3" y="35"/>
                    </a:lnTo>
                    <a:lnTo>
                      <a:pt x="2" y="37"/>
                    </a:lnTo>
                    <a:lnTo>
                      <a:pt x="0" y="39"/>
                    </a:lnTo>
                    <a:lnTo>
                      <a:pt x="0" y="41"/>
                    </a:lnTo>
                    <a:lnTo>
                      <a:pt x="0" y="43"/>
                    </a:lnTo>
                    <a:lnTo>
                      <a:pt x="0" y="45"/>
                    </a:lnTo>
                    <a:lnTo>
                      <a:pt x="2" y="46"/>
                    </a:lnTo>
                    <a:lnTo>
                      <a:pt x="3" y="46"/>
                    </a:lnTo>
                    <a:lnTo>
                      <a:pt x="5" y="46"/>
                    </a:lnTo>
                    <a:lnTo>
                      <a:pt x="92"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3" name="Freeform 223"/>
              <p:cNvSpPr>
                <a:spLocks/>
              </p:cNvSpPr>
              <p:nvPr/>
            </p:nvSpPr>
            <p:spPr bwMode="auto">
              <a:xfrm>
                <a:off x="701" y="2985"/>
                <a:ext cx="49" cy="23"/>
              </a:xfrm>
              <a:custGeom>
                <a:avLst/>
                <a:gdLst>
                  <a:gd name="T0" fmla="*/ 92 w 98"/>
                  <a:gd name="T1" fmla="*/ 12 h 46"/>
                  <a:gd name="T2" fmla="*/ 94 w 98"/>
                  <a:gd name="T3" fmla="*/ 10 h 46"/>
                  <a:gd name="T4" fmla="*/ 96 w 98"/>
                  <a:gd name="T5" fmla="*/ 8 h 46"/>
                  <a:gd name="T6" fmla="*/ 98 w 98"/>
                  <a:gd name="T7" fmla="*/ 6 h 46"/>
                  <a:gd name="T8" fmla="*/ 98 w 98"/>
                  <a:gd name="T9" fmla="*/ 4 h 46"/>
                  <a:gd name="T10" fmla="*/ 96 w 98"/>
                  <a:gd name="T11" fmla="*/ 2 h 46"/>
                  <a:gd name="T12" fmla="*/ 94 w 98"/>
                  <a:gd name="T13" fmla="*/ 0 h 46"/>
                  <a:gd name="T14" fmla="*/ 92 w 98"/>
                  <a:gd name="T15" fmla="*/ 0 h 46"/>
                  <a:gd name="T16" fmla="*/ 90 w 98"/>
                  <a:gd name="T17" fmla="*/ 0 h 46"/>
                  <a:gd name="T18" fmla="*/ 5 w 98"/>
                  <a:gd name="T19" fmla="*/ 35 h 46"/>
                  <a:gd name="T20" fmla="*/ 4 w 98"/>
                  <a:gd name="T21" fmla="*/ 35 h 46"/>
                  <a:gd name="T22" fmla="*/ 2 w 98"/>
                  <a:gd name="T23" fmla="*/ 37 h 46"/>
                  <a:gd name="T24" fmla="*/ 0 w 98"/>
                  <a:gd name="T25" fmla="*/ 39 h 46"/>
                  <a:gd name="T26" fmla="*/ 0 w 98"/>
                  <a:gd name="T27" fmla="*/ 41 h 46"/>
                  <a:gd name="T28" fmla="*/ 2 w 98"/>
                  <a:gd name="T29" fmla="*/ 43 h 46"/>
                  <a:gd name="T30" fmla="*/ 4 w 98"/>
                  <a:gd name="T31" fmla="*/ 44 h 46"/>
                  <a:gd name="T32" fmla="*/ 5 w 98"/>
                  <a:gd name="T33" fmla="*/ 46 h 46"/>
                  <a:gd name="T34" fmla="*/ 7 w 98"/>
                  <a:gd name="T35" fmla="*/ 46 h 46"/>
                  <a:gd name="T36" fmla="*/ 92 w 98"/>
                  <a:gd name="T37" fmla="*/ 1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46"/>
                  <a:gd name="T59" fmla="*/ 98 w 98"/>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46">
                    <a:moveTo>
                      <a:pt x="92" y="12"/>
                    </a:moveTo>
                    <a:lnTo>
                      <a:pt x="94" y="10"/>
                    </a:lnTo>
                    <a:lnTo>
                      <a:pt x="96" y="8"/>
                    </a:lnTo>
                    <a:lnTo>
                      <a:pt x="98" y="6"/>
                    </a:lnTo>
                    <a:lnTo>
                      <a:pt x="98" y="4"/>
                    </a:lnTo>
                    <a:lnTo>
                      <a:pt x="96" y="2"/>
                    </a:lnTo>
                    <a:lnTo>
                      <a:pt x="94" y="0"/>
                    </a:lnTo>
                    <a:lnTo>
                      <a:pt x="92" y="0"/>
                    </a:lnTo>
                    <a:lnTo>
                      <a:pt x="90" y="0"/>
                    </a:lnTo>
                    <a:lnTo>
                      <a:pt x="5" y="35"/>
                    </a:lnTo>
                    <a:lnTo>
                      <a:pt x="4" y="35"/>
                    </a:lnTo>
                    <a:lnTo>
                      <a:pt x="2" y="37"/>
                    </a:lnTo>
                    <a:lnTo>
                      <a:pt x="0" y="39"/>
                    </a:lnTo>
                    <a:lnTo>
                      <a:pt x="0" y="41"/>
                    </a:lnTo>
                    <a:lnTo>
                      <a:pt x="2" y="43"/>
                    </a:lnTo>
                    <a:lnTo>
                      <a:pt x="4" y="44"/>
                    </a:lnTo>
                    <a:lnTo>
                      <a:pt x="5" y="46"/>
                    </a:lnTo>
                    <a:lnTo>
                      <a:pt x="7" y="46"/>
                    </a:lnTo>
                    <a:lnTo>
                      <a:pt x="92"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4" name="Freeform 224"/>
              <p:cNvSpPr>
                <a:spLocks/>
              </p:cNvSpPr>
              <p:nvPr/>
            </p:nvSpPr>
            <p:spPr bwMode="auto">
              <a:xfrm>
                <a:off x="671" y="3009"/>
                <a:ext cx="21" cy="11"/>
              </a:xfrm>
              <a:custGeom>
                <a:avLst/>
                <a:gdLst>
                  <a:gd name="T0" fmla="*/ 37 w 43"/>
                  <a:gd name="T1" fmla="*/ 12 h 23"/>
                  <a:gd name="T2" fmla="*/ 39 w 43"/>
                  <a:gd name="T3" fmla="*/ 10 h 23"/>
                  <a:gd name="T4" fmla="*/ 41 w 43"/>
                  <a:gd name="T5" fmla="*/ 8 h 23"/>
                  <a:gd name="T6" fmla="*/ 43 w 43"/>
                  <a:gd name="T7" fmla="*/ 6 h 23"/>
                  <a:gd name="T8" fmla="*/ 43 w 43"/>
                  <a:gd name="T9" fmla="*/ 4 h 23"/>
                  <a:gd name="T10" fmla="*/ 41 w 43"/>
                  <a:gd name="T11" fmla="*/ 2 h 23"/>
                  <a:gd name="T12" fmla="*/ 39 w 43"/>
                  <a:gd name="T13" fmla="*/ 0 h 23"/>
                  <a:gd name="T14" fmla="*/ 37 w 43"/>
                  <a:gd name="T15" fmla="*/ 0 h 23"/>
                  <a:gd name="T16" fmla="*/ 35 w 43"/>
                  <a:gd name="T17" fmla="*/ 0 h 23"/>
                  <a:gd name="T18" fmla="*/ 6 w 43"/>
                  <a:gd name="T19" fmla="*/ 12 h 23"/>
                  <a:gd name="T20" fmla="*/ 4 w 43"/>
                  <a:gd name="T21" fmla="*/ 14 h 23"/>
                  <a:gd name="T22" fmla="*/ 2 w 43"/>
                  <a:gd name="T23" fmla="*/ 16 h 23"/>
                  <a:gd name="T24" fmla="*/ 0 w 43"/>
                  <a:gd name="T25" fmla="*/ 18 h 23"/>
                  <a:gd name="T26" fmla="*/ 0 w 43"/>
                  <a:gd name="T27" fmla="*/ 18 h 23"/>
                  <a:gd name="T28" fmla="*/ 2 w 43"/>
                  <a:gd name="T29" fmla="*/ 19 h 23"/>
                  <a:gd name="T30" fmla="*/ 4 w 43"/>
                  <a:gd name="T31" fmla="*/ 21 h 23"/>
                  <a:gd name="T32" fmla="*/ 6 w 43"/>
                  <a:gd name="T33" fmla="*/ 23 h 23"/>
                  <a:gd name="T34" fmla="*/ 8 w 43"/>
                  <a:gd name="T35" fmla="*/ 23 h 23"/>
                  <a:gd name="T36" fmla="*/ 37 w 43"/>
                  <a:gd name="T37" fmla="*/ 1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3"/>
                  <a:gd name="T59" fmla="*/ 43 w 4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3">
                    <a:moveTo>
                      <a:pt x="37" y="12"/>
                    </a:moveTo>
                    <a:lnTo>
                      <a:pt x="39" y="10"/>
                    </a:lnTo>
                    <a:lnTo>
                      <a:pt x="41" y="8"/>
                    </a:lnTo>
                    <a:lnTo>
                      <a:pt x="43" y="6"/>
                    </a:lnTo>
                    <a:lnTo>
                      <a:pt x="43" y="4"/>
                    </a:lnTo>
                    <a:lnTo>
                      <a:pt x="41" y="2"/>
                    </a:lnTo>
                    <a:lnTo>
                      <a:pt x="39" y="0"/>
                    </a:lnTo>
                    <a:lnTo>
                      <a:pt x="37" y="0"/>
                    </a:lnTo>
                    <a:lnTo>
                      <a:pt x="35" y="0"/>
                    </a:lnTo>
                    <a:lnTo>
                      <a:pt x="6" y="12"/>
                    </a:lnTo>
                    <a:lnTo>
                      <a:pt x="4" y="14"/>
                    </a:lnTo>
                    <a:lnTo>
                      <a:pt x="2" y="16"/>
                    </a:lnTo>
                    <a:lnTo>
                      <a:pt x="0" y="18"/>
                    </a:lnTo>
                    <a:lnTo>
                      <a:pt x="2" y="19"/>
                    </a:lnTo>
                    <a:lnTo>
                      <a:pt x="4" y="21"/>
                    </a:lnTo>
                    <a:lnTo>
                      <a:pt x="6" y="23"/>
                    </a:lnTo>
                    <a:lnTo>
                      <a:pt x="8" y="23"/>
                    </a:lnTo>
                    <a:lnTo>
                      <a:pt x="37" y="12"/>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470" name="Group 225"/>
            <p:cNvGrpSpPr>
              <a:grpSpLocks/>
            </p:cNvGrpSpPr>
            <p:nvPr/>
          </p:nvGrpSpPr>
          <p:grpSpPr bwMode="auto">
            <a:xfrm>
              <a:off x="3595" y="2493"/>
              <a:ext cx="185" cy="205"/>
              <a:chOff x="798" y="2859"/>
              <a:chExt cx="206" cy="229"/>
            </a:xfrm>
          </p:grpSpPr>
          <p:sp>
            <p:nvSpPr>
              <p:cNvPr id="18547" name="Freeform 226"/>
              <p:cNvSpPr>
                <a:spLocks/>
              </p:cNvSpPr>
              <p:nvPr/>
            </p:nvSpPr>
            <p:spPr bwMode="auto">
              <a:xfrm>
                <a:off x="967" y="2859"/>
                <a:ext cx="37" cy="40"/>
              </a:xfrm>
              <a:custGeom>
                <a:avLst/>
                <a:gdLst>
                  <a:gd name="T0" fmla="*/ 73 w 73"/>
                  <a:gd name="T1" fmla="*/ 10 h 81"/>
                  <a:gd name="T2" fmla="*/ 73 w 73"/>
                  <a:gd name="T3" fmla="*/ 6 h 81"/>
                  <a:gd name="T4" fmla="*/ 73 w 73"/>
                  <a:gd name="T5" fmla="*/ 6 h 81"/>
                  <a:gd name="T6" fmla="*/ 71 w 73"/>
                  <a:gd name="T7" fmla="*/ 4 h 81"/>
                  <a:gd name="T8" fmla="*/ 69 w 73"/>
                  <a:gd name="T9" fmla="*/ 2 h 81"/>
                  <a:gd name="T10" fmla="*/ 67 w 73"/>
                  <a:gd name="T11" fmla="*/ 0 h 81"/>
                  <a:gd name="T12" fmla="*/ 67 w 73"/>
                  <a:gd name="T13" fmla="*/ 0 h 81"/>
                  <a:gd name="T14" fmla="*/ 65 w 73"/>
                  <a:gd name="T15" fmla="*/ 2 h 81"/>
                  <a:gd name="T16" fmla="*/ 64 w 73"/>
                  <a:gd name="T17" fmla="*/ 4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2 w 73"/>
                  <a:gd name="T35" fmla="*/ 77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6"/>
                    </a:lnTo>
                    <a:lnTo>
                      <a:pt x="71" y="4"/>
                    </a:lnTo>
                    <a:lnTo>
                      <a:pt x="69" y="2"/>
                    </a:lnTo>
                    <a:lnTo>
                      <a:pt x="67" y="0"/>
                    </a:lnTo>
                    <a:lnTo>
                      <a:pt x="65" y="2"/>
                    </a:lnTo>
                    <a:lnTo>
                      <a:pt x="64" y="4"/>
                    </a:lnTo>
                    <a:lnTo>
                      <a:pt x="2" y="71"/>
                    </a:lnTo>
                    <a:lnTo>
                      <a:pt x="0" y="73"/>
                    </a:lnTo>
                    <a:lnTo>
                      <a:pt x="0" y="75"/>
                    </a:lnTo>
                    <a:lnTo>
                      <a:pt x="2" y="77"/>
                    </a:lnTo>
                    <a:lnTo>
                      <a:pt x="4" y="79"/>
                    </a:lnTo>
                    <a:lnTo>
                      <a:pt x="6" y="81"/>
                    </a:lnTo>
                    <a:lnTo>
                      <a:pt x="8" y="81"/>
                    </a:lnTo>
                    <a:lnTo>
                      <a:pt x="10" y="79"/>
                    </a:lnTo>
                    <a:lnTo>
                      <a:pt x="12" y="77"/>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8" name="Freeform 227"/>
              <p:cNvSpPr>
                <a:spLocks/>
              </p:cNvSpPr>
              <p:nvPr/>
            </p:nvSpPr>
            <p:spPr bwMode="auto">
              <a:xfrm>
                <a:off x="925" y="2906"/>
                <a:ext cx="36" cy="40"/>
              </a:xfrm>
              <a:custGeom>
                <a:avLst/>
                <a:gdLst>
                  <a:gd name="T0" fmla="*/ 73 w 73"/>
                  <a:gd name="T1" fmla="*/ 10 h 81"/>
                  <a:gd name="T2" fmla="*/ 73 w 73"/>
                  <a:gd name="T3" fmla="*/ 8 h 81"/>
                  <a:gd name="T4" fmla="*/ 73 w 73"/>
                  <a:gd name="T5" fmla="*/ 6 h 81"/>
                  <a:gd name="T6" fmla="*/ 73 w 73"/>
                  <a:gd name="T7" fmla="*/ 4 h 81"/>
                  <a:gd name="T8" fmla="*/ 71 w 73"/>
                  <a:gd name="T9" fmla="*/ 2 h 81"/>
                  <a:gd name="T10" fmla="*/ 69 w 73"/>
                  <a:gd name="T11" fmla="*/ 0 h 81"/>
                  <a:gd name="T12" fmla="*/ 67 w 73"/>
                  <a:gd name="T13" fmla="*/ 0 h 81"/>
                  <a:gd name="T14" fmla="*/ 65 w 73"/>
                  <a:gd name="T15" fmla="*/ 2 h 81"/>
                  <a:gd name="T16" fmla="*/ 63 w 73"/>
                  <a:gd name="T17" fmla="*/ 4 h 81"/>
                  <a:gd name="T18" fmla="*/ 2 w 73"/>
                  <a:gd name="T19" fmla="*/ 73 h 81"/>
                  <a:gd name="T20" fmla="*/ 0 w 73"/>
                  <a:gd name="T21" fmla="*/ 75 h 81"/>
                  <a:gd name="T22" fmla="*/ 0 w 73"/>
                  <a:gd name="T23" fmla="*/ 77 h 81"/>
                  <a:gd name="T24" fmla="*/ 2 w 73"/>
                  <a:gd name="T25" fmla="*/ 79 h 81"/>
                  <a:gd name="T26" fmla="*/ 4 w 73"/>
                  <a:gd name="T27" fmla="*/ 81 h 81"/>
                  <a:gd name="T28" fmla="*/ 6 w 73"/>
                  <a:gd name="T29" fmla="*/ 81 h 81"/>
                  <a:gd name="T30" fmla="*/ 7 w 73"/>
                  <a:gd name="T31" fmla="*/ 81 h 81"/>
                  <a:gd name="T32" fmla="*/ 9 w 73"/>
                  <a:gd name="T33" fmla="*/ 81 h 81"/>
                  <a:gd name="T34" fmla="*/ 11 w 73"/>
                  <a:gd name="T35" fmla="*/ 79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8"/>
                    </a:lnTo>
                    <a:lnTo>
                      <a:pt x="73" y="6"/>
                    </a:lnTo>
                    <a:lnTo>
                      <a:pt x="73" y="4"/>
                    </a:lnTo>
                    <a:lnTo>
                      <a:pt x="71" y="2"/>
                    </a:lnTo>
                    <a:lnTo>
                      <a:pt x="69" y="0"/>
                    </a:lnTo>
                    <a:lnTo>
                      <a:pt x="67" y="0"/>
                    </a:lnTo>
                    <a:lnTo>
                      <a:pt x="65" y="2"/>
                    </a:lnTo>
                    <a:lnTo>
                      <a:pt x="63" y="4"/>
                    </a:lnTo>
                    <a:lnTo>
                      <a:pt x="2" y="73"/>
                    </a:lnTo>
                    <a:lnTo>
                      <a:pt x="0" y="75"/>
                    </a:lnTo>
                    <a:lnTo>
                      <a:pt x="0" y="77"/>
                    </a:lnTo>
                    <a:lnTo>
                      <a:pt x="2" y="79"/>
                    </a:lnTo>
                    <a:lnTo>
                      <a:pt x="4" y="81"/>
                    </a:lnTo>
                    <a:lnTo>
                      <a:pt x="6" y="81"/>
                    </a:lnTo>
                    <a:lnTo>
                      <a:pt x="7" y="81"/>
                    </a:lnTo>
                    <a:lnTo>
                      <a:pt x="9" y="81"/>
                    </a:lnTo>
                    <a:lnTo>
                      <a:pt x="11" y="79"/>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9" name="Freeform 228"/>
              <p:cNvSpPr>
                <a:spLocks/>
              </p:cNvSpPr>
              <p:nvPr/>
            </p:nvSpPr>
            <p:spPr bwMode="auto">
              <a:xfrm>
                <a:off x="883" y="2954"/>
                <a:ext cx="36" cy="39"/>
              </a:xfrm>
              <a:custGeom>
                <a:avLst/>
                <a:gdLst>
                  <a:gd name="T0" fmla="*/ 73 w 73"/>
                  <a:gd name="T1" fmla="*/ 8 h 79"/>
                  <a:gd name="T2" fmla="*/ 73 w 73"/>
                  <a:gd name="T3" fmla="*/ 6 h 79"/>
                  <a:gd name="T4" fmla="*/ 73 w 73"/>
                  <a:gd name="T5" fmla="*/ 4 h 79"/>
                  <a:gd name="T6" fmla="*/ 73 w 73"/>
                  <a:gd name="T7" fmla="*/ 2 h 79"/>
                  <a:gd name="T8" fmla="*/ 71 w 73"/>
                  <a:gd name="T9" fmla="*/ 0 h 79"/>
                  <a:gd name="T10" fmla="*/ 69 w 73"/>
                  <a:gd name="T11" fmla="*/ 0 h 79"/>
                  <a:gd name="T12" fmla="*/ 68 w 73"/>
                  <a:gd name="T13" fmla="*/ 0 h 79"/>
                  <a:gd name="T14" fmla="*/ 66 w 73"/>
                  <a:gd name="T15" fmla="*/ 0 h 79"/>
                  <a:gd name="T16" fmla="*/ 64 w 73"/>
                  <a:gd name="T17" fmla="*/ 2 h 79"/>
                  <a:gd name="T18" fmla="*/ 2 w 73"/>
                  <a:gd name="T19" fmla="*/ 71 h 79"/>
                  <a:gd name="T20" fmla="*/ 0 w 73"/>
                  <a:gd name="T21" fmla="*/ 73 h 79"/>
                  <a:gd name="T22" fmla="*/ 0 w 73"/>
                  <a:gd name="T23" fmla="*/ 75 h 79"/>
                  <a:gd name="T24" fmla="*/ 2 w 73"/>
                  <a:gd name="T25" fmla="*/ 77 h 79"/>
                  <a:gd name="T26" fmla="*/ 4 w 73"/>
                  <a:gd name="T27" fmla="*/ 79 h 79"/>
                  <a:gd name="T28" fmla="*/ 6 w 73"/>
                  <a:gd name="T29" fmla="*/ 79 h 79"/>
                  <a:gd name="T30" fmla="*/ 8 w 73"/>
                  <a:gd name="T31" fmla="*/ 79 h 79"/>
                  <a:gd name="T32" fmla="*/ 10 w 73"/>
                  <a:gd name="T33" fmla="*/ 79 h 79"/>
                  <a:gd name="T34" fmla="*/ 12 w 73"/>
                  <a:gd name="T35" fmla="*/ 77 h 79"/>
                  <a:gd name="T36" fmla="*/ 73 w 73"/>
                  <a:gd name="T37" fmla="*/ 8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79"/>
                  <a:gd name="T59" fmla="*/ 73 w 7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79">
                    <a:moveTo>
                      <a:pt x="73" y="8"/>
                    </a:moveTo>
                    <a:lnTo>
                      <a:pt x="73" y="6"/>
                    </a:lnTo>
                    <a:lnTo>
                      <a:pt x="73" y="4"/>
                    </a:lnTo>
                    <a:lnTo>
                      <a:pt x="73" y="2"/>
                    </a:lnTo>
                    <a:lnTo>
                      <a:pt x="71" y="0"/>
                    </a:lnTo>
                    <a:lnTo>
                      <a:pt x="69" y="0"/>
                    </a:lnTo>
                    <a:lnTo>
                      <a:pt x="68" y="0"/>
                    </a:lnTo>
                    <a:lnTo>
                      <a:pt x="66" y="0"/>
                    </a:lnTo>
                    <a:lnTo>
                      <a:pt x="64" y="2"/>
                    </a:lnTo>
                    <a:lnTo>
                      <a:pt x="2" y="71"/>
                    </a:lnTo>
                    <a:lnTo>
                      <a:pt x="0" y="73"/>
                    </a:lnTo>
                    <a:lnTo>
                      <a:pt x="0" y="75"/>
                    </a:lnTo>
                    <a:lnTo>
                      <a:pt x="2" y="77"/>
                    </a:lnTo>
                    <a:lnTo>
                      <a:pt x="4" y="79"/>
                    </a:lnTo>
                    <a:lnTo>
                      <a:pt x="6" y="79"/>
                    </a:lnTo>
                    <a:lnTo>
                      <a:pt x="8" y="79"/>
                    </a:lnTo>
                    <a:lnTo>
                      <a:pt x="10" y="79"/>
                    </a:lnTo>
                    <a:lnTo>
                      <a:pt x="12" y="77"/>
                    </a:lnTo>
                    <a:lnTo>
                      <a:pt x="73" y="8"/>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0" name="Freeform 229"/>
              <p:cNvSpPr>
                <a:spLocks/>
              </p:cNvSpPr>
              <p:nvPr/>
            </p:nvSpPr>
            <p:spPr bwMode="auto">
              <a:xfrm>
                <a:off x="840" y="3001"/>
                <a:ext cx="37" cy="40"/>
              </a:xfrm>
              <a:custGeom>
                <a:avLst/>
                <a:gdLst>
                  <a:gd name="T0" fmla="*/ 73 w 73"/>
                  <a:gd name="T1" fmla="*/ 8 h 81"/>
                  <a:gd name="T2" fmla="*/ 73 w 73"/>
                  <a:gd name="T3" fmla="*/ 6 h 81"/>
                  <a:gd name="T4" fmla="*/ 73 w 73"/>
                  <a:gd name="T5" fmla="*/ 4 h 81"/>
                  <a:gd name="T6" fmla="*/ 73 w 73"/>
                  <a:gd name="T7" fmla="*/ 2 h 81"/>
                  <a:gd name="T8" fmla="*/ 71 w 73"/>
                  <a:gd name="T9" fmla="*/ 0 h 81"/>
                  <a:gd name="T10" fmla="*/ 69 w 73"/>
                  <a:gd name="T11" fmla="*/ 0 h 81"/>
                  <a:gd name="T12" fmla="*/ 67 w 73"/>
                  <a:gd name="T13" fmla="*/ 0 h 81"/>
                  <a:gd name="T14" fmla="*/ 65 w 73"/>
                  <a:gd name="T15" fmla="*/ 0 h 81"/>
                  <a:gd name="T16" fmla="*/ 63 w 73"/>
                  <a:gd name="T17" fmla="*/ 2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1 w 73"/>
                  <a:gd name="T35" fmla="*/ 77 h 81"/>
                  <a:gd name="T36" fmla="*/ 73 w 73"/>
                  <a:gd name="T37" fmla="*/ 8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8"/>
                    </a:moveTo>
                    <a:lnTo>
                      <a:pt x="73" y="6"/>
                    </a:lnTo>
                    <a:lnTo>
                      <a:pt x="73" y="4"/>
                    </a:lnTo>
                    <a:lnTo>
                      <a:pt x="73" y="2"/>
                    </a:lnTo>
                    <a:lnTo>
                      <a:pt x="71" y="0"/>
                    </a:lnTo>
                    <a:lnTo>
                      <a:pt x="69" y="0"/>
                    </a:lnTo>
                    <a:lnTo>
                      <a:pt x="67" y="0"/>
                    </a:lnTo>
                    <a:lnTo>
                      <a:pt x="65" y="0"/>
                    </a:lnTo>
                    <a:lnTo>
                      <a:pt x="63" y="2"/>
                    </a:lnTo>
                    <a:lnTo>
                      <a:pt x="2" y="71"/>
                    </a:lnTo>
                    <a:lnTo>
                      <a:pt x="0" y="73"/>
                    </a:lnTo>
                    <a:lnTo>
                      <a:pt x="0" y="75"/>
                    </a:lnTo>
                    <a:lnTo>
                      <a:pt x="2" y="77"/>
                    </a:lnTo>
                    <a:lnTo>
                      <a:pt x="4" y="79"/>
                    </a:lnTo>
                    <a:lnTo>
                      <a:pt x="6" y="81"/>
                    </a:lnTo>
                    <a:lnTo>
                      <a:pt x="8" y="81"/>
                    </a:lnTo>
                    <a:lnTo>
                      <a:pt x="10" y="79"/>
                    </a:lnTo>
                    <a:lnTo>
                      <a:pt x="11" y="77"/>
                    </a:lnTo>
                    <a:lnTo>
                      <a:pt x="73" y="8"/>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1" name="Freeform 230"/>
              <p:cNvSpPr>
                <a:spLocks/>
              </p:cNvSpPr>
              <p:nvPr/>
            </p:nvSpPr>
            <p:spPr bwMode="auto">
              <a:xfrm>
                <a:off x="798" y="3048"/>
                <a:ext cx="37" cy="40"/>
              </a:xfrm>
              <a:custGeom>
                <a:avLst/>
                <a:gdLst>
                  <a:gd name="T0" fmla="*/ 73 w 73"/>
                  <a:gd name="T1" fmla="*/ 10 h 81"/>
                  <a:gd name="T2" fmla="*/ 73 w 73"/>
                  <a:gd name="T3" fmla="*/ 8 h 81"/>
                  <a:gd name="T4" fmla="*/ 73 w 73"/>
                  <a:gd name="T5" fmla="*/ 6 h 81"/>
                  <a:gd name="T6" fmla="*/ 73 w 73"/>
                  <a:gd name="T7" fmla="*/ 4 h 81"/>
                  <a:gd name="T8" fmla="*/ 71 w 73"/>
                  <a:gd name="T9" fmla="*/ 2 h 81"/>
                  <a:gd name="T10" fmla="*/ 70 w 73"/>
                  <a:gd name="T11" fmla="*/ 0 h 81"/>
                  <a:gd name="T12" fmla="*/ 68 w 73"/>
                  <a:gd name="T13" fmla="*/ 0 h 81"/>
                  <a:gd name="T14" fmla="*/ 66 w 73"/>
                  <a:gd name="T15" fmla="*/ 2 h 81"/>
                  <a:gd name="T16" fmla="*/ 64 w 73"/>
                  <a:gd name="T17" fmla="*/ 4 h 81"/>
                  <a:gd name="T18" fmla="*/ 2 w 73"/>
                  <a:gd name="T19" fmla="*/ 71 h 81"/>
                  <a:gd name="T20" fmla="*/ 0 w 73"/>
                  <a:gd name="T21" fmla="*/ 73 h 81"/>
                  <a:gd name="T22" fmla="*/ 0 w 73"/>
                  <a:gd name="T23" fmla="*/ 75 h 81"/>
                  <a:gd name="T24" fmla="*/ 2 w 73"/>
                  <a:gd name="T25" fmla="*/ 77 h 81"/>
                  <a:gd name="T26" fmla="*/ 4 w 73"/>
                  <a:gd name="T27" fmla="*/ 79 h 81"/>
                  <a:gd name="T28" fmla="*/ 6 w 73"/>
                  <a:gd name="T29" fmla="*/ 81 h 81"/>
                  <a:gd name="T30" fmla="*/ 8 w 73"/>
                  <a:gd name="T31" fmla="*/ 81 h 81"/>
                  <a:gd name="T32" fmla="*/ 10 w 73"/>
                  <a:gd name="T33" fmla="*/ 79 h 81"/>
                  <a:gd name="T34" fmla="*/ 12 w 73"/>
                  <a:gd name="T35" fmla="*/ 77 h 81"/>
                  <a:gd name="T36" fmla="*/ 73 w 73"/>
                  <a:gd name="T37" fmla="*/ 1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1"/>
                  <a:gd name="T59" fmla="*/ 73 w 73"/>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1">
                    <a:moveTo>
                      <a:pt x="73" y="10"/>
                    </a:moveTo>
                    <a:lnTo>
                      <a:pt x="73" y="8"/>
                    </a:lnTo>
                    <a:lnTo>
                      <a:pt x="73" y="6"/>
                    </a:lnTo>
                    <a:lnTo>
                      <a:pt x="73" y="4"/>
                    </a:lnTo>
                    <a:lnTo>
                      <a:pt x="71" y="2"/>
                    </a:lnTo>
                    <a:lnTo>
                      <a:pt x="70" y="0"/>
                    </a:lnTo>
                    <a:lnTo>
                      <a:pt x="68" y="0"/>
                    </a:lnTo>
                    <a:lnTo>
                      <a:pt x="66" y="2"/>
                    </a:lnTo>
                    <a:lnTo>
                      <a:pt x="64" y="4"/>
                    </a:lnTo>
                    <a:lnTo>
                      <a:pt x="2" y="71"/>
                    </a:lnTo>
                    <a:lnTo>
                      <a:pt x="0" y="73"/>
                    </a:lnTo>
                    <a:lnTo>
                      <a:pt x="0" y="75"/>
                    </a:lnTo>
                    <a:lnTo>
                      <a:pt x="2" y="77"/>
                    </a:lnTo>
                    <a:lnTo>
                      <a:pt x="4" y="79"/>
                    </a:lnTo>
                    <a:lnTo>
                      <a:pt x="6" y="81"/>
                    </a:lnTo>
                    <a:lnTo>
                      <a:pt x="8" y="81"/>
                    </a:lnTo>
                    <a:lnTo>
                      <a:pt x="10" y="79"/>
                    </a:lnTo>
                    <a:lnTo>
                      <a:pt x="12" y="77"/>
                    </a:lnTo>
                    <a:lnTo>
                      <a:pt x="73" y="1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471" name="Group 231"/>
            <p:cNvGrpSpPr>
              <a:grpSpLocks/>
            </p:cNvGrpSpPr>
            <p:nvPr/>
          </p:nvGrpSpPr>
          <p:grpSpPr bwMode="auto">
            <a:xfrm>
              <a:off x="3549" y="2696"/>
              <a:ext cx="45" cy="54"/>
              <a:chOff x="746" y="3085"/>
              <a:chExt cx="50" cy="61"/>
            </a:xfrm>
          </p:grpSpPr>
          <p:sp>
            <p:nvSpPr>
              <p:cNvPr id="18545" name="Freeform 232"/>
              <p:cNvSpPr>
                <a:spLocks/>
              </p:cNvSpPr>
              <p:nvPr/>
            </p:nvSpPr>
            <p:spPr bwMode="auto">
              <a:xfrm>
                <a:off x="762" y="3085"/>
                <a:ext cx="34" cy="42"/>
              </a:xfrm>
              <a:custGeom>
                <a:avLst/>
                <a:gdLst>
                  <a:gd name="T0" fmla="*/ 69 w 69"/>
                  <a:gd name="T1" fmla="*/ 9 h 82"/>
                  <a:gd name="T2" fmla="*/ 69 w 69"/>
                  <a:gd name="T3" fmla="*/ 6 h 82"/>
                  <a:gd name="T4" fmla="*/ 69 w 69"/>
                  <a:gd name="T5" fmla="*/ 6 h 82"/>
                  <a:gd name="T6" fmla="*/ 67 w 69"/>
                  <a:gd name="T7" fmla="*/ 4 h 82"/>
                  <a:gd name="T8" fmla="*/ 65 w 69"/>
                  <a:gd name="T9" fmla="*/ 2 h 82"/>
                  <a:gd name="T10" fmla="*/ 63 w 69"/>
                  <a:gd name="T11" fmla="*/ 0 h 82"/>
                  <a:gd name="T12" fmla="*/ 63 w 69"/>
                  <a:gd name="T13" fmla="*/ 0 h 82"/>
                  <a:gd name="T14" fmla="*/ 61 w 69"/>
                  <a:gd name="T15" fmla="*/ 2 h 82"/>
                  <a:gd name="T16" fmla="*/ 59 w 69"/>
                  <a:gd name="T17" fmla="*/ 4 h 82"/>
                  <a:gd name="T18" fmla="*/ 0 w 69"/>
                  <a:gd name="T19" fmla="*/ 75 h 82"/>
                  <a:gd name="T20" fmla="*/ 0 w 69"/>
                  <a:gd name="T21" fmla="*/ 77 h 82"/>
                  <a:gd name="T22" fmla="*/ 0 w 69"/>
                  <a:gd name="T23" fmla="*/ 78 h 82"/>
                  <a:gd name="T24" fmla="*/ 0 w 69"/>
                  <a:gd name="T25" fmla="*/ 80 h 82"/>
                  <a:gd name="T26" fmla="*/ 1 w 69"/>
                  <a:gd name="T27" fmla="*/ 82 h 82"/>
                  <a:gd name="T28" fmla="*/ 3 w 69"/>
                  <a:gd name="T29" fmla="*/ 82 h 82"/>
                  <a:gd name="T30" fmla="*/ 5 w 69"/>
                  <a:gd name="T31" fmla="*/ 82 h 82"/>
                  <a:gd name="T32" fmla="*/ 7 w 69"/>
                  <a:gd name="T33" fmla="*/ 82 h 82"/>
                  <a:gd name="T34" fmla="*/ 9 w 69"/>
                  <a:gd name="T35" fmla="*/ 80 h 82"/>
                  <a:gd name="T36" fmla="*/ 69 w 69"/>
                  <a:gd name="T37" fmla="*/ 9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2"/>
                  <a:gd name="T59" fmla="*/ 69 w 69"/>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2">
                    <a:moveTo>
                      <a:pt x="69" y="9"/>
                    </a:moveTo>
                    <a:lnTo>
                      <a:pt x="69" y="6"/>
                    </a:lnTo>
                    <a:lnTo>
                      <a:pt x="67" y="4"/>
                    </a:lnTo>
                    <a:lnTo>
                      <a:pt x="65" y="2"/>
                    </a:lnTo>
                    <a:lnTo>
                      <a:pt x="63" y="0"/>
                    </a:lnTo>
                    <a:lnTo>
                      <a:pt x="61" y="2"/>
                    </a:lnTo>
                    <a:lnTo>
                      <a:pt x="59" y="4"/>
                    </a:lnTo>
                    <a:lnTo>
                      <a:pt x="0" y="75"/>
                    </a:lnTo>
                    <a:lnTo>
                      <a:pt x="0" y="77"/>
                    </a:lnTo>
                    <a:lnTo>
                      <a:pt x="0" y="78"/>
                    </a:lnTo>
                    <a:lnTo>
                      <a:pt x="0" y="80"/>
                    </a:lnTo>
                    <a:lnTo>
                      <a:pt x="1" y="82"/>
                    </a:lnTo>
                    <a:lnTo>
                      <a:pt x="3" y="82"/>
                    </a:lnTo>
                    <a:lnTo>
                      <a:pt x="5" y="82"/>
                    </a:lnTo>
                    <a:lnTo>
                      <a:pt x="7" y="82"/>
                    </a:lnTo>
                    <a:lnTo>
                      <a:pt x="9" y="80"/>
                    </a:lnTo>
                    <a:lnTo>
                      <a:pt x="69" y="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6" name="Freeform 233"/>
              <p:cNvSpPr>
                <a:spLocks/>
              </p:cNvSpPr>
              <p:nvPr/>
            </p:nvSpPr>
            <p:spPr bwMode="auto">
              <a:xfrm>
                <a:off x="746" y="3134"/>
                <a:ext cx="11" cy="12"/>
              </a:xfrm>
              <a:custGeom>
                <a:avLst/>
                <a:gdLst>
                  <a:gd name="T0" fmla="*/ 19 w 21"/>
                  <a:gd name="T1" fmla="*/ 9 h 23"/>
                  <a:gd name="T2" fmla="*/ 21 w 21"/>
                  <a:gd name="T3" fmla="*/ 7 h 23"/>
                  <a:gd name="T4" fmla="*/ 21 w 21"/>
                  <a:gd name="T5" fmla="*/ 5 h 23"/>
                  <a:gd name="T6" fmla="*/ 19 w 21"/>
                  <a:gd name="T7" fmla="*/ 3 h 23"/>
                  <a:gd name="T8" fmla="*/ 17 w 21"/>
                  <a:gd name="T9" fmla="*/ 2 h 23"/>
                  <a:gd name="T10" fmla="*/ 15 w 21"/>
                  <a:gd name="T11" fmla="*/ 0 h 23"/>
                  <a:gd name="T12" fmla="*/ 13 w 21"/>
                  <a:gd name="T13" fmla="*/ 0 h 23"/>
                  <a:gd name="T14" fmla="*/ 11 w 21"/>
                  <a:gd name="T15" fmla="*/ 2 h 23"/>
                  <a:gd name="T16" fmla="*/ 9 w 21"/>
                  <a:gd name="T17" fmla="*/ 3 h 23"/>
                  <a:gd name="T18" fmla="*/ 2 w 21"/>
                  <a:gd name="T19" fmla="*/ 15 h 23"/>
                  <a:gd name="T20" fmla="*/ 0 w 21"/>
                  <a:gd name="T21" fmla="*/ 17 h 23"/>
                  <a:gd name="T22" fmla="*/ 0 w 21"/>
                  <a:gd name="T23" fmla="*/ 17 h 23"/>
                  <a:gd name="T24" fmla="*/ 2 w 21"/>
                  <a:gd name="T25" fmla="*/ 19 h 23"/>
                  <a:gd name="T26" fmla="*/ 4 w 21"/>
                  <a:gd name="T27" fmla="*/ 21 h 23"/>
                  <a:gd name="T28" fmla="*/ 6 w 21"/>
                  <a:gd name="T29" fmla="*/ 23 h 23"/>
                  <a:gd name="T30" fmla="*/ 6 w 21"/>
                  <a:gd name="T31" fmla="*/ 23 h 23"/>
                  <a:gd name="T32" fmla="*/ 8 w 21"/>
                  <a:gd name="T33" fmla="*/ 21 h 23"/>
                  <a:gd name="T34" fmla="*/ 11 w 21"/>
                  <a:gd name="T35" fmla="*/ 21 h 23"/>
                  <a:gd name="T36" fmla="*/ 19 w 21"/>
                  <a:gd name="T37" fmla="*/ 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3"/>
                  <a:gd name="T59" fmla="*/ 21 w 2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3">
                    <a:moveTo>
                      <a:pt x="19" y="9"/>
                    </a:moveTo>
                    <a:lnTo>
                      <a:pt x="21" y="7"/>
                    </a:lnTo>
                    <a:lnTo>
                      <a:pt x="21" y="5"/>
                    </a:lnTo>
                    <a:lnTo>
                      <a:pt x="19" y="3"/>
                    </a:lnTo>
                    <a:lnTo>
                      <a:pt x="17" y="2"/>
                    </a:lnTo>
                    <a:lnTo>
                      <a:pt x="15" y="0"/>
                    </a:lnTo>
                    <a:lnTo>
                      <a:pt x="13" y="0"/>
                    </a:lnTo>
                    <a:lnTo>
                      <a:pt x="11" y="2"/>
                    </a:lnTo>
                    <a:lnTo>
                      <a:pt x="9" y="3"/>
                    </a:lnTo>
                    <a:lnTo>
                      <a:pt x="2" y="15"/>
                    </a:lnTo>
                    <a:lnTo>
                      <a:pt x="0" y="17"/>
                    </a:lnTo>
                    <a:lnTo>
                      <a:pt x="2" y="19"/>
                    </a:lnTo>
                    <a:lnTo>
                      <a:pt x="4" y="21"/>
                    </a:lnTo>
                    <a:lnTo>
                      <a:pt x="6" y="23"/>
                    </a:lnTo>
                    <a:lnTo>
                      <a:pt x="8" y="21"/>
                    </a:lnTo>
                    <a:lnTo>
                      <a:pt x="11" y="21"/>
                    </a:lnTo>
                    <a:lnTo>
                      <a:pt x="19" y="9"/>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72" name="Rectangle 234"/>
            <p:cNvSpPr>
              <a:spLocks noChangeArrowheads="1"/>
            </p:cNvSpPr>
            <p:nvPr/>
          </p:nvSpPr>
          <p:spPr bwMode="auto">
            <a:xfrm>
              <a:off x="3538" y="2198"/>
              <a:ext cx="1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73" name="Rectangle 235"/>
            <p:cNvSpPr>
              <a:spLocks noChangeArrowheads="1"/>
            </p:cNvSpPr>
            <p:nvPr/>
          </p:nvSpPr>
          <p:spPr bwMode="auto">
            <a:xfrm>
              <a:off x="3575" y="2260"/>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474" name="Rectangle 236"/>
            <p:cNvSpPr>
              <a:spLocks noChangeArrowheads="1"/>
            </p:cNvSpPr>
            <p:nvPr/>
          </p:nvSpPr>
          <p:spPr bwMode="auto">
            <a:xfrm>
              <a:off x="3492" y="2356"/>
              <a:ext cx="16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75" name="Rectangle 237"/>
            <p:cNvSpPr>
              <a:spLocks noChangeArrowheads="1"/>
            </p:cNvSpPr>
            <p:nvPr/>
          </p:nvSpPr>
          <p:spPr bwMode="auto">
            <a:xfrm>
              <a:off x="3555" y="2384"/>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476" name="Rectangle 238"/>
            <p:cNvSpPr>
              <a:spLocks noChangeArrowheads="1"/>
            </p:cNvSpPr>
            <p:nvPr/>
          </p:nvSpPr>
          <p:spPr bwMode="auto">
            <a:xfrm>
              <a:off x="3498" y="2506"/>
              <a:ext cx="14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77" name="Rectangle 239"/>
            <p:cNvSpPr>
              <a:spLocks noChangeArrowheads="1"/>
            </p:cNvSpPr>
            <p:nvPr/>
          </p:nvSpPr>
          <p:spPr bwMode="auto">
            <a:xfrm>
              <a:off x="3525" y="2501"/>
              <a:ext cx="4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sz="1000" b="1">
                  <a:solidFill>
                    <a:srgbClr val="000000"/>
                  </a:solidFill>
                </a:rPr>
                <a:t>+</a:t>
              </a:r>
              <a:endParaRPr lang="en-US" altLang="en-US" sz="1800">
                <a:latin typeface="Arial" panose="020B0604020202020204" pitchFamily="34" charset="0"/>
              </a:endParaRPr>
            </a:p>
          </p:txBody>
        </p:sp>
        <p:sp>
          <p:nvSpPr>
            <p:cNvPr id="18478" name="Rectangle 240"/>
            <p:cNvSpPr>
              <a:spLocks noChangeArrowheads="1"/>
            </p:cNvSpPr>
            <p:nvPr/>
          </p:nvSpPr>
          <p:spPr bwMode="auto">
            <a:xfrm>
              <a:off x="3469" y="2630"/>
              <a:ext cx="17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79" name="Freeform 242"/>
            <p:cNvSpPr>
              <a:spLocks/>
            </p:cNvSpPr>
            <p:nvPr/>
          </p:nvSpPr>
          <p:spPr bwMode="auto">
            <a:xfrm>
              <a:off x="3980" y="2535"/>
              <a:ext cx="888" cy="215"/>
            </a:xfrm>
            <a:custGeom>
              <a:avLst/>
              <a:gdLst>
                <a:gd name="T0" fmla="*/ 0 w 1980"/>
                <a:gd name="T1" fmla="*/ 0 h 478"/>
                <a:gd name="T2" fmla="*/ 92 w 1980"/>
                <a:gd name="T3" fmla="*/ 2 h 478"/>
                <a:gd name="T4" fmla="*/ 184 w 1980"/>
                <a:gd name="T5" fmla="*/ 6 h 478"/>
                <a:gd name="T6" fmla="*/ 275 w 1980"/>
                <a:gd name="T7" fmla="*/ 12 h 478"/>
                <a:gd name="T8" fmla="*/ 365 w 1980"/>
                <a:gd name="T9" fmla="*/ 21 h 478"/>
                <a:gd name="T10" fmla="*/ 449 w 1980"/>
                <a:gd name="T11" fmla="*/ 33 h 478"/>
                <a:gd name="T12" fmla="*/ 532 w 1980"/>
                <a:gd name="T13" fmla="*/ 44 h 478"/>
                <a:gd name="T14" fmla="*/ 609 w 1980"/>
                <a:gd name="T15" fmla="*/ 59 h 478"/>
                <a:gd name="T16" fmla="*/ 681 w 1980"/>
                <a:gd name="T17" fmla="*/ 75 h 478"/>
                <a:gd name="T18" fmla="*/ 747 w 1980"/>
                <a:gd name="T19" fmla="*/ 92 h 478"/>
                <a:gd name="T20" fmla="*/ 808 w 1980"/>
                <a:gd name="T21" fmla="*/ 111 h 478"/>
                <a:gd name="T22" fmla="*/ 835 w 1980"/>
                <a:gd name="T23" fmla="*/ 121 h 478"/>
                <a:gd name="T24" fmla="*/ 860 w 1980"/>
                <a:gd name="T25" fmla="*/ 132 h 478"/>
                <a:gd name="T26" fmla="*/ 885 w 1980"/>
                <a:gd name="T27" fmla="*/ 142 h 478"/>
                <a:gd name="T28" fmla="*/ 906 w 1980"/>
                <a:gd name="T29" fmla="*/ 152 h 478"/>
                <a:gd name="T30" fmla="*/ 925 w 1980"/>
                <a:gd name="T31" fmla="*/ 163 h 478"/>
                <a:gd name="T32" fmla="*/ 942 w 1980"/>
                <a:gd name="T33" fmla="*/ 173 h 478"/>
                <a:gd name="T34" fmla="*/ 956 w 1980"/>
                <a:gd name="T35" fmla="*/ 184 h 478"/>
                <a:gd name="T36" fmla="*/ 967 w 1980"/>
                <a:gd name="T37" fmla="*/ 196 h 478"/>
                <a:gd name="T38" fmla="*/ 977 w 1980"/>
                <a:gd name="T39" fmla="*/ 207 h 478"/>
                <a:gd name="T40" fmla="*/ 985 w 1980"/>
                <a:gd name="T41" fmla="*/ 217 h 478"/>
                <a:gd name="T42" fmla="*/ 988 w 1980"/>
                <a:gd name="T43" fmla="*/ 228 h 478"/>
                <a:gd name="T44" fmla="*/ 990 w 1980"/>
                <a:gd name="T45" fmla="*/ 240 h 478"/>
                <a:gd name="T46" fmla="*/ 992 w 1980"/>
                <a:gd name="T47" fmla="*/ 251 h 478"/>
                <a:gd name="T48" fmla="*/ 996 w 1980"/>
                <a:gd name="T49" fmla="*/ 263 h 478"/>
                <a:gd name="T50" fmla="*/ 1004 w 1980"/>
                <a:gd name="T51" fmla="*/ 272 h 478"/>
                <a:gd name="T52" fmla="*/ 1013 w 1980"/>
                <a:gd name="T53" fmla="*/ 284 h 478"/>
                <a:gd name="T54" fmla="*/ 1025 w 1980"/>
                <a:gd name="T55" fmla="*/ 295 h 478"/>
                <a:gd name="T56" fmla="*/ 1040 w 1980"/>
                <a:gd name="T57" fmla="*/ 305 h 478"/>
                <a:gd name="T58" fmla="*/ 1056 w 1980"/>
                <a:gd name="T59" fmla="*/ 317 h 478"/>
                <a:gd name="T60" fmla="*/ 1075 w 1980"/>
                <a:gd name="T61" fmla="*/ 328 h 478"/>
                <a:gd name="T62" fmla="*/ 1098 w 1980"/>
                <a:gd name="T63" fmla="*/ 338 h 478"/>
                <a:gd name="T64" fmla="*/ 1121 w 1980"/>
                <a:gd name="T65" fmla="*/ 347 h 478"/>
                <a:gd name="T66" fmla="*/ 1146 w 1980"/>
                <a:gd name="T67" fmla="*/ 357 h 478"/>
                <a:gd name="T68" fmla="*/ 1173 w 1980"/>
                <a:gd name="T69" fmla="*/ 368 h 478"/>
                <a:gd name="T70" fmla="*/ 1234 w 1980"/>
                <a:gd name="T71" fmla="*/ 386 h 478"/>
                <a:gd name="T72" fmla="*/ 1299 w 1980"/>
                <a:gd name="T73" fmla="*/ 403 h 478"/>
                <a:gd name="T74" fmla="*/ 1372 w 1980"/>
                <a:gd name="T75" fmla="*/ 420 h 478"/>
                <a:gd name="T76" fmla="*/ 1449 w 1980"/>
                <a:gd name="T77" fmla="*/ 434 h 478"/>
                <a:gd name="T78" fmla="*/ 1531 w 1980"/>
                <a:gd name="T79" fmla="*/ 447 h 478"/>
                <a:gd name="T80" fmla="*/ 1618 w 1980"/>
                <a:gd name="T81" fmla="*/ 457 h 478"/>
                <a:gd name="T82" fmla="*/ 1706 w 1980"/>
                <a:gd name="T83" fmla="*/ 466 h 478"/>
                <a:gd name="T84" fmla="*/ 1796 w 1980"/>
                <a:gd name="T85" fmla="*/ 472 h 478"/>
                <a:gd name="T86" fmla="*/ 1888 w 1980"/>
                <a:gd name="T87" fmla="*/ 476 h 478"/>
                <a:gd name="T88" fmla="*/ 1980 w 1980"/>
                <a:gd name="T89" fmla="*/ 478 h 4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80"/>
                <a:gd name="T136" fmla="*/ 0 h 478"/>
                <a:gd name="T137" fmla="*/ 1980 w 1980"/>
                <a:gd name="T138" fmla="*/ 478 h 4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80" h="478">
                  <a:moveTo>
                    <a:pt x="0" y="0"/>
                  </a:moveTo>
                  <a:lnTo>
                    <a:pt x="92" y="2"/>
                  </a:lnTo>
                  <a:lnTo>
                    <a:pt x="184" y="6"/>
                  </a:lnTo>
                  <a:lnTo>
                    <a:pt x="275" y="12"/>
                  </a:lnTo>
                  <a:lnTo>
                    <a:pt x="365" y="21"/>
                  </a:lnTo>
                  <a:lnTo>
                    <a:pt x="449" y="33"/>
                  </a:lnTo>
                  <a:lnTo>
                    <a:pt x="532" y="44"/>
                  </a:lnTo>
                  <a:lnTo>
                    <a:pt x="609" y="59"/>
                  </a:lnTo>
                  <a:lnTo>
                    <a:pt x="681" y="75"/>
                  </a:lnTo>
                  <a:lnTo>
                    <a:pt x="747" y="92"/>
                  </a:lnTo>
                  <a:lnTo>
                    <a:pt x="808" y="111"/>
                  </a:lnTo>
                  <a:lnTo>
                    <a:pt x="835" y="121"/>
                  </a:lnTo>
                  <a:lnTo>
                    <a:pt x="860" y="132"/>
                  </a:lnTo>
                  <a:lnTo>
                    <a:pt x="885" y="142"/>
                  </a:lnTo>
                  <a:lnTo>
                    <a:pt x="906" y="152"/>
                  </a:lnTo>
                  <a:lnTo>
                    <a:pt x="925" y="163"/>
                  </a:lnTo>
                  <a:lnTo>
                    <a:pt x="942" y="173"/>
                  </a:lnTo>
                  <a:lnTo>
                    <a:pt x="956" y="184"/>
                  </a:lnTo>
                  <a:lnTo>
                    <a:pt x="967" y="196"/>
                  </a:lnTo>
                  <a:lnTo>
                    <a:pt x="977" y="207"/>
                  </a:lnTo>
                  <a:lnTo>
                    <a:pt x="985" y="217"/>
                  </a:lnTo>
                  <a:lnTo>
                    <a:pt x="988" y="228"/>
                  </a:lnTo>
                  <a:lnTo>
                    <a:pt x="990" y="240"/>
                  </a:lnTo>
                  <a:lnTo>
                    <a:pt x="992" y="251"/>
                  </a:lnTo>
                  <a:lnTo>
                    <a:pt x="996" y="263"/>
                  </a:lnTo>
                  <a:lnTo>
                    <a:pt x="1004" y="272"/>
                  </a:lnTo>
                  <a:lnTo>
                    <a:pt x="1013" y="284"/>
                  </a:lnTo>
                  <a:lnTo>
                    <a:pt x="1025" y="295"/>
                  </a:lnTo>
                  <a:lnTo>
                    <a:pt x="1040" y="305"/>
                  </a:lnTo>
                  <a:lnTo>
                    <a:pt x="1056" y="317"/>
                  </a:lnTo>
                  <a:lnTo>
                    <a:pt x="1075" y="328"/>
                  </a:lnTo>
                  <a:lnTo>
                    <a:pt x="1098" y="338"/>
                  </a:lnTo>
                  <a:lnTo>
                    <a:pt x="1121" y="347"/>
                  </a:lnTo>
                  <a:lnTo>
                    <a:pt x="1146" y="357"/>
                  </a:lnTo>
                  <a:lnTo>
                    <a:pt x="1173" y="368"/>
                  </a:lnTo>
                  <a:lnTo>
                    <a:pt x="1234" y="386"/>
                  </a:lnTo>
                  <a:lnTo>
                    <a:pt x="1299" y="403"/>
                  </a:lnTo>
                  <a:lnTo>
                    <a:pt x="1372" y="420"/>
                  </a:lnTo>
                  <a:lnTo>
                    <a:pt x="1449" y="434"/>
                  </a:lnTo>
                  <a:lnTo>
                    <a:pt x="1531" y="447"/>
                  </a:lnTo>
                  <a:lnTo>
                    <a:pt x="1618" y="457"/>
                  </a:lnTo>
                  <a:lnTo>
                    <a:pt x="1706" y="466"/>
                  </a:lnTo>
                  <a:lnTo>
                    <a:pt x="1796" y="472"/>
                  </a:lnTo>
                  <a:lnTo>
                    <a:pt x="1888" y="476"/>
                  </a:lnTo>
                  <a:lnTo>
                    <a:pt x="198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0" name="Rectangle 269"/>
            <p:cNvSpPr>
              <a:spLocks noChangeArrowheads="1"/>
            </p:cNvSpPr>
            <p:nvPr/>
          </p:nvSpPr>
          <p:spPr bwMode="auto">
            <a:xfrm>
              <a:off x="2880" y="2384"/>
              <a:ext cx="427" cy="1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18481" name="Freeform 271"/>
            <p:cNvSpPr>
              <a:spLocks/>
            </p:cNvSpPr>
            <p:nvPr/>
          </p:nvSpPr>
          <p:spPr bwMode="auto">
            <a:xfrm>
              <a:off x="3766" y="2344"/>
              <a:ext cx="247" cy="170"/>
            </a:xfrm>
            <a:custGeom>
              <a:avLst/>
              <a:gdLst>
                <a:gd name="T0" fmla="*/ 0 w 551"/>
                <a:gd name="T1" fmla="*/ 326 h 378"/>
                <a:gd name="T2" fmla="*/ 33 w 551"/>
                <a:gd name="T3" fmla="*/ 378 h 378"/>
                <a:gd name="T4" fmla="*/ 551 w 551"/>
                <a:gd name="T5" fmla="*/ 52 h 378"/>
                <a:gd name="T6" fmla="*/ 519 w 551"/>
                <a:gd name="T7" fmla="*/ 0 h 378"/>
                <a:gd name="T8" fmla="*/ 0 w 551"/>
                <a:gd name="T9" fmla="*/ 326 h 378"/>
                <a:gd name="T10" fmla="*/ 0 60000 65536"/>
                <a:gd name="T11" fmla="*/ 0 60000 65536"/>
                <a:gd name="T12" fmla="*/ 0 60000 65536"/>
                <a:gd name="T13" fmla="*/ 0 60000 65536"/>
                <a:gd name="T14" fmla="*/ 0 60000 65536"/>
                <a:gd name="T15" fmla="*/ 0 w 551"/>
                <a:gd name="T16" fmla="*/ 0 h 378"/>
                <a:gd name="T17" fmla="*/ 551 w 551"/>
                <a:gd name="T18" fmla="*/ 378 h 378"/>
              </a:gdLst>
              <a:ahLst/>
              <a:cxnLst>
                <a:cxn ang="T10">
                  <a:pos x="T0" y="T1"/>
                </a:cxn>
                <a:cxn ang="T11">
                  <a:pos x="T2" y="T3"/>
                </a:cxn>
                <a:cxn ang="T12">
                  <a:pos x="T4" y="T5"/>
                </a:cxn>
                <a:cxn ang="T13">
                  <a:pos x="T6" y="T7"/>
                </a:cxn>
                <a:cxn ang="T14">
                  <a:pos x="T8" y="T9"/>
                </a:cxn>
              </a:cxnLst>
              <a:rect l="T15" t="T16" r="T17" b="T18"/>
              <a:pathLst>
                <a:path w="551" h="378">
                  <a:moveTo>
                    <a:pt x="0" y="326"/>
                  </a:moveTo>
                  <a:lnTo>
                    <a:pt x="33" y="378"/>
                  </a:lnTo>
                  <a:lnTo>
                    <a:pt x="551" y="52"/>
                  </a:lnTo>
                  <a:lnTo>
                    <a:pt x="519" y="0"/>
                  </a:lnTo>
                  <a:lnTo>
                    <a:pt x="0" y="3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482" name="Group 272"/>
            <p:cNvGrpSpPr>
              <a:grpSpLocks/>
            </p:cNvGrpSpPr>
            <p:nvPr/>
          </p:nvGrpSpPr>
          <p:grpSpPr bwMode="auto">
            <a:xfrm>
              <a:off x="3463" y="2169"/>
              <a:ext cx="608" cy="684"/>
              <a:chOff x="650" y="2497"/>
              <a:chExt cx="678" cy="763"/>
            </a:xfrm>
          </p:grpSpPr>
          <p:sp>
            <p:nvSpPr>
              <p:cNvPr id="18489" name="Freeform 273"/>
              <p:cNvSpPr>
                <a:spLocks/>
              </p:cNvSpPr>
              <p:nvPr/>
            </p:nvSpPr>
            <p:spPr bwMode="auto">
              <a:xfrm>
                <a:off x="787" y="2527"/>
                <a:ext cx="26" cy="17"/>
              </a:xfrm>
              <a:custGeom>
                <a:avLst/>
                <a:gdLst>
                  <a:gd name="T0" fmla="*/ 50 w 52"/>
                  <a:gd name="T1" fmla="*/ 12 h 35"/>
                  <a:gd name="T2" fmla="*/ 50 w 52"/>
                  <a:gd name="T3" fmla="*/ 8 h 35"/>
                  <a:gd name="T4" fmla="*/ 52 w 52"/>
                  <a:gd name="T5" fmla="*/ 6 h 35"/>
                  <a:gd name="T6" fmla="*/ 52 w 52"/>
                  <a:gd name="T7" fmla="*/ 6 h 35"/>
                  <a:gd name="T8" fmla="*/ 50 w 52"/>
                  <a:gd name="T9" fmla="*/ 4 h 35"/>
                  <a:gd name="T10" fmla="*/ 48 w 52"/>
                  <a:gd name="T11" fmla="*/ 2 h 35"/>
                  <a:gd name="T12" fmla="*/ 47 w 52"/>
                  <a:gd name="T13" fmla="*/ 0 h 35"/>
                  <a:gd name="T14" fmla="*/ 47 w 52"/>
                  <a:gd name="T15" fmla="*/ 0 h 35"/>
                  <a:gd name="T16" fmla="*/ 45 w 52"/>
                  <a:gd name="T17" fmla="*/ 2 h 35"/>
                  <a:gd name="T18" fmla="*/ 4 w 52"/>
                  <a:gd name="T19" fmla="*/ 25 h 35"/>
                  <a:gd name="T20" fmla="*/ 2 w 52"/>
                  <a:gd name="T21" fmla="*/ 27 h 35"/>
                  <a:gd name="T22" fmla="*/ 0 w 52"/>
                  <a:gd name="T23" fmla="*/ 29 h 35"/>
                  <a:gd name="T24" fmla="*/ 0 w 52"/>
                  <a:gd name="T25" fmla="*/ 31 h 35"/>
                  <a:gd name="T26" fmla="*/ 2 w 52"/>
                  <a:gd name="T27" fmla="*/ 33 h 35"/>
                  <a:gd name="T28" fmla="*/ 4 w 52"/>
                  <a:gd name="T29" fmla="*/ 35 h 35"/>
                  <a:gd name="T30" fmla="*/ 6 w 52"/>
                  <a:gd name="T31" fmla="*/ 35 h 35"/>
                  <a:gd name="T32" fmla="*/ 8 w 52"/>
                  <a:gd name="T33" fmla="*/ 35 h 35"/>
                  <a:gd name="T34" fmla="*/ 10 w 52"/>
                  <a:gd name="T35" fmla="*/ 35 h 35"/>
                  <a:gd name="T36" fmla="*/ 50 w 52"/>
                  <a:gd name="T37" fmla="*/ 1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5"/>
                  <a:gd name="T59" fmla="*/ 52 w 52"/>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5">
                    <a:moveTo>
                      <a:pt x="50" y="12"/>
                    </a:moveTo>
                    <a:lnTo>
                      <a:pt x="50" y="8"/>
                    </a:lnTo>
                    <a:lnTo>
                      <a:pt x="52" y="6"/>
                    </a:lnTo>
                    <a:lnTo>
                      <a:pt x="50" y="4"/>
                    </a:lnTo>
                    <a:lnTo>
                      <a:pt x="48" y="2"/>
                    </a:lnTo>
                    <a:lnTo>
                      <a:pt x="47" y="0"/>
                    </a:lnTo>
                    <a:lnTo>
                      <a:pt x="45" y="2"/>
                    </a:lnTo>
                    <a:lnTo>
                      <a:pt x="4" y="25"/>
                    </a:lnTo>
                    <a:lnTo>
                      <a:pt x="2" y="27"/>
                    </a:lnTo>
                    <a:lnTo>
                      <a:pt x="0" y="29"/>
                    </a:lnTo>
                    <a:lnTo>
                      <a:pt x="0" y="31"/>
                    </a:lnTo>
                    <a:lnTo>
                      <a:pt x="2" y="33"/>
                    </a:lnTo>
                    <a:lnTo>
                      <a:pt x="4" y="35"/>
                    </a:lnTo>
                    <a:lnTo>
                      <a:pt x="6" y="35"/>
                    </a:lnTo>
                    <a:lnTo>
                      <a:pt x="8" y="35"/>
                    </a:lnTo>
                    <a:lnTo>
                      <a:pt x="10" y="35"/>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0" name="Freeform 274"/>
              <p:cNvSpPr>
                <a:spLocks/>
              </p:cNvSpPr>
              <p:nvPr/>
            </p:nvSpPr>
            <p:spPr bwMode="auto">
              <a:xfrm>
                <a:off x="754" y="2548"/>
                <a:ext cx="24" cy="20"/>
              </a:xfrm>
              <a:custGeom>
                <a:avLst/>
                <a:gdLst>
                  <a:gd name="T0" fmla="*/ 46 w 48"/>
                  <a:gd name="T1" fmla="*/ 12 h 41"/>
                  <a:gd name="T2" fmla="*/ 48 w 48"/>
                  <a:gd name="T3" fmla="*/ 10 h 41"/>
                  <a:gd name="T4" fmla="*/ 48 w 48"/>
                  <a:gd name="T5" fmla="*/ 8 h 41"/>
                  <a:gd name="T6" fmla="*/ 48 w 48"/>
                  <a:gd name="T7" fmla="*/ 6 h 41"/>
                  <a:gd name="T8" fmla="*/ 48 w 48"/>
                  <a:gd name="T9" fmla="*/ 4 h 41"/>
                  <a:gd name="T10" fmla="*/ 46 w 48"/>
                  <a:gd name="T11" fmla="*/ 2 h 41"/>
                  <a:gd name="T12" fmla="*/ 44 w 48"/>
                  <a:gd name="T13" fmla="*/ 0 h 41"/>
                  <a:gd name="T14" fmla="*/ 42 w 48"/>
                  <a:gd name="T15" fmla="*/ 0 h 41"/>
                  <a:gd name="T16" fmla="*/ 41 w 48"/>
                  <a:gd name="T17" fmla="*/ 2 h 41"/>
                  <a:gd name="T18" fmla="*/ 4 w 48"/>
                  <a:gd name="T19" fmla="*/ 29 h 41"/>
                  <a:gd name="T20" fmla="*/ 2 w 48"/>
                  <a:gd name="T21" fmla="*/ 31 h 41"/>
                  <a:gd name="T22" fmla="*/ 0 w 48"/>
                  <a:gd name="T23" fmla="*/ 33 h 41"/>
                  <a:gd name="T24" fmla="*/ 0 w 48"/>
                  <a:gd name="T25" fmla="*/ 35 h 41"/>
                  <a:gd name="T26" fmla="*/ 2 w 48"/>
                  <a:gd name="T27" fmla="*/ 37 h 41"/>
                  <a:gd name="T28" fmla="*/ 4 w 48"/>
                  <a:gd name="T29" fmla="*/ 39 h 41"/>
                  <a:gd name="T30" fmla="*/ 6 w 48"/>
                  <a:gd name="T31" fmla="*/ 41 h 41"/>
                  <a:gd name="T32" fmla="*/ 8 w 48"/>
                  <a:gd name="T33" fmla="*/ 41 h 41"/>
                  <a:gd name="T34" fmla="*/ 10 w 48"/>
                  <a:gd name="T35" fmla="*/ 39 h 41"/>
                  <a:gd name="T36" fmla="*/ 46 w 48"/>
                  <a:gd name="T37" fmla="*/ 12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1"/>
                  <a:gd name="T59" fmla="*/ 48 w 48"/>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1">
                    <a:moveTo>
                      <a:pt x="46" y="12"/>
                    </a:moveTo>
                    <a:lnTo>
                      <a:pt x="48" y="10"/>
                    </a:lnTo>
                    <a:lnTo>
                      <a:pt x="48" y="8"/>
                    </a:lnTo>
                    <a:lnTo>
                      <a:pt x="48" y="6"/>
                    </a:lnTo>
                    <a:lnTo>
                      <a:pt x="48" y="4"/>
                    </a:lnTo>
                    <a:lnTo>
                      <a:pt x="46" y="2"/>
                    </a:lnTo>
                    <a:lnTo>
                      <a:pt x="44" y="0"/>
                    </a:lnTo>
                    <a:lnTo>
                      <a:pt x="42" y="0"/>
                    </a:lnTo>
                    <a:lnTo>
                      <a:pt x="41" y="2"/>
                    </a:lnTo>
                    <a:lnTo>
                      <a:pt x="4" y="29"/>
                    </a:lnTo>
                    <a:lnTo>
                      <a:pt x="2" y="31"/>
                    </a:lnTo>
                    <a:lnTo>
                      <a:pt x="0" y="33"/>
                    </a:lnTo>
                    <a:lnTo>
                      <a:pt x="0" y="35"/>
                    </a:lnTo>
                    <a:lnTo>
                      <a:pt x="2" y="37"/>
                    </a:lnTo>
                    <a:lnTo>
                      <a:pt x="4" y="39"/>
                    </a:lnTo>
                    <a:lnTo>
                      <a:pt x="6" y="41"/>
                    </a:lnTo>
                    <a:lnTo>
                      <a:pt x="8" y="41"/>
                    </a:lnTo>
                    <a:lnTo>
                      <a:pt x="10" y="39"/>
                    </a:lnTo>
                    <a:lnTo>
                      <a:pt x="4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1" name="Freeform 275"/>
              <p:cNvSpPr>
                <a:spLocks/>
              </p:cNvSpPr>
              <p:nvPr/>
            </p:nvSpPr>
            <p:spPr bwMode="auto">
              <a:xfrm>
                <a:off x="726" y="2574"/>
                <a:ext cx="21" cy="23"/>
              </a:xfrm>
              <a:custGeom>
                <a:avLst/>
                <a:gdLst>
                  <a:gd name="T0" fmla="*/ 40 w 42"/>
                  <a:gd name="T1" fmla="*/ 12 h 46"/>
                  <a:gd name="T2" fmla="*/ 42 w 42"/>
                  <a:gd name="T3" fmla="*/ 10 h 46"/>
                  <a:gd name="T4" fmla="*/ 42 w 42"/>
                  <a:gd name="T5" fmla="*/ 8 h 46"/>
                  <a:gd name="T6" fmla="*/ 42 w 42"/>
                  <a:gd name="T7" fmla="*/ 6 h 46"/>
                  <a:gd name="T8" fmla="*/ 42 w 42"/>
                  <a:gd name="T9" fmla="*/ 4 h 46"/>
                  <a:gd name="T10" fmla="*/ 40 w 42"/>
                  <a:gd name="T11" fmla="*/ 2 h 46"/>
                  <a:gd name="T12" fmla="*/ 38 w 42"/>
                  <a:gd name="T13" fmla="*/ 0 h 46"/>
                  <a:gd name="T14" fmla="*/ 36 w 42"/>
                  <a:gd name="T15" fmla="*/ 0 h 46"/>
                  <a:gd name="T16" fmla="*/ 34 w 42"/>
                  <a:gd name="T17" fmla="*/ 2 h 46"/>
                  <a:gd name="T18" fmla="*/ 11 w 42"/>
                  <a:gd name="T19" fmla="*/ 25 h 46"/>
                  <a:gd name="T20" fmla="*/ 9 w 42"/>
                  <a:gd name="T21" fmla="*/ 27 h 46"/>
                  <a:gd name="T22" fmla="*/ 0 w 42"/>
                  <a:gd name="T23" fmla="*/ 37 h 46"/>
                  <a:gd name="T24" fmla="*/ 0 w 42"/>
                  <a:gd name="T25" fmla="*/ 39 h 46"/>
                  <a:gd name="T26" fmla="*/ 0 w 42"/>
                  <a:gd name="T27" fmla="*/ 40 h 46"/>
                  <a:gd name="T28" fmla="*/ 0 w 42"/>
                  <a:gd name="T29" fmla="*/ 42 h 46"/>
                  <a:gd name="T30" fmla="*/ 2 w 42"/>
                  <a:gd name="T31" fmla="*/ 44 h 46"/>
                  <a:gd name="T32" fmla="*/ 3 w 42"/>
                  <a:gd name="T33" fmla="*/ 46 h 46"/>
                  <a:gd name="T34" fmla="*/ 5 w 42"/>
                  <a:gd name="T35" fmla="*/ 46 h 46"/>
                  <a:gd name="T36" fmla="*/ 7 w 42"/>
                  <a:gd name="T37" fmla="*/ 44 h 46"/>
                  <a:gd name="T38" fmla="*/ 9 w 42"/>
                  <a:gd name="T39" fmla="*/ 42 h 46"/>
                  <a:gd name="T40" fmla="*/ 19 w 42"/>
                  <a:gd name="T41" fmla="*/ 33 h 46"/>
                  <a:gd name="T42" fmla="*/ 13 w 42"/>
                  <a:gd name="T43" fmla="*/ 31 h 46"/>
                  <a:gd name="T44" fmla="*/ 17 w 42"/>
                  <a:gd name="T45" fmla="*/ 35 h 46"/>
                  <a:gd name="T46" fmla="*/ 40 w 42"/>
                  <a:gd name="T47" fmla="*/ 1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46"/>
                  <a:gd name="T74" fmla="*/ 42 w 42"/>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46">
                    <a:moveTo>
                      <a:pt x="40" y="12"/>
                    </a:moveTo>
                    <a:lnTo>
                      <a:pt x="42" y="10"/>
                    </a:lnTo>
                    <a:lnTo>
                      <a:pt x="42" y="8"/>
                    </a:lnTo>
                    <a:lnTo>
                      <a:pt x="42" y="6"/>
                    </a:lnTo>
                    <a:lnTo>
                      <a:pt x="42" y="4"/>
                    </a:lnTo>
                    <a:lnTo>
                      <a:pt x="40" y="2"/>
                    </a:lnTo>
                    <a:lnTo>
                      <a:pt x="38" y="0"/>
                    </a:lnTo>
                    <a:lnTo>
                      <a:pt x="36" y="0"/>
                    </a:lnTo>
                    <a:lnTo>
                      <a:pt x="34" y="2"/>
                    </a:lnTo>
                    <a:lnTo>
                      <a:pt x="11" y="25"/>
                    </a:lnTo>
                    <a:lnTo>
                      <a:pt x="9" y="27"/>
                    </a:lnTo>
                    <a:lnTo>
                      <a:pt x="0" y="37"/>
                    </a:lnTo>
                    <a:lnTo>
                      <a:pt x="0" y="39"/>
                    </a:lnTo>
                    <a:lnTo>
                      <a:pt x="0" y="40"/>
                    </a:lnTo>
                    <a:lnTo>
                      <a:pt x="0" y="42"/>
                    </a:lnTo>
                    <a:lnTo>
                      <a:pt x="2" y="44"/>
                    </a:lnTo>
                    <a:lnTo>
                      <a:pt x="3" y="46"/>
                    </a:lnTo>
                    <a:lnTo>
                      <a:pt x="5" y="46"/>
                    </a:lnTo>
                    <a:lnTo>
                      <a:pt x="7" y="44"/>
                    </a:lnTo>
                    <a:lnTo>
                      <a:pt x="9" y="42"/>
                    </a:lnTo>
                    <a:lnTo>
                      <a:pt x="19" y="33"/>
                    </a:lnTo>
                    <a:lnTo>
                      <a:pt x="13" y="31"/>
                    </a:lnTo>
                    <a:lnTo>
                      <a:pt x="17" y="35"/>
                    </a:lnTo>
                    <a:lnTo>
                      <a:pt x="4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2" name="Freeform 276"/>
              <p:cNvSpPr>
                <a:spLocks/>
              </p:cNvSpPr>
              <p:nvPr/>
            </p:nvSpPr>
            <p:spPr bwMode="auto">
              <a:xfrm>
                <a:off x="702" y="2605"/>
                <a:ext cx="19" cy="24"/>
              </a:xfrm>
              <a:custGeom>
                <a:avLst/>
                <a:gdLst>
                  <a:gd name="T0" fmla="*/ 36 w 38"/>
                  <a:gd name="T1" fmla="*/ 7 h 48"/>
                  <a:gd name="T2" fmla="*/ 38 w 38"/>
                  <a:gd name="T3" fmla="*/ 5 h 48"/>
                  <a:gd name="T4" fmla="*/ 38 w 38"/>
                  <a:gd name="T5" fmla="*/ 3 h 48"/>
                  <a:gd name="T6" fmla="*/ 36 w 38"/>
                  <a:gd name="T7" fmla="*/ 2 h 48"/>
                  <a:gd name="T8" fmla="*/ 34 w 38"/>
                  <a:gd name="T9" fmla="*/ 0 h 48"/>
                  <a:gd name="T10" fmla="*/ 32 w 38"/>
                  <a:gd name="T11" fmla="*/ 0 h 48"/>
                  <a:gd name="T12" fmla="*/ 30 w 38"/>
                  <a:gd name="T13" fmla="*/ 0 h 48"/>
                  <a:gd name="T14" fmla="*/ 28 w 38"/>
                  <a:gd name="T15" fmla="*/ 0 h 48"/>
                  <a:gd name="T16" fmla="*/ 26 w 38"/>
                  <a:gd name="T17" fmla="*/ 2 h 48"/>
                  <a:gd name="T18" fmla="*/ 17 w 38"/>
                  <a:gd name="T19" fmla="*/ 15 h 48"/>
                  <a:gd name="T20" fmla="*/ 0 w 38"/>
                  <a:gd name="T21" fmla="*/ 40 h 48"/>
                  <a:gd name="T22" fmla="*/ 0 w 38"/>
                  <a:gd name="T23" fmla="*/ 42 h 48"/>
                  <a:gd name="T24" fmla="*/ 0 w 38"/>
                  <a:gd name="T25" fmla="*/ 44 h 48"/>
                  <a:gd name="T26" fmla="*/ 0 w 38"/>
                  <a:gd name="T27" fmla="*/ 46 h 48"/>
                  <a:gd name="T28" fmla="*/ 2 w 38"/>
                  <a:gd name="T29" fmla="*/ 48 h 48"/>
                  <a:gd name="T30" fmla="*/ 3 w 38"/>
                  <a:gd name="T31" fmla="*/ 48 h 48"/>
                  <a:gd name="T32" fmla="*/ 5 w 38"/>
                  <a:gd name="T33" fmla="*/ 48 h 48"/>
                  <a:gd name="T34" fmla="*/ 7 w 38"/>
                  <a:gd name="T35" fmla="*/ 48 h 48"/>
                  <a:gd name="T36" fmla="*/ 9 w 38"/>
                  <a:gd name="T37" fmla="*/ 46 h 48"/>
                  <a:gd name="T38" fmla="*/ 26 w 38"/>
                  <a:gd name="T39" fmla="*/ 21 h 48"/>
                  <a:gd name="T40" fmla="*/ 36 w 38"/>
                  <a:gd name="T41" fmla="*/ 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8"/>
                  <a:gd name="T65" fmla="*/ 38 w 3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8">
                    <a:moveTo>
                      <a:pt x="36" y="7"/>
                    </a:moveTo>
                    <a:lnTo>
                      <a:pt x="38" y="5"/>
                    </a:lnTo>
                    <a:lnTo>
                      <a:pt x="38" y="3"/>
                    </a:lnTo>
                    <a:lnTo>
                      <a:pt x="36" y="2"/>
                    </a:lnTo>
                    <a:lnTo>
                      <a:pt x="34" y="0"/>
                    </a:lnTo>
                    <a:lnTo>
                      <a:pt x="32" y="0"/>
                    </a:lnTo>
                    <a:lnTo>
                      <a:pt x="30" y="0"/>
                    </a:lnTo>
                    <a:lnTo>
                      <a:pt x="28" y="0"/>
                    </a:lnTo>
                    <a:lnTo>
                      <a:pt x="26" y="2"/>
                    </a:lnTo>
                    <a:lnTo>
                      <a:pt x="17" y="15"/>
                    </a:lnTo>
                    <a:lnTo>
                      <a:pt x="0" y="40"/>
                    </a:lnTo>
                    <a:lnTo>
                      <a:pt x="0" y="42"/>
                    </a:lnTo>
                    <a:lnTo>
                      <a:pt x="0" y="44"/>
                    </a:lnTo>
                    <a:lnTo>
                      <a:pt x="0" y="46"/>
                    </a:lnTo>
                    <a:lnTo>
                      <a:pt x="2" y="48"/>
                    </a:lnTo>
                    <a:lnTo>
                      <a:pt x="3" y="48"/>
                    </a:lnTo>
                    <a:lnTo>
                      <a:pt x="5" y="48"/>
                    </a:lnTo>
                    <a:lnTo>
                      <a:pt x="7" y="48"/>
                    </a:lnTo>
                    <a:lnTo>
                      <a:pt x="9" y="46"/>
                    </a:lnTo>
                    <a:lnTo>
                      <a:pt x="26" y="21"/>
                    </a:lnTo>
                    <a:lnTo>
                      <a:pt x="3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3" name="Freeform 277"/>
              <p:cNvSpPr>
                <a:spLocks/>
              </p:cNvSpPr>
              <p:nvPr/>
            </p:nvSpPr>
            <p:spPr bwMode="auto">
              <a:xfrm>
                <a:off x="683" y="2638"/>
                <a:ext cx="15" cy="26"/>
              </a:xfrm>
              <a:custGeom>
                <a:avLst/>
                <a:gdLst>
                  <a:gd name="T0" fmla="*/ 31 w 31"/>
                  <a:gd name="T1" fmla="*/ 7 h 52"/>
                  <a:gd name="T2" fmla="*/ 31 w 31"/>
                  <a:gd name="T3" fmla="*/ 5 h 52"/>
                  <a:gd name="T4" fmla="*/ 31 w 31"/>
                  <a:gd name="T5" fmla="*/ 4 h 52"/>
                  <a:gd name="T6" fmla="*/ 31 w 31"/>
                  <a:gd name="T7" fmla="*/ 2 h 52"/>
                  <a:gd name="T8" fmla="*/ 29 w 31"/>
                  <a:gd name="T9" fmla="*/ 0 h 52"/>
                  <a:gd name="T10" fmla="*/ 27 w 31"/>
                  <a:gd name="T11" fmla="*/ 0 h 52"/>
                  <a:gd name="T12" fmla="*/ 25 w 31"/>
                  <a:gd name="T13" fmla="*/ 0 h 52"/>
                  <a:gd name="T14" fmla="*/ 23 w 31"/>
                  <a:gd name="T15" fmla="*/ 0 h 52"/>
                  <a:gd name="T16" fmla="*/ 21 w 31"/>
                  <a:gd name="T17" fmla="*/ 2 h 52"/>
                  <a:gd name="T18" fmla="*/ 19 w 31"/>
                  <a:gd name="T19" fmla="*/ 4 h 52"/>
                  <a:gd name="T20" fmla="*/ 19 w 31"/>
                  <a:gd name="T21" fmla="*/ 5 h 52"/>
                  <a:gd name="T22" fmla="*/ 0 w 31"/>
                  <a:gd name="T23" fmla="*/ 46 h 52"/>
                  <a:gd name="T24" fmla="*/ 0 w 31"/>
                  <a:gd name="T25" fmla="*/ 48 h 52"/>
                  <a:gd name="T26" fmla="*/ 0 w 31"/>
                  <a:gd name="T27" fmla="*/ 50 h 52"/>
                  <a:gd name="T28" fmla="*/ 2 w 31"/>
                  <a:gd name="T29" fmla="*/ 52 h 52"/>
                  <a:gd name="T30" fmla="*/ 4 w 31"/>
                  <a:gd name="T31" fmla="*/ 52 h 52"/>
                  <a:gd name="T32" fmla="*/ 6 w 31"/>
                  <a:gd name="T33" fmla="*/ 52 h 52"/>
                  <a:gd name="T34" fmla="*/ 8 w 31"/>
                  <a:gd name="T35" fmla="*/ 52 h 52"/>
                  <a:gd name="T36" fmla="*/ 10 w 31"/>
                  <a:gd name="T37" fmla="*/ 50 h 52"/>
                  <a:gd name="T38" fmla="*/ 12 w 31"/>
                  <a:gd name="T39" fmla="*/ 48 h 52"/>
                  <a:gd name="T40" fmla="*/ 31 w 31"/>
                  <a:gd name="T41" fmla="*/ 7 h 52"/>
                  <a:gd name="T42" fmla="*/ 25 w 31"/>
                  <a:gd name="T43" fmla="*/ 5 h 52"/>
                  <a:gd name="T44" fmla="*/ 29 w 31"/>
                  <a:gd name="T45" fmla="*/ 9 h 52"/>
                  <a:gd name="T46" fmla="*/ 31 w 31"/>
                  <a:gd name="T47" fmla="*/ 7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52"/>
                  <a:gd name="T74" fmla="*/ 31 w 31"/>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52">
                    <a:moveTo>
                      <a:pt x="31" y="7"/>
                    </a:moveTo>
                    <a:lnTo>
                      <a:pt x="31" y="5"/>
                    </a:lnTo>
                    <a:lnTo>
                      <a:pt x="31" y="4"/>
                    </a:lnTo>
                    <a:lnTo>
                      <a:pt x="31" y="2"/>
                    </a:lnTo>
                    <a:lnTo>
                      <a:pt x="29" y="0"/>
                    </a:lnTo>
                    <a:lnTo>
                      <a:pt x="27" y="0"/>
                    </a:lnTo>
                    <a:lnTo>
                      <a:pt x="25" y="0"/>
                    </a:lnTo>
                    <a:lnTo>
                      <a:pt x="23" y="0"/>
                    </a:lnTo>
                    <a:lnTo>
                      <a:pt x="21" y="2"/>
                    </a:lnTo>
                    <a:lnTo>
                      <a:pt x="19" y="4"/>
                    </a:lnTo>
                    <a:lnTo>
                      <a:pt x="19" y="5"/>
                    </a:lnTo>
                    <a:lnTo>
                      <a:pt x="0" y="46"/>
                    </a:lnTo>
                    <a:lnTo>
                      <a:pt x="0" y="48"/>
                    </a:lnTo>
                    <a:lnTo>
                      <a:pt x="0" y="50"/>
                    </a:lnTo>
                    <a:lnTo>
                      <a:pt x="2" y="52"/>
                    </a:lnTo>
                    <a:lnTo>
                      <a:pt x="4" y="52"/>
                    </a:lnTo>
                    <a:lnTo>
                      <a:pt x="6" y="52"/>
                    </a:lnTo>
                    <a:lnTo>
                      <a:pt x="8" y="52"/>
                    </a:lnTo>
                    <a:lnTo>
                      <a:pt x="10" y="50"/>
                    </a:lnTo>
                    <a:lnTo>
                      <a:pt x="12" y="48"/>
                    </a:lnTo>
                    <a:lnTo>
                      <a:pt x="31" y="7"/>
                    </a:lnTo>
                    <a:lnTo>
                      <a:pt x="25" y="5"/>
                    </a:lnTo>
                    <a:lnTo>
                      <a:pt x="29" y="9"/>
                    </a:lnTo>
                    <a:lnTo>
                      <a:pt x="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4" name="Freeform 278"/>
              <p:cNvSpPr>
                <a:spLocks/>
              </p:cNvSpPr>
              <p:nvPr/>
            </p:nvSpPr>
            <p:spPr bwMode="auto">
              <a:xfrm>
                <a:off x="668" y="2675"/>
                <a:ext cx="13" cy="27"/>
              </a:xfrm>
              <a:custGeom>
                <a:avLst/>
                <a:gdLst>
                  <a:gd name="T0" fmla="*/ 26 w 26"/>
                  <a:gd name="T1" fmla="*/ 5 h 53"/>
                  <a:gd name="T2" fmla="*/ 26 w 26"/>
                  <a:gd name="T3" fmla="*/ 3 h 53"/>
                  <a:gd name="T4" fmla="*/ 26 w 26"/>
                  <a:gd name="T5" fmla="*/ 2 h 53"/>
                  <a:gd name="T6" fmla="*/ 24 w 26"/>
                  <a:gd name="T7" fmla="*/ 0 h 53"/>
                  <a:gd name="T8" fmla="*/ 23 w 26"/>
                  <a:gd name="T9" fmla="*/ 0 h 53"/>
                  <a:gd name="T10" fmla="*/ 21 w 26"/>
                  <a:gd name="T11" fmla="*/ 0 h 53"/>
                  <a:gd name="T12" fmla="*/ 19 w 26"/>
                  <a:gd name="T13" fmla="*/ 0 h 53"/>
                  <a:gd name="T14" fmla="*/ 17 w 26"/>
                  <a:gd name="T15" fmla="*/ 2 h 53"/>
                  <a:gd name="T16" fmla="*/ 15 w 26"/>
                  <a:gd name="T17" fmla="*/ 3 h 53"/>
                  <a:gd name="T18" fmla="*/ 0 w 26"/>
                  <a:gd name="T19" fmla="*/ 48 h 53"/>
                  <a:gd name="T20" fmla="*/ 0 w 26"/>
                  <a:gd name="T21" fmla="*/ 50 h 53"/>
                  <a:gd name="T22" fmla="*/ 0 w 26"/>
                  <a:gd name="T23" fmla="*/ 51 h 53"/>
                  <a:gd name="T24" fmla="*/ 1 w 26"/>
                  <a:gd name="T25" fmla="*/ 53 h 53"/>
                  <a:gd name="T26" fmla="*/ 3 w 26"/>
                  <a:gd name="T27" fmla="*/ 53 h 53"/>
                  <a:gd name="T28" fmla="*/ 5 w 26"/>
                  <a:gd name="T29" fmla="*/ 53 h 53"/>
                  <a:gd name="T30" fmla="*/ 7 w 26"/>
                  <a:gd name="T31" fmla="*/ 53 h 53"/>
                  <a:gd name="T32" fmla="*/ 9 w 26"/>
                  <a:gd name="T33" fmla="*/ 51 h 53"/>
                  <a:gd name="T34" fmla="*/ 11 w 26"/>
                  <a:gd name="T35" fmla="*/ 50 h 53"/>
                  <a:gd name="T36" fmla="*/ 26 w 26"/>
                  <a:gd name="T37" fmla="*/ 5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53"/>
                  <a:gd name="T59" fmla="*/ 26 w 26"/>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53">
                    <a:moveTo>
                      <a:pt x="26" y="5"/>
                    </a:moveTo>
                    <a:lnTo>
                      <a:pt x="26" y="3"/>
                    </a:lnTo>
                    <a:lnTo>
                      <a:pt x="26" y="2"/>
                    </a:lnTo>
                    <a:lnTo>
                      <a:pt x="24" y="0"/>
                    </a:lnTo>
                    <a:lnTo>
                      <a:pt x="23" y="0"/>
                    </a:lnTo>
                    <a:lnTo>
                      <a:pt x="21" y="0"/>
                    </a:lnTo>
                    <a:lnTo>
                      <a:pt x="19" y="0"/>
                    </a:lnTo>
                    <a:lnTo>
                      <a:pt x="17" y="2"/>
                    </a:lnTo>
                    <a:lnTo>
                      <a:pt x="15" y="3"/>
                    </a:lnTo>
                    <a:lnTo>
                      <a:pt x="0" y="48"/>
                    </a:lnTo>
                    <a:lnTo>
                      <a:pt x="0" y="50"/>
                    </a:lnTo>
                    <a:lnTo>
                      <a:pt x="0" y="51"/>
                    </a:lnTo>
                    <a:lnTo>
                      <a:pt x="1" y="53"/>
                    </a:lnTo>
                    <a:lnTo>
                      <a:pt x="3" y="53"/>
                    </a:lnTo>
                    <a:lnTo>
                      <a:pt x="5" y="53"/>
                    </a:lnTo>
                    <a:lnTo>
                      <a:pt x="7" y="53"/>
                    </a:lnTo>
                    <a:lnTo>
                      <a:pt x="9" y="51"/>
                    </a:lnTo>
                    <a:lnTo>
                      <a:pt x="11" y="50"/>
                    </a:lnTo>
                    <a:lnTo>
                      <a:pt x="2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5" name="Freeform 279"/>
              <p:cNvSpPr>
                <a:spLocks/>
              </p:cNvSpPr>
              <p:nvPr/>
            </p:nvSpPr>
            <p:spPr bwMode="auto">
              <a:xfrm>
                <a:off x="657" y="2712"/>
                <a:ext cx="12" cy="29"/>
              </a:xfrm>
              <a:custGeom>
                <a:avLst/>
                <a:gdLst>
                  <a:gd name="T0" fmla="*/ 23 w 23"/>
                  <a:gd name="T1" fmla="*/ 8 h 58"/>
                  <a:gd name="T2" fmla="*/ 23 w 23"/>
                  <a:gd name="T3" fmla="*/ 6 h 58"/>
                  <a:gd name="T4" fmla="*/ 22 w 23"/>
                  <a:gd name="T5" fmla="*/ 4 h 58"/>
                  <a:gd name="T6" fmla="*/ 20 w 23"/>
                  <a:gd name="T7" fmla="*/ 2 h 58"/>
                  <a:gd name="T8" fmla="*/ 18 w 23"/>
                  <a:gd name="T9" fmla="*/ 0 h 58"/>
                  <a:gd name="T10" fmla="*/ 16 w 23"/>
                  <a:gd name="T11" fmla="*/ 0 h 58"/>
                  <a:gd name="T12" fmla="*/ 14 w 23"/>
                  <a:gd name="T13" fmla="*/ 2 h 58"/>
                  <a:gd name="T14" fmla="*/ 12 w 23"/>
                  <a:gd name="T15" fmla="*/ 4 h 58"/>
                  <a:gd name="T16" fmla="*/ 12 w 23"/>
                  <a:gd name="T17" fmla="*/ 6 h 58"/>
                  <a:gd name="T18" fmla="*/ 0 w 23"/>
                  <a:gd name="T19" fmla="*/ 47 h 58"/>
                  <a:gd name="T20" fmla="*/ 0 w 23"/>
                  <a:gd name="T21" fmla="*/ 50 h 58"/>
                  <a:gd name="T22" fmla="*/ 0 w 23"/>
                  <a:gd name="T23" fmla="*/ 52 h 58"/>
                  <a:gd name="T24" fmla="*/ 0 w 23"/>
                  <a:gd name="T25" fmla="*/ 54 h 58"/>
                  <a:gd name="T26" fmla="*/ 2 w 23"/>
                  <a:gd name="T27" fmla="*/ 56 h 58"/>
                  <a:gd name="T28" fmla="*/ 4 w 23"/>
                  <a:gd name="T29" fmla="*/ 58 h 58"/>
                  <a:gd name="T30" fmla="*/ 6 w 23"/>
                  <a:gd name="T31" fmla="*/ 58 h 58"/>
                  <a:gd name="T32" fmla="*/ 8 w 23"/>
                  <a:gd name="T33" fmla="*/ 56 h 58"/>
                  <a:gd name="T34" fmla="*/ 10 w 23"/>
                  <a:gd name="T35" fmla="*/ 54 h 58"/>
                  <a:gd name="T36" fmla="*/ 12 w 23"/>
                  <a:gd name="T37" fmla="*/ 52 h 58"/>
                  <a:gd name="T38" fmla="*/ 12 w 23"/>
                  <a:gd name="T39" fmla="*/ 48 h 58"/>
                  <a:gd name="T40" fmla="*/ 23 w 23"/>
                  <a:gd name="T41" fmla="*/ 8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58"/>
                  <a:gd name="T65" fmla="*/ 23 w 23"/>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58">
                    <a:moveTo>
                      <a:pt x="23" y="8"/>
                    </a:moveTo>
                    <a:lnTo>
                      <a:pt x="23" y="6"/>
                    </a:lnTo>
                    <a:lnTo>
                      <a:pt x="22" y="4"/>
                    </a:lnTo>
                    <a:lnTo>
                      <a:pt x="20" y="2"/>
                    </a:lnTo>
                    <a:lnTo>
                      <a:pt x="18" y="0"/>
                    </a:lnTo>
                    <a:lnTo>
                      <a:pt x="16" y="0"/>
                    </a:lnTo>
                    <a:lnTo>
                      <a:pt x="14" y="2"/>
                    </a:lnTo>
                    <a:lnTo>
                      <a:pt x="12" y="4"/>
                    </a:lnTo>
                    <a:lnTo>
                      <a:pt x="12" y="6"/>
                    </a:lnTo>
                    <a:lnTo>
                      <a:pt x="0" y="47"/>
                    </a:lnTo>
                    <a:lnTo>
                      <a:pt x="0" y="50"/>
                    </a:lnTo>
                    <a:lnTo>
                      <a:pt x="0" y="52"/>
                    </a:lnTo>
                    <a:lnTo>
                      <a:pt x="0" y="54"/>
                    </a:lnTo>
                    <a:lnTo>
                      <a:pt x="2" y="56"/>
                    </a:lnTo>
                    <a:lnTo>
                      <a:pt x="4" y="58"/>
                    </a:lnTo>
                    <a:lnTo>
                      <a:pt x="6" y="58"/>
                    </a:lnTo>
                    <a:lnTo>
                      <a:pt x="8" y="56"/>
                    </a:lnTo>
                    <a:lnTo>
                      <a:pt x="10" y="54"/>
                    </a:lnTo>
                    <a:lnTo>
                      <a:pt x="12" y="52"/>
                    </a:lnTo>
                    <a:lnTo>
                      <a:pt x="12" y="48"/>
                    </a:lnTo>
                    <a:lnTo>
                      <a:pt x="2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6" name="Freeform 280"/>
              <p:cNvSpPr>
                <a:spLocks/>
              </p:cNvSpPr>
              <p:nvPr/>
            </p:nvSpPr>
            <p:spPr bwMode="auto">
              <a:xfrm>
                <a:off x="651" y="2752"/>
                <a:ext cx="9" cy="28"/>
              </a:xfrm>
              <a:custGeom>
                <a:avLst/>
                <a:gdLst>
                  <a:gd name="T0" fmla="*/ 17 w 17"/>
                  <a:gd name="T1" fmla="*/ 8 h 58"/>
                  <a:gd name="T2" fmla="*/ 17 w 17"/>
                  <a:gd name="T3" fmla="*/ 6 h 58"/>
                  <a:gd name="T4" fmla="*/ 15 w 17"/>
                  <a:gd name="T5" fmla="*/ 4 h 58"/>
                  <a:gd name="T6" fmla="*/ 13 w 17"/>
                  <a:gd name="T7" fmla="*/ 2 h 58"/>
                  <a:gd name="T8" fmla="*/ 11 w 17"/>
                  <a:gd name="T9" fmla="*/ 0 h 58"/>
                  <a:gd name="T10" fmla="*/ 10 w 17"/>
                  <a:gd name="T11" fmla="*/ 0 h 58"/>
                  <a:gd name="T12" fmla="*/ 8 w 17"/>
                  <a:gd name="T13" fmla="*/ 2 h 58"/>
                  <a:gd name="T14" fmla="*/ 6 w 17"/>
                  <a:gd name="T15" fmla="*/ 4 h 58"/>
                  <a:gd name="T16" fmla="*/ 6 w 17"/>
                  <a:gd name="T17" fmla="*/ 6 h 58"/>
                  <a:gd name="T18" fmla="*/ 0 w 17"/>
                  <a:gd name="T19" fmla="*/ 35 h 58"/>
                  <a:gd name="T20" fmla="*/ 0 w 17"/>
                  <a:gd name="T21" fmla="*/ 52 h 58"/>
                  <a:gd name="T22" fmla="*/ 0 w 17"/>
                  <a:gd name="T23" fmla="*/ 54 h 58"/>
                  <a:gd name="T24" fmla="*/ 0 w 17"/>
                  <a:gd name="T25" fmla="*/ 56 h 58"/>
                  <a:gd name="T26" fmla="*/ 2 w 17"/>
                  <a:gd name="T27" fmla="*/ 58 h 58"/>
                  <a:gd name="T28" fmla="*/ 4 w 17"/>
                  <a:gd name="T29" fmla="*/ 58 h 58"/>
                  <a:gd name="T30" fmla="*/ 6 w 17"/>
                  <a:gd name="T31" fmla="*/ 58 h 58"/>
                  <a:gd name="T32" fmla="*/ 8 w 17"/>
                  <a:gd name="T33" fmla="*/ 58 h 58"/>
                  <a:gd name="T34" fmla="*/ 10 w 17"/>
                  <a:gd name="T35" fmla="*/ 56 h 58"/>
                  <a:gd name="T36" fmla="*/ 11 w 17"/>
                  <a:gd name="T37" fmla="*/ 54 h 58"/>
                  <a:gd name="T38" fmla="*/ 11 w 17"/>
                  <a:gd name="T39" fmla="*/ 37 h 58"/>
                  <a:gd name="T40" fmla="*/ 17 w 17"/>
                  <a:gd name="T41" fmla="*/ 8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8"/>
                  <a:gd name="T65" fmla="*/ 17 w 17"/>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8">
                    <a:moveTo>
                      <a:pt x="17" y="8"/>
                    </a:moveTo>
                    <a:lnTo>
                      <a:pt x="17" y="6"/>
                    </a:lnTo>
                    <a:lnTo>
                      <a:pt x="15" y="4"/>
                    </a:lnTo>
                    <a:lnTo>
                      <a:pt x="13" y="2"/>
                    </a:lnTo>
                    <a:lnTo>
                      <a:pt x="11" y="0"/>
                    </a:lnTo>
                    <a:lnTo>
                      <a:pt x="10" y="0"/>
                    </a:lnTo>
                    <a:lnTo>
                      <a:pt x="8" y="2"/>
                    </a:lnTo>
                    <a:lnTo>
                      <a:pt x="6" y="4"/>
                    </a:lnTo>
                    <a:lnTo>
                      <a:pt x="6" y="6"/>
                    </a:lnTo>
                    <a:lnTo>
                      <a:pt x="0" y="35"/>
                    </a:lnTo>
                    <a:lnTo>
                      <a:pt x="0" y="52"/>
                    </a:lnTo>
                    <a:lnTo>
                      <a:pt x="0" y="54"/>
                    </a:lnTo>
                    <a:lnTo>
                      <a:pt x="0" y="56"/>
                    </a:lnTo>
                    <a:lnTo>
                      <a:pt x="2" y="58"/>
                    </a:lnTo>
                    <a:lnTo>
                      <a:pt x="4" y="58"/>
                    </a:lnTo>
                    <a:lnTo>
                      <a:pt x="6" y="58"/>
                    </a:lnTo>
                    <a:lnTo>
                      <a:pt x="8" y="58"/>
                    </a:lnTo>
                    <a:lnTo>
                      <a:pt x="10" y="56"/>
                    </a:lnTo>
                    <a:lnTo>
                      <a:pt x="11" y="54"/>
                    </a:lnTo>
                    <a:lnTo>
                      <a:pt x="11" y="37"/>
                    </a:ln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7" name="Freeform 281"/>
              <p:cNvSpPr>
                <a:spLocks/>
              </p:cNvSpPr>
              <p:nvPr/>
            </p:nvSpPr>
            <p:spPr bwMode="auto">
              <a:xfrm>
                <a:off x="650" y="2792"/>
                <a:ext cx="5" cy="29"/>
              </a:xfrm>
              <a:custGeom>
                <a:avLst/>
                <a:gdLst>
                  <a:gd name="T0" fmla="*/ 12 w 12"/>
                  <a:gd name="T1" fmla="*/ 5 h 57"/>
                  <a:gd name="T2" fmla="*/ 12 w 12"/>
                  <a:gd name="T3" fmla="*/ 4 h 57"/>
                  <a:gd name="T4" fmla="*/ 12 w 12"/>
                  <a:gd name="T5" fmla="*/ 2 h 57"/>
                  <a:gd name="T6" fmla="*/ 10 w 12"/>
                  <a:gd name="T7" fmla="*/ 0 h 57"/>
                  <a:gd name="T8" fmla="*/ 8 w 12"/>
                  <a:gd name="T9" fmla="*/ 0 h 57"/>
                  <a:gd name="T10" fmla="*/ 6 w 12"/>
                  <a:gd name="T11" fmla="*/ 0 h 57"/>
                  <a:gd name="T12" fmla="*/ 4 w 12"/>
                  <a:gd name="T13" fmla="*/ 0 h 57"/>
                  <a:gd name="T14" fmla="*/ 2 w 12"/>
                  <a:gd name="T15" fmla="*/ 2 h 57"/>
                  <a:gd name="T16" fmla="*/ 0 w 12"/>
                  <a:gd name="T17" fmla="*/ 4 h 57"/>
                  <a:gd name="T18" fmla="*/ 0 w 12"/>
                  <a:gd name="T19" fmla="*/ 25 h 57"/>
                  <a:gd name="T20" fmla="*/ 0 w 12"/>
                  <a:gd name="T21" fmla="*/ 27 h 57"/>
                  <a:gd name="T22" fmla="*/ 0 w 12"/>
                  <a:gd name="T23" fmla="*/ 52 h 57"/>
                  <a:gd name="T24" fmla="*/ 0 w 12"/>
                  <a:gd name="T25" fmla="*/ 53 h 57"/>
                  <a:gd name="T26" fmla="*/ 2 w 12"/>
                  <a:gd name="T27" fmla="*/ 55 h 57"/>
                  <a:gd name="T28" fmla="*/ 4 w 12"/>
                  <a:gd name="T29" fmla="*/ 57 h 57"/>
                  <a:gd name="T30" fmla="*/ 6 w 12"/>
                  <a:gd name="T31" fmla="*/ 57 h 57"/>
                  <a:gd name="T32" fmla="*/ 8 w 12"/>
                  <a:gd name="T33" fmla="*/ 55 h 57"/>
                  <a:gd name="T34" fmla="*/ 10 w 12"/>
                  <a:gd name="T35" fmla="*/ 53 h 57"/>
                  <a:gd name="T36" fmla="*/ 12 w 12"/>
                  <a:gd name="T37" fmla="*/ 52 h 57"/>
                  <a:gd name="T38" fmla="*/ 12 w 12"/>
                  <a:gd name="T39" fmla="*/ 50 h 57"/>
                  <a:gd name="T40" fmla="*/ 12 w 12"/>
                  <a:gd name="T41" fmla="*/ 25 h 57"/>
                  <a:gd name="T42" fmla="*/ 6 w 12"/>
                  <a:gd name="T43" fmla="*/ 27 h 57"/>
                  <a:gd name="T44" fmla="*/ 12 w 12"/>
                  <a:gd name="T45" fmla="*/ 27 h 57"/>
                  <a:gd name="T46" fmla="*/ 12 w 12"/>
                  <a:gd name="T47" fmla="*/ 5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57"/>
                  <a:gd name="T74" fmla="*/ 12 w 12"/>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57">
                    <a:moveTo>
                      <a:pt x="12" y="5"/>
                    </a:moveTo>
                    <a:lnTo>
                      <a:pt x="12" y="4"/>
                    </a:lnTo>
                    <a:lnTo>
                      <a:pt x="12" y="2"/>
                    </a:lnTo>
                    <a:lnTo>
                      <a:pt x="10" y="0"/>
                    </a:lnTo>
                    <a:lnTo>
                      <a:pt x="8" y="0"/>
                    </a:lnTo>
                    <a:lnTo>
                      <a:pt x="6" y="0"/>
                    </a:lnTo>
                    <a:lnTo>
                      <a:pt x="4" y="0"/>
                    </a:lnTo>
                    <a:lnTo>
                      <a:pt x="2" y="2"/>
                    </a:lnTo>
                    <a:lnTo>
                      <a:pt x="0" y="4"/>
                    </a:lnTo>
                    <a:lnTo>
                      <a:pt x="0" y="25"/>
                    </a:lnTo>
                    <a:lnTo>
                      <a:pt x="0" y="27"/>
                    </a:lnTo>
                    <a:lnTo>
                      <a:pt x="0" y="52"/>
                    </a:lnTo>
                    <a:lnTo>
                      <a:pt x="0" y="53"/>
                    </a:lnTo>
                    <a:lnTo>
                      <a:pt x="2" y="55"/>
                    </a:lnTo>
                    <a:lnTo>
                      <a:pt x="4" y="57"/>
                    </a:lnTo>
                    <a:lnTo>
                      <a:pt x="6" y="57"/>
                    </a:lnTo>
                    <a:lnTo>
                      <a:pt x="8" y="55"/>
                    </a:lnTo>
                    <a:lnTo>
                      <a:pt x="10" y="53"/>
                    </a:lnTo>
                    <a:lnTo>
                      <a:pt x="12" y="52"/>
                    </a:lnTo>
                    <a:lnTo>
                      <a:pt x="12" y="50"/>
                    </a:lnTo>
                    <a:lnTo>
                      <a:pt x="12" y="25"/>
                    </a:lnTo>
                    <a:lnTo>
                      <a:pt x="6" y="27"/>
                    </a:lnTo>
                    <a:lnTo>
                      <a:pt x="12" y="27"/>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8" name="Freeform 282"/>
              <p:cNvSpPr>
                <a:spLocks/>
              </p:cNvSpPr>
              <p:nvPr/>
            </p:nvSpPr>
            <p:spPr bwMode="auto">
              <a:xfrm>
                <a:off x="650" y="2832"/>
                <a:ext cx="7" cy="29"/>
              </a:xfrm>
              <a:custGeom>
                <a:avLst/>
                <a:gdLst>
                  <a:gd name="T0" fmla="*/ 12 w 15"/>
                  <a:gd name="T1" fmla="*/ 4 h 58"/>
                  <a:gd name="T2" fmla="*/ 10 w 15"/>
                  <a:gd name="T3" fmla="*/ 2 h 58"/>
                  <a:gd name="T4" fmla="*/ 8 w 15"/>
                  <a:gd name="T5" fmla="*/ 0 h 58"/>
                  <a:gd name="T6" fmla="*/ 6 w 15"/>
                  <a:gd name="T7" fmla="*/ 0 h 58"/>
                  <a:gd name="T8" fmla="*/ 4 w 15"/>
                  <a:gd name="T9" fmla="*/ 0 h 58"/>
                  <a:gd name="T10" fmla="*/ 2 w 15"/>
                  <a:gd name="T11" fmla="*/ 0 h 58"/>
                  <a:gd name="T12" fmla="*/ 0 w 15"/>
                  <a:gd name="T13" fmla="*/ 2 h 58"/>
                  <a:gd name="T14" fmla="*/ 0 w 15"/>
                  <a:gd name="T15" fmla="*/ 4 h 58"/>
                  <a:gd name="T16" fmla="*/ 0 w 15"/>
                  <a:gd name="T17" fmla="*/ 6 h 58"/>
                  <a:gd name="T18" fmla="*/ 0 w 15"/>
                  <a:gd name="T19" fmla="*/ 19 h 58"/>
                  <a:gd name="T20" fmla="*/ 4 w 15"/>
                  <a:gd name="T21" fmla="*/ 52 h 58"/>
                  <a:gd name="T22" fmla="*/ 4 w 15"/>
                  <a:gd name="T23" fmla="*/ 54 h 58"/>
                  <a:gd name="T24" fmla="*/ 6 w 15"/>
                  <a:gd name="T25" fmla="*/ 56 h 58"/>
                  <a:gd name="T26" fmla="*/ 8 w 15"/>
                  <a:gd name="T27" fmla="*/ 58 h 58"/>
                  <a:gd name="T28" fmla="*/ 10 w 15"/>
                  <a:gd name="T29" fmla="*/ 58 h 58"/>
                  <a:gd name="T30" fmla="*/ 12 w 15"/>
                  <a:gd name="T31" fmla="*/ 56 h 58"/>
                  <a:gd name="T32" fmla="*/ 14 w 15"/>
                  <a:gd name="T33" fmla="*/ 54 h 58"/>
                  <a:gd name="T34" fmla="*/ 15 w 15"/>
                  <a:gd name="T35" fmla="*/ 52 h 58"/>
                  <a:gd name="T36" fmla="*/ 15 w 15"/>
                  <a:gd name="T37" fmla="*/ 50 h 58"/>
                  <a:gd name="T38" fmla="*/ 12 w 15"/>
                  <a:gd name="T39" fmla="*/ 18 h 58"/>
                  <a:gd name="T40" fmla="*/ 12 w 15"/>
                  <a:gd name="T41" fmla="*/ 4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8"/>
                  <a:gd name="T65" fmla="*/ 15 w 15"/>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8">
                    <a:moveTo>
                      <a:pt x="12" y="4"/>
                    </a:moveTo>
                    <a:lnTo>
                      <a:pt x="10" y="2"/>
                    </a:lnTo>
                    <a:lnTo>
                      <a:pt x="8" y="0"/>
                    </a:lnTo>
                    <a:lnTo>
                      <a:pt x="6" y="0"/>
                    </a:lnTo>
                    <a:lnTo>
                      <a:pt x="4" y="0"/>
                    </a:lnTo>
                    <a:lnTo>
                      <a:pt x="2" y="0"/>
                    </a:lnTo>
                    <a:lnTo>
                      <a:pt x="0" y="2"/>
                    </a:lnTo>
                    <a:lnTo>
                      <a:pt x="0" y="4"/>
                    </a:lnTo>
                    <a:lnTo>
                      <a:pt x="0" y="6"/>
                    </a:lnTo>
                    <a:lnTo>
                      <a:pt x="0" y="19"/>
                    </a:lnTo>
                    <a:lnTo>
                      <a:pt x="4" y="52"/>
                    </a:lnTo>
                    <a:lnTo>
                      <a:pt x="4" y="54"/>
                    </a:lnTo>
                    <a:lnTo>
                      <a:pt x="6" y="56"/>
                    </a:lnTo>
                    <a:lnTo>
                      <a:pt x="8" y="58"/>
                    </a:lnTo>
                    <a:lnTo>
                      <a:pt x="10" y="58"/>
                    </a:lnTo>
                    <a:lnTo>
                      <a:pt x="12" y="56"/>
                    </a:lnTo>
                    <a:lnTo>
                      <a:pt x="14" y="54"/>
                    </a:lnTo>
                    <a:lnTo>
                      <a:pt x="15" y="52"/>
                    </a:lnTo>
                    <a:lnTo>
                      <a:pt x="15" y="50"/>
                    </a:lnTo>
                    <a:lnTo>
                      <a:pt x="12" y="1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9" name="Freeform 283"/>
              <p:cNvSpPr>
                <a:spLocks/>
              </p:cNvSpPr>
              <p:nvPr/>
            </p:nvSpPr>
            <p:spPr bwMode="auto">
              <a:xfrm>
                <a:off x="653" y="2872"/>
                <a:ext cx="10" cy="28"/>
              </a:xfrm>
              <a:custGeom>
                <a:avLst/>
                <a:gdLst>
                  <a:gd name="T0" fmla="*/ 11 w 19"/>
                  <a:gd name="T1" fmla="*/ 4 h 56"/>
                  <a:gd name="T2" fmla="*/ 9 w 19"/>
                  <a:gd name="T3" fmla="*/ 2 h 56"/>
                  <a:gd name="T4" fmla="*/ 7 w 19"/>
                  <a:gd name="T5" fmla="*/ 0 h 56"/>
                  <a:gd name="T6" fmla="*/ 6 w 19"/>
                  <a:gd name="T7" fmla="*/ 0 h 56"/>
                  <a:gd name="T8" fmla="*/ 4 w 19"/>
                  <a:gd name="T9" fmla="*/ 0 h 56"/>
                  <a:gd name="T10" fmla="*/ 2 w 19"/>
                  <a:gd name="T11" fmla="*/ 0 h 56"/>
                  <a:gd name="T12" fmla="*/ 0 w 19"/>
                  <a:gd name="T13" fmla="*/ 2 h 56"/>
                  <a:gd name="T14" fmla="*/ 0 w 19"/>
                  <a:gd name="T15" fmla="*/ 4 h 56"/>
                  <a:gd name="T16" fmla="*/ 0 w 19"/>
                  <a:gd name="T17" fmla="*/ 6 h 56"/>
                  <a:gd name="T18" fmla="*/ 0 w 19"/>
                  <a:gd name="T19" fmla="*/ 11 h 56"/>
                  <a:gd name="T20" fmla="*/ 7 w 19"/>
                  <a:gd name="T21" fmla="*/ 52 h 56"/>
                  <a:gd name="T22" fmla="*/ 7 w 19"/>
                  <a:gd name="T23" fmla="*/ 54 h 56"/>
                  <a:gd name="T24" fmla="*/ 9 w 19"/>
                  <a:gd name="T25" fmla="*/ 56 h 56"/>
                  <a:gd name="T26" fmla="*/ 11 w 19"/>
                  <a:gd name="T27" fmla="*/ 56 h 56"/>
                  <a:gd name="T28" fmla="*/ 13 w 19"/>
                  <a:gd name="T29" fmla="*/ 56 h 56"/>
                  <a:gd name="T30" fmla="*/ 15 w 19"/>
                  <a:gd name="T31" fmla="*/ 56 h 56"/>
                  <a:gd name="T32" fmla="*/ 17 w 19"/>
                  <a:gd name="T33" fmla="*/ 54 h 56"/>
                  <a:gd name="T34" fmla="*/ 19 w 19"/>
                  <a:gd name="T35" fmla="*/ 52 h 56"/>
                  <a:gd name="T36" fmla="*/ 19 w 19"/>
                  <a:gd name="T37" fmla="*/ 50 h 56"/>
                  <a:gd name="T38" fmla="*/ 11 w 19"/>
                  <a:gd name="T39" fmla="*/ 9 h 56"/>
                  <a:gd name="T40" fmla="*/ 11 w 19"/>
                  <a:gd name="T41" fmla="*/ 4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56"/>
                  <a:gd name="T65" fmla="*/ 19 w 1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56">
                    <a:moveTo>
                      <a:pt x="11" y="4"/>
                    </a:moveTo>
                    <a:lnTo>
                      <a:pt x="9" y="2"/>
                    </a:lnTo>
                    <a:lnTo>
                      <a:pt x="7" y="0"/>
                    </a:lnTo>
                    <a:lnTo>
                      <a:pt x="6" y="0"/>
                    </a:lnTo>
                    <a:lnTo>
                      <a:pt x="4" y="0"/>
                    </a:lnTo>
                    <a:lnTo>
                      <a:pt x="2" y="0"/>
                    </a:lnTo>
                    <a:lnTo>
                      <a:pt x="0" y="2"/>
                    </a:lnTo>
                    <a:lnTo>
                      <a:pt x="0" y="4"/>
                    </a:lnTo>
                    <a:lnTo>
                      <a:pt x="0" y="6"/>
                    </a:lnTo>
                    <a:lnTo>
                      <a:pt x="0" y="11"/>
                    </a:lnTo>
                    <a:lnTo>
                      <a:pt x="7" y="52"/>
                    </a:lnTo>
                    <a:lnTo>
                      <a:pt x="7" y="54"/>
                    </a:lnTo>
                    <a:lnTo>
                      <a:pt x="9" y="56"/>
                    </a:lnTo>
                    <a:lnTo>
                      <a:pt x="11" y="56"/>
                    </a:lnTo>
                    <a:lnTo>
                      <a:pt x="13" y="56"/>
                    </a:lnTo>
                    <a:lnTo>
                      <a:pt x="15" y="56"/>
                    </a:lnTo>
                    <a:lnTo>
                      <a:pt x="17" y="54"/>
                    </a:lnTo>
                    <a:lnTo>
                      <a:pt x="19" y="52"/>
                    </a:lnTo>
                    <a:lnTo>
                      <a:pt x="19" y="50"/>
                    </a:lnTo>
                    <a:lnTo>
                      <a:pt x="11" y="9"/>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0" name="Freeform 284"/>
              <p:cNvSpPr>
                <a:spLocks/>
              </p:cNvSpPr>
              <p:nvPr/>
            </p:nvSpPr>
            <p:spPr bwMode="auto">
              <a:xfrm>
                <a:off x="660" y="2912"/>
                <a:ext cx="12" cy="28"/>
              </a:xfrm>
              <a:custGeom>
                <a:avLst/>
                <a:gdLst>
                  <a:gd name="T0" fmla="*/ 12 w 23"/>
                  <a:gd name="T1" fmla="*/ 5 h 55"/>
                  <a:gd name="T2" fmla="*/ 10 w 23"/>
                  <a:gd name="T3" fmla="*/ 3 h 55"/>
                  <a:gd name="T4" fmla="*/ 8 w 23"/>
                  <a:gd name="T5" fmla="*/ 1 h 55"/>
                  <a:gd name="T6" fmla="*/ 6 w 23"/>
                  <a:gd name="T7" fmla="*/ 0 h 55"/>
                  <a:gd name="T8" fmla="*/ 4 w 23"/>
                  <a:gd name="T9" fmla="*/ 0 h 55"/>
                  <a:gd name="T10" fmla="*/ 2 w 23"/>
                  <a:gd name="T11" fmla="*/ 1 h 55"/>
                  <a:gd name="T12" fmla="*/ 0 w 23"/>
                  <a:gd name="T13" fmla="*/ 3 h 55"/>
                  <a:gd name="T14" fmla="*/ 0 w 23"/>
                  <a:gd name="T15" fmla="*/ 5 h 55"/>
                  <a:gd name="T16" fmla="*/ 0 w 23"/>
                  <a:gd name="T17" fmla="*/ 7 h 55"/>
                  <a:gd name="T18" fmla="*/ 12 w 23"/>
                  <a:gd name="T19" fmla="*/ 51 h 55"/>
                  <a:gd name="T20" fmla="*/ 14 w 23"/>
                  <a:gd name="T21" fmla="*/ 53 h 55"/>
                  <a:gd name="T22" fmla="*/ 16 w 23"/>
                  <a:gd name="T23" fmla="*/ 55 h 55"/>
                  <a:gd name="T24" fmla="*/ 17 w 23"/>
                  <a:gd name="T25" fmla="*/ 55 h 55"/>
                  <a:gd name="T26" fmla="*/ 19 w 23"/>
                  <a:gd name="T27" fmla="*/ 55 h 55"/>
                  <a:gd name="T28" fmla="*/ 21 w 23"/>
                  <a:gd name="T29" fmla="*/ 55 h 55"/>
                  <a:gd name="T30" fmla="*/ 23 w 23"/>
                  <a:gd name="T31" fmla="*/ 53 h 55"/>
                  <a:gd name="T32" fmla="*/ 23 w 23"/>
                  <a:gd name="T33" fmla="*/ 51 h 55"/>
                  <a:gd name="T34" fmla="*/ 23 w 23"/>
                  <a:gd name="T35" fmla="*/ 49 h 55"/>
                  <a:gd name="T36" fmla="*/ 12 w 23"/>
                  <a:gd name="T37" fmla="*/ 5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5"/>
                  <a:gd name="T59" fmla="*/ 23 w 23"/>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5">
                    <a:moveTo>
                      <a:pt x="12" y="5"/>
                    </a:moveTo>
                    <a:lnTo>
                      <a:pt x="10" y="3"/>
                    </a:lnTo>
                    <a:lnTo>
                      <a:pt x="8" y="1"/>
                    </a:lnTo>
                    <a:lnTo>
                      <a:pt x="6" y="0"/>
                    </a:lnTo>
                    <a:lnTo>
                      <a:pt x="4" y="0"/>
                    </a:lnTo>
                    <a:lnTo>
                      <a:pt x="2" y="1"/>
                    </a:lnTo>
                    <a:lnTo>
                      <a:pt x="0" y="3"/>
                    </a:lnTo>
                    <a:lnTo>
                      <a:pt x="0" y="5"/>
                    </a:lnTo>
                    <a:lnTo>
                      <a:pt x="0" y="7"/>
                    </a:lnTo>
                    <a:lnTo>
                      <a:pt x="12" y="51"/>
                    </a:lnTo>
                    <a:lnTo>
                      <a:pt x="14" y="53"/>
                    </a:lnTo>
                    <a:lnTo>
                      <a:pt x="16" y="55"/>
                    </a:lnTo>
                    <a:lnTo>
                      <a:pt x="17" y="55"/>
                    </a:lnTo>
                    <a:lnTo>
                      <a:pt x="19" y="55"/>
                    </a:lnTo>
                    <a:lnTo>
                      <a:pt x="21" y="55"/>
                    </a:lnTo>
                    <a:lnTo>
                      <a:pt x="23" y="53"/>
                    </a:lnTo>
                    <a:lnTo>
                      <a:pt x="23" y="51"/>
                    </a:lnTo>
                    <a:lnTo>
                      <a:pt x="23" y="49"/>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1" name="Freeform 285"/>
              <p:cNvSpPr>
                <a:spLocks/>
              </p:cNvSpPr>
              <p:nvPr/>
            </p:nvSpPr>
            <p:spPr bwMode="auto">
              <a:xfrm>
                <a:off x="671" y="2951"/>
                <a:ext cx="13" cy="27"/>
              </a:xfrm>
              <a:custGeom>
                <a:avLst/>
                <a:gdLst>
                  <a:gd name="T0" fmla="*/ 12 w 27"/>
                  <a:gd name="T1" fmla="*/ 4 h 54"/>
                  <a:gd name="T2" fmla="*/ 12 w 27"/>
                  <a:gd name="T3" fmla="*/ 2 h 54"/>
                  <a:gd name="T4" fmla="*/ 10 w 27"/>
                  <a:gd name="T5" fmla="*/ 0 h 54"/>
                  <a:gd name="T6" fmla="*/ 8 w 27"/>
                  <a:gd name="T7" fmla="*/ 0 h 54"/>
                  <a:gd name="T8" fmla="*/ 6 w 27"/>
                  <a:gd name="T9" fmla="*/ 0 h 54"/>
                  <a:gd name="T10" fmla="*/ 4 w 27"/>
                  <a:gd name="T11" fmla="*/ 0 h 54"/>
                  <a:gd name="T12" fmla="*/ 2 w 27"/>
                  <a:gd name="T13" fmla="*/ 2 h 54"/>
                  <a:gd name="T14" fmla="*/ 0 w 27"/>
                  <a:gd name="T15" fmla="*/ 4 h 54"/>
                  <a:gd name="T16" fmla="*/ 0 w 27"/>
                  <a:gd name="T17" fmla="*/ 6 h 54"/>
                  <a:gd name="T18" fmla="*/ 16 w 27"/>
                  <a:gd name="T19" fmla="*/ 50 h 54"/>
                  <a:gd name="T20" fmla="*/ 18 w 27"/>
                  <a:gd name="T21" fmla="*/ 52 h 54"/>
                  <a:gd name="T22" fmla="*/ 19 w 27"/>
                  <a:gd name="T23" fmla="*/ 54 h 54"/>
                  <a:gd name="T24" fmla="*/ 21 w 27"/>
                  <a:gd name="T25" fmla="*/ 54 h 54"/>
                  <a:gd name="T26" fmla="*/ 23 w 27"/>
                  <a:gd name="T27" fmla="*/ 54 h 54"/>
                  <a:gd name="T28" fmla="*/ 25 w 27"/>
                  <a:gd name="T29" fmla="*/ 54 h 54"/>
                  <a:gd name="T30" fmla="*/ 27 w 27"/>
                  <a:gd name="T31" fmla="*/ 52 h 54"/>
                  <a:gd name="T32" fmla="*/ 27 w 27"/>
                  <a:gd name="T33" fmla="*/ 50 h 54"/>
                  <a:gd name="T34" fmla="*/ 27 w 27"/>
                  <a:gd name="T35" fmla="*/ 48 h 54"/>
                  <a:gd name="T36" fmla="*/ 12 w 27"/>
                  <a:gd name="T37" fmla="*/ 4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54"/>
                  <a:gd name="T59" fmla="*/ 27 w 27"/>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54">
                    <a:moveTo>
                      <a:pt x="12" y="4"/>
                    </a:moveTo>
                    <a:lnTo>
                      <a:pt x="12" y="2"/>
                    </a:lnTo>
                    <a:lnTo>
                      <a:pt x="10" y="0"/>
                    </a:lnTo>
                    <a:lnTo>
                      <a:pt x="8" y="0"/>
                    </a:lnTo>
                    <a:lnTo>
                      <a:pt x="6" y="0"/>
                    </a:lnTo>
                    <a:lnTo>
                      <a:pt x="4" y="0"/>
                    </a:lnTo>
                    <a:lnTo>
                      <a:pt x="2" y="2"/>
                    </a:lnTo>
                    <a:lnTo>
                      <a:pt x="0" y="4"/>
                    </a:lnTo>
                    <a:lnTo>
                      <a:pt x="0" y="6"/>
                    </a:lnTo>
                    <a:lnTo>
                      <a:pt x="16" y="50"/>
                    </a:lnTo>
                    <a:lnTo>
                      <a:pt x="18" y="52"/>
                    </a:lnTo>
                    <a:lnTo>
                      <a:pt x="19" y="54"/>
                    </a:lnTo>
                    <a:lnTo>
                      <a:pt x="21" y="54"/>
                    </a:lnTo>
                    <a:lnTo>
                      <a:pt x="23" y="54"/>
                    </a:lnTo>
                    <a:lnTo>
                      <a:pt x="25" y="54"/>
                    </a:lnTo>
                    <a:lnTo>
                      <a:pt x="27" y="52"/>
                    </a:lnTo>
                    <a:lnTo>
                      <a:pt x="27" y="50"/>
                    </a:lnTo>
                    <a:lnTo>
                      <a:pt x="27" y="4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2" name="Freeform 286"/>
              <p:cNvSpPr>
                <a:spLocks/>
              </p:cNvSpPr>
              <p:nvPr/>
            </p:nvSpPr>
            <p:spPr bwMode="auto">
              <a:xfrm>
                <a:off x="685" y="2989"/>
                <a:ext cx="15" cy="26"/>
              </a:xfrm>
              <a:custGeom>
                <a:avLst/>
                <a:gdLst>
                  <a:gd name="T0" fmla="*/ 10 w 31"/>
                  <a:gd name="T1" fmla="*/ 2 h 54"/>
                  <a:gd name="T2" fmla="*/ 8 w 31"/>
                  <a:gd name="T3" fmla="*/ 0 h 54"/>
                  <a:gd name="T4" fmla="*/ 6 w 31"/>
                  <a:gd name="T5" fmla="*/ 0 h 54"/>
                  <a:gd name="T6" fmla="*/ 4 w 31"/>
                  <a:gd name="T7" fmla="*/ 0 h 54"/>
                  <a:gd name="T8" fmla="*/ 2 w 31"/>
                  <a:gd name="T9" fmla="*/ 0 h 54"/>
                  <a:gd name="T10" fmla="*/ 0 w 31"/>
                  <a:gd name="T11" fmla="*/ 2 h 54"/>
                  <a:gd name="T12" fmla="*/ 0 w 31"/>
                  <a:gd name="T13" fmla="*/ 4 h 54"/>
                  <a:gd name="T14" fmla="*/ 0 w 31"/>
                  <a:gd name="T15" fmla="*/ 6 h 54"/>
                  <a:gd name="T16" fmla="*/ 0 w 31"/>
                  <a:gd name="T17" fmla="*/ 8 h 54"/>
                  <a:gd name="T18" fmla="*/ 19 w 31"/>
                  <a:gd name="T19" fmla="*/ 50 h 54"/>
                  <a:gd name="T20" fmla="*/ 21 w 31"/>
                  <a:gd name="T21" fmla="*/ 52 h 54"/>
                  <a:gd name="T22" fmla="*/ 23 w 31"/>
                  <a:gd name="T23" fmla="*/ 54 h 54"/>
                  <a:gd name="T24" fmla="*/ 25 w 31"/>
                  <a:gd name="T25" fmla="*/ 54 h 54"/>
                  <a:gd name="T26" fmla="*/ 27 w 31"/>
                  <a:gd name="T27" fmla="*/ 52 h 54"/>
                  <a:gd name="T28" fmla="*/ 29 w 31"/>
                  <a:gd name="T29" fmla="*/ 50 h 54"/>
                  <a:gd name="T30" fmla="*/ 31 w 31"/>
                  <a:gd name="T31" fmla="*/ 48 h 54"/>
                  <a:gd name="T32" fmla="*/ 31 w 31"/>
                  <a:gd name="T33" fmla="*/ 46 h 54"/>
                  <a:gd name="T34" fmla="*/ 29 w 31"/>
                  <a:gd name="T35" fmla="*/ 44 h 54"/>
                  <a:gd name="T36" fmla="*/ 10 w 31"/>
                  <a:gd name="T37" fmla="*/ 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4"/>
                  <a:gd name="T59" fmla="*/ 31 w 31"/>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4">
                    <a:moveTo>
                      <a:pt x="10" y="2"/>
                    </a:moveTo>
                    <a:lnTo>
                      <a:pt x="8" y="0"/>
                    </a:lnTo>
                    <a:lnTo>
                      <a:pt x="6" y="0"/>
                    </a:lnTo>
                    <a:lnTo>
                      <a:pt x="4" y="0"/>
                    </a:lnTo>
                    <a:lnTo>
                      <a:pt x="2" y="0"/>
                    </a:lnTo>
                    <a:lnTo>
                      <a:pt x="0" y="2"/>
                    </a:lnTo>
                    <a:lnTo>
                      <a:pt x="0" y="4"/>
                    </a:lnTo>
                    <a:lnTo>
                      <a:pt x="0" y="6"/>
                    </a:lnTo>
                    <a:lnTo>
                      <a:pt x="0" y="8"/>
                    </a:lnTo>
                    <a:lnTo>
                      <a:pt x="19" y="50"/>
                    </a:lnTo>
                    <a:lnTo>
                      <a:pt x="21" y="52"/>
                    </a:lnTo>
                    <a:lnTo>
                      <a:pt x="23" y="54"/>
                    </a:lnTo>
                    <a:lnTo>
                      <a:pt x="25" y="54"/>
                    </a:lnTo>
                    <a:lnTo>
                      <a:pt x="27" y="52"/>
                    </a:lnTo>
                    <a:lnTo>
                      <a:pt x="29" y="50"/>
                    </a:lnTo>
                    <a:lnTo>
                      <a:pt x="31" y="48"/>
                    </a:lnTo>
                    <a:lnTo>
                      <a:pt x="31" y="46"/>
                    </a:lnTo>
                    <a:lnTo>
                      <a:pt x="29" y="44"/>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3" name="Freeform 287"/>
              <p:cNvSpPr>
                <a:spLocks/>
              </p:cNvSpPr>
              <p:nvPr/>
            </p:nvSpPr>
            <p:spPr bwMode="auto">
              <a:xfrm>
                <a:off x="702" y="3025"/>
                <a:ext cx="17" cy="26"/>
              </a:xfrm>
              <a:custGeom>
                <a:avLst/>
                <a:gdLst>
                  <a:gd name="T0" fmla="*/ 9 w 32"/>
                  <a:gd name="T1" fmla="*/ 2 h 52"/>
                  <a:gd name="T2" fmla="*/ 7 w 32"/>
                  <a:gd name="T3" fmla="*/ 0 h 52"/>
                  <a:gd name="T4" fmla="*/ 5 w 32"/>
                  <a:gd name="T5" fmla="*/ 0 h 52"/>
                  <a:gd name="T6" fmla="*/ 3 w 32"/>
                  <a:gd name="T7" fmla="*/ 0 h 52"/>
                  <a:gd name="T8" fmla="*/ 2 w 32"/>
                  <a:gd name="T9" fmla="*/ 0 h 52"/>
                  <a:gd name="T10" fmla="*/ 0 w 32"/>
                  <a:gd name="T11" fmla="*/ 2 h 52"/>
                  <a:gd name="T12" fmla="*/ 0 w 32"/>
                  <a:gd name="T13" fmla="*/ 4 h 52"/>
                  <a:gd name="T14" fmla="*/ 0 w 32"/>
                  <a:gd name="T15" fmla="*/ 6 h 52"/>
                  <a:gd name="T16" fmla="*/ 0 w 32"/>
                  <a:gd name="T17" fmla="*/ 8 h 52"/>
                  <a:gd name="T18" fmla="*/ 23 w 32"/>
                  <a:gd name="T19" fmla="*/ 48 h 52"/>
                  <a:gd name="T20" fmla="*/ 25 w 32"/>
                  <a:gd name="T21" fmla="*/ 50 h 52"/>
                  <a:gd name="T22" fmla="*/ 26 w 32"/>
                  <a:gd name="T23" fmla="*/ 52 h 52"/>
                  <a:gd name="T24" fmla="*/ 28 w 32"/>
                  <a:gd name="T25" fmla="*/ 52 h 52"/>
                  <a:gd name="T26" fmla="*/ 30 w 32"/>
                  <a:gd name="T27" fmla="*/ 50 h 52"/>
                  <a:gd name="T28" fmla="*/ 32 w 32"/>
                  <a:gd name="T29" fmla="*/ 48 h 52"/>
                  <a:gd name="T30" fmla="*/ 32 w 32"/>
                  <a:gd name="T31" fmla="*/ 46 h 52"/>
                  <a:gd name="T32" fmla="*/ 32 w 32"/>
                  <a:gd name="T33" fmla="*/ 44 h 52"/>
                  <a:gd name="T34" fmla="*/ 32 w 32"/>
                  <a:gd name="T35" fmla="*/ 42 h 52"/>
                  <a:gd name="T36" fmla="*/ 9 w 32"/>
                  <a:gd name="T37" fmla="*/ 2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2"/>
                  <a:gd name="T59" fmla="*/ 32 w 32"/>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2">
                    <a:moveTo>
                      <a:pt x="9" y="2"/>
                    </a:moveTo>
                    <a:lnTo>
                      <a:pt x="7" y="0"/>
                    </a:lnTo>
                    <a:lnTo>
                      <a:pt x="5" y="0"/>
                    </a:lnTo>
                    <a:lnTo>
                      <a:pt x="3" y="0"/>
                    </a:lnTo>
                    <a:lnTo>
                      <a:pt x="2" y="0"/>
                    </a:lnTo>
                    <a:lnTo>
                      <a:pt x="0" y="2"/>
                    </a:lnTo>
                    <a:lnTo>
                      <a:pt x="0" y="4"/>
                    </a:lnTo>
                    <a:lnTo>
                      <a:pt x="0" y="6"/>
                    </a:lnTo>
                    <a:lnTo>
                      <a:pt x="0" y="8"/>
                    </a:lnTo>
                    <a:lnTo>
                      <a:pt x="23" y="48"/>
                    </a:lnTo>
                    <a:lnTo>
                      <a:pt x="25" y="50"/>
                    </a:lnTo>
                    <a:lnTo>
                      <a:pt x="26" y="52"/>
                    </a:lnTo>
                    <a:lnTo>
                      <a:pt x="28" y="52"/>
                    </a:lnTo>
                    <a:lnTo>
                      <a:pt x="30" y="50"/>
                    </a:lnTo>
                    <a:lnTo>
                      <a:pt x="32" y="48"/>
                    </a:lnTo>
                    <a:lnTo>
                      <a:pt x="32" y="46"/>
                    </a:lnTo>
                    <a:lnTo>
                      <a:pt x="32" y="44"/>
                    </a:lnTo>
                    <a:lnTo>
                      <a:pt x="32" y="42"/>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4" name="Freeform 288"/>
              <p:cNvSpPr>
                <a:spLocks/>
              </p:cNvSpPr>
              <p:nvPr/>
            </p:nvSpPr>
            <p:spPr bwMode="auto">
              <a:xfrm>
                <a:off x="722" y="3059"/>
                <a:ext cx="19" cy="25"/>
              </a:xfrm>
              <a:custGeom>
                <a:avLst/>
                <a:gdLst>
                  <a:gd name="T0" fmla="*/ 10 w 36"/>
                  <a:gd name="T1" fmla="*/ 4 h 50"/>
                  <a:gd name="T2" fmla="*/ 8 w 36"/>
                  <a:gd name="T3" fmla="*/ 2 h 50"/>
                  <a:gd name="T4" fmla="*/ 6 w 36"/>
                  <a:gd name="T5" fmla="*/ 0 h 50"/>
                  <a:gd name="T6" fmla="*/ 4 w 36"/>
                  <a:gd name="T7" fmla="*/ 0 h 50"/>
                  <a:gd name="T8" fmla="*/ 2 w 36"/>
                  <a:gd name="T9" fmla="*/ 2 h 50"/>
                  <a:gd name="T10" fmla="*/ 0 w 36"/>
                  <a:gd name="T11" fmla="*/ 4 h 50"/>
                  <a:gd name="T12" fmla="*/ 0 w 36"/>
                  <a:gd name="T13" fmla="*/ 6 h 50"/>
                  <a:gd name="T14" fmla="*/ 0 w 36"/>
                  <a:gd name="T15" fmla="*/ 8 h 50"/>
                  <a:gd name="T16" fmla="*/ 0 w 36"/>
                  <a:gd name="T17" fmla="*/ 10 h 50"/>
                  <a:gd name="T18" fmla="*/ 27 w 36"/>
                  <a:gd name="T19" fmla="*/ 48 h 50"/>
                  <a:gd name="T20" fmla="*/ 29 w 36"/>
                  <a:gd name="T21" fmla="*/ 50 h 50"/>
                  <a:gd name="T22" fmla="*/ 31 w 36"/>
                  <a:gd name="T23" fmla="*/ 50 h 50"/>
                  <a:gd name="T24" fmla="*/ 33 w 36"/>
                  <a:gd name="T25" fmla="*/ 50 h 50"/>
                  <a:gd name="T26" fmla="*/ 34 w 36"/>
                  <a:gd name="T27" fmla="*/ 50 h 50"/>
                  <a:gd name="T28" fmla="*/ 36 w 36"/>
                  <a:gd name="T29" fmla="*/ 48 h 50"/>
                  <a:gd name="T30" fmla="*/ 36 w 36"/>
                  <a:gd name="T31" fmla="*/ 46 h 50"/>
                  <a:gd name="T32" fmla="*/ 36 w 36"/>
                  <a:gd name="T33" fmla="*/ 44 h 50"/>
                  <a:gd name="T34" fmla="*/ 36 w 36"/>
                  <a:gd name="T35" fmla="*/ 42 h 50"/>
                  <a:gd name="T36" fmla="*/ 10 w 36"/>
                  <a:gd name="T37" fmla="*/ 4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50"/>
                  <a:gd name="T59" fmla="*/ 36 w 3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50">
                    <a:moveTo>
                      <a:pt x="10" y="4"/>
                    </a:moveTo>
                    <a:lnTo>
                      <a:pt x="8" y="2"/>
                    </a:lnTo>
                    <a:lnTo>
                      <a:pt x="6" y="0"/>
                    </a:lnTo>
                    <a:lnTo>
                      <a:pt x="4" y="0"/>
                    </a:lnTo>
                    <a:lnTo>
                      <a:pt x="2" y="2"/>
                    </a:lnTo>
                    <a:lnTo>
                      <a:pt x="0" y="4"/>
                    </a:lnTo>
                    <a:lnTo>
                      <a:pt x="0" y="6"/>
                    </a:lnTo>
                    <a:lnTo>
                      <a:pt x="0" y="8"/>
                    </a:lnTo>
                    <a:lnTo>
                      <a:pt x="0" y="10"/>
                    </a:lnTo>
                    <a:lnTo>
                      <a:pt x="27" y="48"/>
                    </a:lnTo>
                    <a:lnTo>
                      <a:pt x="29" y="50"/>
                    </a:lnTo>
                    <a:lnTo>
                      <a:pt x="31" y="50"/>
                    </a:lnTo>
                    <a:lnTo>
                      <a:pt x="33" y="50"/>
                    </a:lnTo>
                    <a:lnTo>
                      <a:pt x="34" y="50"/>
                    </a:lnTo>
                    <a:lnTo>
                      <a:pt x="36" y="48"/>
                    </a:lnTo>
                    <a:lnTo>
                      <a:pt x="36" y="46"/>
                    </a:lnTo>
                    <a:lnTo>
                      <a:pt x="36" y="44"/>
                    </a:lnTo>
                    <a:lnTo>
                      <a:pt x="36" y="42"/>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5" name="Freeform 289"/>
              <p:cNvSpPr>
                <a:spLocks/>
              </p:cNvSpPr>
              <p:nvPr/>
            </p:nvSpPr>
            <p:spPr bwMode="auto">
              <a:xfrm>
                <a:off x="745" y="3093"/>
                <a:ext cx="21" cy="23"/>
              </a:xfrm>
              <a:custGeom>
                <a:avLst/>
                <a:gdLst>
                  <a:gd name="T0" fmla="*/ 10 w 40"/>
                  <a:gd name="T1" fmla="*/ 2 h 46"/>
                  <a:gd name="T2" fmla="*/ 8 w 40"/>
                  <a:gd name="T3" fmla="*/ 0 h 46"/>
                  <a:gd name="T4" fmla="*/ 6 w 40"/>
                  <a:gd name="T5" fmla="*/ 0 h 46"/>
                  <a:gd name="T6" fmla="*/ 4 w 40"/>
                  <a:gd name="T7" fmla="*/ 0 h 46"/>
                  <a:gd name="T8" fmla="*/ 2 w 40"/>
                  <a:gd name="T9" fmla="*/ 0 h 46"/>
                  <a:gd name="T10" fmla="*/ 0 w 40"/>
                  <a:gd name="T11" fmla="*/ 2 h 46"/>
                  <a:gd name="T12" fmla="*/ 0 w 40"/>
                  <a:gd name="T13" fmla="*/ 4 h 46"/>
                  <a:gd name="T14" fmla="*/ 0 w 40"/>
                  <a:gd name="T15" fmla="*/ 6 h 46"/>
                  <a:gd name="T16" fmla="*/ 0 w 40"/>
                  <a:gd name="T17" fmla="*/ 8 h 46"/>
                  <a:gd name="T18" fmla="*/ 29 w 40"/>
                  <a:gd name="T19" fmla="*/ 44 h 46"/>
                  <a:gd name="T20" fmla="*/ 31 w 40"/>
                  <a:gd name="T21" fmla="*/ 46 h 46"/>
                  <a:gd name="T22" fmla="*/ 33 w 40"/>
                  <a:gd name="T23" fmla="*/ 46 h 46"/>
                  <a:gd name="T24" fmla="*/ 34 w 40"/>
                  <a:gd name="T25" fmla="*/ 46 h 46"/>
                  <a:gd name="T26" fmla="*/ 36 w 40"/>
                  <a:gd name="T27" fmla="*/ 46 h 46"/>
                  <a:gd name="T28" fmla="*/ 38 w 40"/>
                  <a:gd name="T29" fmla="*/ 44 h 46"/>
                  <a:gd name="T30" fmla="*/ 40 w 40"/>
                  <a:gd name="T31" fmla="*/ 42 h 46"/>
                  <a:gd name="T32" fmla="*/ 40 w 40"/>
                  <a:gd name="T33" fmla="*/ 40 h 46"/>
                  <a:gd name="T34" fmla="*/ 38 w 40"/>
                  <a:gd name="T35" fmla="*/ 39 h 46"/>
                  <a:gd name="T36" fmla="*/ 10 w 40"/>
                  <a:gd name="T37" fmla="*/ 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6"/>
                  <a:gd name="T59" fmla="*/ 40 w 40"/>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6">
                    <a:moveTo>
                      <a:pt x="10" y="2"/>
                    </a:moveTo>
                    <a:lnTo>
                      <a:pt x="8" y="0"/>
                    </a:lnTo>
                    <a:lnTo>
                      <a:pt x="6" y="0"/>
                    </a:lnTo>
                    <a:lnTo>
                      <a:pt x="4" y="0"/>
                    </a:lnTo>
                    <a:lnTo>
                      <a:pt x="2" y="0"/>
                    </a:lnTo>
                    <a:lnTo>
                      <a:pt x="0" y="2"/>
                    </a:lnTo>
                    <a:lnTo>
                      <a:pt x="0" y="4"/>
                    </a:lnTo>
                    <a:lnTo>
                      <a:pt x="0" y="6"/>
                    </a:lnTo>
                    <a:lnTo>
                      <a:pt x="0" y="8"/>
                    </a:lnTo>
                    <a:lnTo>
                      <a:pt x="29" y="44"/>
                    </a:lnTo>
                    <a:lnTo>
                      <a:pt x="31" y="46"/>
                    </a:lnTo>
                    <a:lnTo>
                      <a:pt x="33" y="46"/>
                    </a:lnTo>
                    <a:lnTo>
                      <a:pt x="34" y="46"/>
                    </a:lnTo>
                    <a:lnTo>
                      <a:pt x="36" y="46"/>
                    </a:lnTo>
                    <a:lnTo>
                      <a:pt x="38" y="44"/>
                    </a:lnTo>
                    <a:lnTo>
                      <a:pt x="40" y="42"/>
                    </a:lnTo>
                    <a:lnTo>
                      <a:pt x="40" y="40"/>
                    </a:lnTo>
                    <a:lnTo>
                      <a:pt x="38" y="39"/>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6" name="Freeform 290"/>
              <p:cNvSpPr>
                <a:spLocks/>
              </p:cNvSpPr>
              <p:nvPr/>
            </p:nvSpPr>
            <p:spPr bwMode="auto">
              <a:xfrm>
                <a:off x="770" y="3124"/>
                <a:ext cx="22" cy="22"/>
              </a:xfrm>
              <a:custGeom>
                <a:avLst/>
                <a:gdLst>
                  <a:gd name="T0" fmla="*/ 11 w 44"/>
                  <a:gd name="T1" fmla="*/ 3 h 44"/>
                  <a:gd name="T2" fmla="*/ 9 w 44"/>
                  <a:gd name="T3" fmla="*/ 1 h 44"/>
                  <a:gd name="T4" fmla="*/ 8 w 44"/>
                  <a:gd name="T5" fmla="*/ 0 h 44"/>
                  <a:gd name="T6" fmla="*/ 6 w 44"/>
                  <a:gd name="T7" fmla="*/ 0 h 44"/>
                  <a:gd name="T8" fmla="*/ 4 w 44"/>
                  <a:gd name="T9" fmla="*/ 1 h 44"/>
                  <a:gd name="T10" fmla="*/ 2 w 44"/>
                  <a:gd name="T11" fmla="*/ 3 h 44"/>
                  <a:gd name="T12" fmla="*/ 0 w 44"/>
                  <a:gd name="T13" fmla="*/ 5 h 44"/>
                  <a:gd name="T14" fmla="*/ 0 w 44"/>
                  <a:gd name="T15" fmla="*/ 7 h 44"/>
                  <a:gd name="T16" fmla="*/ 2 w 44"/>
                  <a:gd name="T17" fmla="*/ 9 h 44"/>
                  <a:gd name="T18" fmla="*/ 32 w 44"/>
                  <a:gd name="T19" fmla="*/ 42 h 44"/>
                  <a:gd name="T20" fmla="*/ 34 w 44"/>
                  <a:gd name="T21" fmla="*/ 44 h 44"/>
                  <a:gd name="T22" fmla="*/ 36 w 44"/>
                  <a:gd name="T23" fmla="*/ 44 h 44"/>
                  <a:gd name="T24" fmla="*/ 38 w 44"/>
                  <a:gd name="T25" fmla="*/ 44 h 44"/>
                  <a:gd name="T26" fmla="*/ 40 w 44"/>
                  <a:gd name="T27" fmla="*/ 44 h 44"/>
                  <a:gd name="T28" fmla="*/ 42 w 44"/>
                  <a:gd name="T29" fmla="*/ 42 h 44"/>
                  <a:gd name="T30" fmla="*/ 44 w 44"/>
                  <a:gd name="T31" fmla="*/ 40 h 44"/>
                  <a:gd name="T32" fmla="*/ 44 w 44"/>
                  <a:gd name="T33" fmla="*/ 38 h 44"/>
                  <a:gd name="T34" fmla="*/ 42 w 44"/>
                  <a:gd name="T35" fmla="*/ 36 h 44"/>
                  <a:gd name="T36" fmla="*/ 11 w 44"/>
                  <a:gd name="T37" fmla="*/ 3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4"/>
                  <a:gd name="T59" fmla="*/ 44 w 4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4">
                    <a:moveTo>
                      <a:pt x="11" y="3"/>
                    </a:moveTo>
                    <a:lnTo>
                      <a:pt x="9" y="1"/>
                    </a:lnTo>
                    <a:lnTo>
                      <a:pt x="8" y="0"/>
                    </a:lnTo>
                    <a:lnTo>
                      <a:pt x="6" y="0"/>
                    </a:lnTo>
                    <a:lnTo>
                      <a:pt x="4" y="1"/>
                    </a:lnTo>
                    <a:lnTo>
                      <a:pt x="2" y="3"/>
                    </a:lnTo>
                    <a:lnTo>
                      <a:pt x="0" y="5"/>
                    </a:lnTo>
                    <a:lnTo>
                      <a:pt x="0" y="7"/>
                    </a:lnTo>
                    <a:lnTo>
                      <a:pt x="2" y="9"/>
                    </a:lnTo>
                    <a:lnTo>
                      <a:pt x="32" y="42"/>
                    </a:lnTo>
                    <a:lnTo>
                      <a:pt x="34" y="44"/>
                    </a:lnTo>
                    <a:lnTo>
                      <a:pt x="36" y="44"/>
                    </a:lnTo>
                    <a:lnTo>
                      <a:pt x="38" y="44"/>
                    </a:lnTo>
                    <a:lnTo>
                      <a:pt x="40" y="44"/>
                    </a:lnTo>
                    <a:lnTo>
                      <a:pt x="42" y="42"/>
                    </a:lnTo>
                    <a:lnTo>
                      <a:pt x="44" y="40"/>
                    </a:lnTo>
                    <a:lnTo>
                      <a:pt x="44" y="38"/>
                    </a:lnTo>
                    <a:lnTo>
                      <a:pt x="42" y="36"/>
                    </a:lnTo>
                    <a:lnTo>
                      <a:pt x="1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7" name="Freeform 291"/>
              <p:cNvSpPr>
                <a:spLocks/>
              </p:cNvSpPr>
              <p:nvPr/>
            </p:nvSpPr>
            <p:spPr bwMode="auto">
              <a:xfrm>
                <a:off x="799" y="3153"/>
                <a:ext cx="23" cy="21"/>
              </a:xfrm>
              <a:custGeom>
                <a:avLst/>
                <a:gdLst>
                  <a:gd name="T0" fmla="*/ 8 w 46"/>
                  <a:gd name="T1" fmla="*/ 0 h 42"/>
                  <a:gd name="T2" fmla="*/ 6 w 46"/>
                  <a:gd name="T3" fmla="*/ 0 h 42"/>
                  <a:gd name="T4" fmla="*/ 4 w 46"/>
                  <a:gd name="T5" fmla="*/ 0 h 42"/>
                  <a:gd name="T6" fmla="*/ 2 w 46"/>
                  <a:gd name="T7" fmla="*/ 0 h 42"/>
                  <a:gd name="T8" fmla="*/ 0 w 46"/>
                  <a:gd name="T9" fmla="*/ 2 h 42"/>
                  <a:gd name="T10" fmla="*/ 0 w 46"/>
                  <a:gd name="T11" fmla="*/ 4 h 42"/>
                  <a:gd name="T12" fmla="*/ 0 w 46"/>
                  <a:gd name="T13" fmla="*/ 6 h 42"/>
                  <a:gd name="T14" fmla="*/ 0 w 46"/>
                  <a:gd name="T15" fmla="*/ 8 h 42"/>
                  <a:gd name="T16" fmla="*/ 2 w 46"/>
                  <a:gd name="T17" fmla="*/ 10 h 42"/>
                  <a:gd name="T18" fmla="*/ 39 w 46"/>
                  <a:gd name="T19" fmla="*/ 40 h 42"/>
                  <a:gd name="T20" fmla="*/ 41 w 46"/>
                  <a:gd name="T21" fmla="*/ 42 h 42"/>
                  <a:gd name="T22" fmla="*/ 43 w 46"/>
                  <a:gd name="T23" fmla="*/ 42 h 42"/>
                  <a:gd name="T24" fmla="*/ 45 w 46"/>
                  <a:gd name="T25" fmla="*/ 40 h 42"/>
                  <a:gd name="T26" fmla="*/ 46 w 46"/>
                  <a:gd name="T27" fmla="*/ 38 h 42"/>
                  <a:gd name="T28" fmla="*/ 46 w 46"/>
                  <a:gd name="T29" fmla="*/ 37 h 42"/>
                  <a:gd name="T30" fmla="*/ 46 w 46"/>
                  <a:gd name="T31" fmla="*/ 35 h 42"/>
                  <a:gd name="T32" fmla="*/ 46 w 46"/>
                  <a:gd name="T33" fmla="*/ 33 h 42"/>
                  <a:gd name="T34" fmla="*/ 45 w 46"/>
                  <a:gd name="T35" fmla="*/ 31 h 42"/>
                  <a:gd name="T36" fmla="*/ 8 w 46"/>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42"/>
                  <a:gd name="T59" fmla="*/ 46 w 46"/>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42">
                    <a:moveTo>
                      <a:pt x="8" y="0"/>
                    </a:moveTo>
                    <a:lnTo>
                      <a:pt x="6" y="0"/>
                    </a:lnTo>
                    <a:lnTo>
                      <a:pt x="4" y="0"/>
                    </a:lnTo>
                    <a:lnTo>
                      <a:pt x="2" y="0"/>
                    </a:lnTo>
                    <a:lnTo>
                      <a:pt x="0" y="2"/>
                    </a:lnTo>
                    <a:lnTo>
                      <a:pt x="0" y="4"/>
                    </a:lnTo>
                    <a:lnTo>
                      <a:pt x="0" y="6"/>
                    </a:lnTo>
                    <a:lnTo>
                      <a:pt x="0" y="8"/>
                    </a:lnTo>
                    <a:lnTo>
                      <a:pt x="2" y="10"/>
                    </a:lnTo>
                    <a:lnTo>
                      <a:pt x="39" y="40"/>
                    </a:lnTo>
                    <a:lnTo>
                      <a:pt x="41" y="42"/>
                    </a:lnTo>
                    <a:lnTo>
                      <a:pt x="43" y="42"/>
                    </a:lnTo>
                    <a:lnTo>
                      <a:pt x="45" y="40"/>
                    </a:lnTo>
                    <a:lnTo>
                      <a:pt x="46" y="38"/>
                    </a:lnTo>
                    <a:lnTo>
                      <a:pt x="46" y="37"/>
                    </a:lnTo>
                    <a:lnTo>
                      <a:pt x="46" y="35"/>
                    </a:lnTo>
                    <a:lnTo>
                      <a:pt x="46" y="33"/>
                    </a:lnTo>
                    <a:lnTo>
                      <a:pt x="45" y="3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8" name="Freeform 292"/>
              <p:cNvSpPr>
                <a:spLocks/>
              </p:cNvSpPr>
              <p:nvPr/>
            </p:nvSpPr>
            <p:spPr bwMode="auto">
              <a:xfrm>
                <a:off x="830" y="3178"/>
                <a:ext cx="24" cy="20"/>
              </a:xfrm>
              <a:custGeom>
                <a:avLst/>
                <a:gdLst>
                  <a:gd name="T0" fmla="*/ 9 w 48"/>
                  <a:gd name="T1" fmla="*/ 0 h 38"/>
                  <a:gd name="T2" fmla="*/ 7 w 48"/>
                  <a:gd name="T3" fmla="*/ 0 h 38"/>
                  <a:gd name="T4" fmla="*/ 6 w 48"/>
                  <a:gd name="T5" fmla="*/ 0 h 38"/>
                  <a:gd name="T6" fmla="*/ 4 w 48"/>
                  <a:gd name="T7" fmla="*/ 0 h 38"/>
                  <a:gd name="T8" fmla="*/ 2 w 48"/>
                  <a:gd name="T9" fmla="*/ 2 h 38"/>
                  <a:gd name="T10" fmla="*/ 0 w 48"/>
                  <a:gd name="T11" fmla="*/ 4 h 38"/>
                  <a:gd name="T12" fmla="*/ 0 w 48"/>
                  <a:gd name="T13" fmla="*/ 6 h 38"/>
                  <a:gd name="T14" fmla="*/ 2 w 48"/>
                  <a:gd name="T15" fmla="*/ 8 h 38"/>
                  <a:gd name="T16" fmla="*/ 4 w 48"/>
                  <a:gd name="T17" fmla="*/ 9 h 38"/>
                  <a:gd name="T18" fmla="*/ 40 w 48"/>
                  <a:gd name="T19" fmla="*/ 38 h 38"/>
                  <a:gd name="T20" fmla="*/ 42 w 48"/>
                  <a:gd name="T21" fmla="*/ 38 h 38"/>
                  <a:gd name="T22" fmla="*/ 44 w 48"/>
                  <a:gd name="T23" fmla="*/ 38 h 38"/>
                  <a:gd name="T24" fmla="*/ 46 w 48"/>
                  <a:gd name="T25" fmla="*/ 38 h 38"/>
                  <a:gd name="T26" fmla="*/ 48 w 48"/>
                  <a:gd name="T27" fmla="*/ 36 h 38"/>
                  <a:gd name="T28" fmla="*/ 48 w 48"/>
                  <a:gd name="T29" fmla="*/ 34 h 38"/>
                  <a:gd name="T30" fmla="*/ 48 w 48"/>
                  <a:gd name="T31" fmla="*/ 33 h 38"/>
                  <a:gd name="T32" fmla="*/ 48 w 48"/>
                  <a:gd name="T33" fmla="*/ 31 h 38"/>
                  <a:gd name="T34" fmla="*/ 46 w 48"/>
                  <a:gd name="T35" fmla="*/ 29 h 38"/>
                  <a:gd name="T36" fmla="*/ 9 w 48"/>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8"/>
                  <a:gd name="T59" fmla="*/ 48 w 48"/>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8">
                    <a:moveTo>
                      <a:pt x="9" y="0"/>
                    </a:moveTo>
                    <a:lnTo>
                      <a:pt x="7" y="0"/>
                    </a:lnTo>
                    <a:lnTo>
                      <a:pt x="6" y="0"/>
                    </a:lnTo>
                    <a:lnTo>
                      <a:pt x="4" y="0"/>
                    </a:lnTo>
                    <a:lnTo>
                      <a:pt x="2" y="2"/>
                    </a:lnTo>
                    <a:lnTo>
                      <a:pt x="0" y="4"/>
                    </a:lnTo>
                    <a:lnTo>
                      <a:pt x="0" y="6"/>
                    </a:lnTo>
                    <a:lnTo>
                      <a:pt x="2" y="8"/>
                    </a:lnTo>
                    <a:lnTo>
                      <a:pt x="4" y="9"/>
                    </a:lnTo>
                    <a:lnTo>
                      <a:pt x="40" y="38"/>
                    </a:lnTo>
                    <a:lnTo>
                      <a:pt x="42" y="38"/>
                    </a:lnTo>
                    <a:lnTo>
                      <a:pt x="44" y="38"/>
                    </a:lnTo>
                    <a:lnTo>
                      <a:pt x="46" y="38"/>
                    </a:lnTo>
                    <a:lnTo>
                      <a:pt x="48" y="36"/>
                    </a:lnTo>
                    <a:lnTo>
                      <a:pt x="48" y="34"/>
                    </a:lnTo>
                    <a:lnTo>
                      <a:pt x="48" y="33"/>
                    </a:lnTo>
                    <a:lnTo>
                      <a:pt x="48" y="31"/>
                    </a:lnTo>
                    <a:lnTo>
                      <a:pt x="46" y="29"/>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9" name="Freeform 293"/>
              <p:cNvSpPr>
                <a:spLocks/>
              </p:cNvSpPr>
              <p:nvPr/>
            </p:nvSpPr>
            <p:spPr bwMode="auto">
              <a:xfrm>
                <a:off x="863" y="3201"/>
                <a:ext cx="25" cy="18"/>
              </a:xfrm>
              <a:custGeom>
                <a:avLst/>
                <a:gdLst>
                  <a:gd name="T0" fmla="*/ 8 w 50"/>
                  <a:gd name="T1" fmla="*/ 2 h 36"/>
                  <a:gd name="T2" fmla="*/ 6 w 50"/>
                  <a:gd name="T3" fmla="*/ 0 h 36"/>
                  <a:gd name="T4" fmla="*/ 4 w 50"/>
                  <a:gd name="T5" fmla="*/ 0 h 36"/>
                  <a:gd name="T6" fmla="*/ 2 w 50"/>
                  <a:gd name="T7" fmla="*/ 2 h 36"/>
                  <a:gd name="T8" fmla="*/ 0 w 50"/>
                  <a:gd name="T9" fmla="*/ 4 h 36"/>
                  <a:gd name="T10" fmla="*/ 0 w 50"/>
                  <a:gd name="T11" fmla="*/ 6 h 36"/>
                  <a:gd name="T12" fmla="*/ 0 w 50"/>
                  <a:gd name="T13" fmla="*/ 8 h 36"/>
                  <a:gd name="T14" fmla="*/ 0 w 50"/>
                  <a:gd name="T15" fmla="*/ 10 h 36"/>
                  <a:gd name="T16" fmla="*/ 2 w 50"/>
                  <a:gd name="T17" fmla="*/ 12 h 36"/>
                  <a:gd name="T18" fmla="*/ 35 w 50"/>
                  <a:gd name="T19" fmla="*/ 31 h 36"/>
                  <a:gd name="T20" fmla="*/ 36 w 50"/>
                  <a:gd name="T21" fmla="*/ 33 h 36"/>
                  <a:gd name="T22" fmla="*/ 44 w 50"/>
                  <a:gd name="T23" fmla="*/ 36 h 36"/>
                  <a:gd name="T24" fmla="*/ 46 w 50"/>
                  <a:gd name="T25" fmla="*/ 36 h 36"/>
                  <a:gd name="T26" fmla="*/ 48 w 50"/>
                  <a:gd name="T27" fmla="*/ 35 h 36"/>
                  <a:gd name="T28" fmla="*/ 50 w 50"/>
                  <a:gd name="T29" fmla="*/ 33 h 36"/>
                  <a:gd name="T30" fmla="*/ 50 w 50"/>
                  <a:gd name="T31" fmla="*/ 31 h 36"/>
                  <a:gd name="T32" fmla="*/ 50 w 50"/>
                  <a:gd name="T33" fmla="*/ 29 h 36"/>
                  <a:gd name="T34" fmla="*/ 50 w 50"/>
                  <a:gd name="T35" fmla="*/ 27 h 36"/>
                  <a:gd name="T36" fmla="*/ 48 w 50"/>
                  <a:gd name="T37" fmla="*/ 25 h 36"/>
                  <a:gd name="T38" fmla="*/ 46 w 50"/>
                  <a:gd name="T39" fmla="*/ 25 h 36"/>
                  <a:gd name="T40" fmla="*/ 38 w 50"/>
                  <a:gd name="T41" fmla="*/ 21 h 36"/>
                  <a:gd name="T42" fmla="*/ 38 w 50"/>
                  <a:gd name="T43" fmla="*/ 27 h 36"/>
                  <a:gd name="T44" fmla="*/ 40 w 50"/>
                  <a:gd name="T45" fmla="*/ 21 h 36"/>
                  <a:gd name="T46" fmla="*/ 8 w 50"/>
                  <a:gd name="T47" fmla="*/ 2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6"/>
                  <a:gd name="T74" fmla="*/ 50 w 5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6">
                    <a:moveTo>
                      <a:pt x="8" y="2"/>
                    </a:moveTo>
                    <a:lnTo>
                      <a:pt x="6" y="0"/>
                    </a:lnTo>
                    <a:lnTo>
                      <a:pt x="4" y="0"/>
                    </a:lnTo>
                    <a:lnTo>
                      <a:pt x="2" y="2"/>
                    </a:lnTo>
                    <a:lnTo>
                      <a:pt x="0" y="4"/>
                    </a:lnTo>
                    <a:lnTo>
                      <a:pt x="0" y="6"/>
                    </a:lnTo>
                    <a:lnTo>
                      <a:pt x="0" y="8"/>
                    </a:lnTo>
                    <a:lnTo>
                      <a:pt x="0" y="10"/>
                    </a:lnTo>
                    <a:lnTo>
                      <a:pt x="2" y="12"/>
                    </a:lnTo>
                    <a:lnTo>
                      <a:pt x="35" y="31"/>
                    </a:lnTo>
                    <a:lnTo>
                      <a:pt x="36" y="33"/>
                    </a:lnTo>
                    <a:lnTo>
                      <a:pt x="44" y="36"/>
                    </a:lnTo>
                    <a:lnTo>
                      <a:pt x="46" y="36"/>
                    </a:lnTo>
                    <a:lnTo>
                      <a:pt x="48" y="35"/>
                    </a:lnTo>
                    <a:lnTo>
                      <a:pt x="50" y="33"/>
                    </a:lnTo>
                    <a:lnTo>
                      <a:pt x="50" y="31"/>
                    </a:lnTo>
                    <a:lnTo>
                      <a:pt x="50" y="29"/>
                    </a:lnTo>
                    <a:lnTo>
                      <a:pt x="50" y="27"/>
                    </a:lnTo>
                    <a:lnTo>
                      <a:pt x="48" y="25"/>
                    </a:lnTo>
                    <a:lnTo>
                      <a:pt x="46" y="25"/>
                    </a:lnTo>
                    <a:lnTo>
                      <a:pt x="38" y="21"/>
                    </a:lnTo>
                    <a:lnTo>
                      <a:pt x="38" y="27"/>
                    </a:lnTo>
                    <a:lnTo>
                      <a:pt x="40" y="21"/>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0" name="Freeform 294"/>
              <p:cNvSpPr>
                <a:spLocks/>
              </p:cNvSpPr>
              <p:nvPr/>
            </p:nvSpPr>
            <p:spPr bwMode="auto">
              <a:xfrm>
                <a:off x="899" y="3221"/>
                <a:ext cx="26" cy="14"/>
              </a:xfrm>
              <a:custGeom>
                <a:avLst/>
                <a:gdLst>
                  <a:gd name="T0" fmla="*/ 6 w 52"/>
                  <a:gd name="T1" fmla="*/ 0 h 29"/>
                  <a:gd name="T2" fmla="*/ 4 w 52"/>
                  <a:gd name="T3" fmla="*/ 0 h 29"/>
                  <a:gd name="T4" fmla="*/ 2 w 52"/>
                  <a:gd name="T5" fmla="*/ 0 h 29"/>
                  <a:gd name="T6" fmla="*/ 0 w 52"/>
                  <a:gd name="T7" fmla="*/ 2 h 29"/>
                  <a:gd name="T8" fmla="*/ 0 w 52"/>
                  <a:gd name="T9" fmla="*/ 4 h 29"/>
                  <a:gd name="T10" fmla="*/ 0 w 52"/>
                  <a:gd name="T11" fmla="*/ 6 h 29"/>
                  <a:gd name="T12" fmla="*/ 0 w 52"/>
                  <a:gd name="T13" fmla="*/ 8 h 29"/>
                  <a:gd name="T14" fmla="*/ 2 w 52"/>
                  <a:gd name="T15" fmla="*/ 10 h 29"/>
                  <a:gd name="T16" fmla="*/ 4 w 52"/>
                  <a:gd name="T17" fmla="*/ 12 h 29"/>
                  <a:gd name="T18" fmla="*/ 29 w 52"/>
                  <a:gd name="T19" fmla="*/ 23 h 29"/>
                  <a:gd name="T20" fmla="*/ 46 w 52"/>
                  <a:gd name="T21" fmla="*/ 29 h 29"/>
                  <a:gd name="T22" fmla="*/ 48 w 52"/>
                  <a:gd name="T23" fmla="*/ 29 h 29"/>
                  <a:gd name="T24" fmla="*/ 50 w 52"/>
                  <a:gd name="T25" fmla="*/ 29 h 29"/>
                  <a:gd name="T26" fmla="*/ 52 w 52"/>
                  <a:gd name="T27" fmla="*/ 27 h 29"/>
                  <a:gd name="T28" fmla="*/ 52 w 52"/>
                  <a:gd name="T29" fmla="*/ 25 h 29"/>
                  <a:gd name="T30" fmla="*/ 52 w 52"/>
                  <a:gd name="T31" fmla="*/ 23 h 29"/>
                  <a:gd name="T32" fmla="*/ 52 w 52"/>
                  <a:gd name="T33" fmla="*/ 21 h 29"/>
                  <a:gd name="T34" fmla="*/ 50 w 52"/>
                  <a:gd name="T35" fmla="*/ 19 h 29"/>
                  <a:gd name="T36" fmla="*/ 48 w 52"/>
                  <a:gd name="T37" fmla="*/ 18 h 29"/>
                  <a:gd name="T38" fmla="*/ 31 w 52"/>
                  <a:gd name="T39" fmla="*/ 12 h 29"/>
                  <a:gd name="T40" fmla="*/ 6 w 52"/>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29"/>
                  <a:gd name="T65" fmla="*/ 52 w 5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29">
                    <a:moveTo>
                      <a:pt x="6" y="0"/>
                    </a:moveTo>
                    <a:lnTo>
                      <a:pt x="4" y="0"/>
                    </a:lnTo>
                    <a:lnTo>
                      <a:pt x="2" y="0"/>
                    </a:lnTo>
                    <a:lnTo>
                      <a:pt x="0" y="2"/>
                    </a:lnTo>
                    <a:lnTo>
                      <a:pt x="0" y="4"/>
                    </a:lnTo>
                    <a:lnTo>
                      <a:pt x="0" y="6"/>
                    </a:lnTo>
                    <a:lnTo>
                      <a:pt x="0" y="8"/>
                    </a:lnTo>
                    <a:lnTo>
                      <a:pt x="2" y="10"/>
                    </a:lnTo>
                    <a:lnTo>
                      <a:pt x="4" y="12"/>
                    </a:lnTo>
                    <a:lnTo>
                      <a:pt x="29" y="23"/>
                    </a:lnTo>
                    <a:lnTo>
                      <a:pt x="46" y="29"/>
                    </a:lnTo>
                    <a:lnTo>
                      <a:pt x="48" y="29"/>
                    </a:lnTo>
                    <a:lnTo>
                      <a:pt x="50" y="29"/>
                    </a:lnTo>
                    <a:lnTo>
                      <a:pt x="52" y="27"/>
                    </a:lnTo>
                    <a:lnTo>
                      <a:pt x="52" y="25"/>
                    </a:lnTo>
                    <a:lnTo>
                      <a:pt x="52" y="23"/>
                    </a:lnTo>
                    <a:lnTo>
                      <a:pt x="52" y="21"/>
                    </a:lnTo>
                    <a:lnTo>
                      <a:pt x="50" y="19"/>
                    </a:lnTo>
                    <a:lnTo>
                      <a:pt x="48" y="18"/>
                    </a:lnTo>
                    <a:lnTo>
                      <a:pt x="31" y="12"/>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1" name="Freeform 295"/>
              <p:cNvSpPr>
                <a:spLocks/>
              </p:cNvSpPr>
              <p:nvPr/>
            </p:nvSpPr>
            <p:spPr bwMode="auto">
              <a:xfrm>
                <a:off x="935" y="3236"/>
                <a:ext cx="28" cy="12"/>
              </a:xfrm>
              <a:custGeom>
                <a:avLst/>
                <a:gdLst>
                  <a:gd name="T0" fmla="*/ 8 w 56"/>
                  <a:gd name="T1" fmla="*/ 0 h 25"/>
                  <a:gd name="T2" fmla="*/ 6 w 56"/>
                  <a:gd name="T3" fmla="*/ 0 h 25"/>
                  <a:gd name="T4" fmla="*/ 4 w 56"/>
                  <a:gd name="T5" fmla="*/ 0 h 25"/>
                  <a:gd name="T6" fmla="*/ 2 w 56"/>
                  <a:gd name="T7" fmla="*/ 2 h 25"/>
                  <a:gd name="T8" fmla="*/ 0 w 56"/>
                  <a:gd name="T9" fmla="*/ 4 h 25"/>
                  <a:gd name="T10" fmla="*/ 0 w 56"/>
                  <a:gd name="T11" fmla="*/ 6 h 25"/>
                  <a:gd name="T12" fmla="*/ 2 w 56"/>
                  <a:gd name="T13" fmla="*/ 8 h 25"/>
                  <a:gd name="T14" fmla="*/ 4 w 56"/>
                  <a:gd name="T15" fmla="*/ 10 h 25"/>
                  <a:gd name="T16" fmla="*/ 6 w 56"/>
                  <a:gd name="T17" fmla="*/ 12 h 25"/>
                  <a:gd name="T18" fmla="*/ 19 w 56"/>
                  <a:gd name="T19" fmla="*/ 17 h 25"/>
                  <a:gd name="T20" fmla="*/ 50 w 56"/>
                  <a:gd name="T21" fmla="*/ 25 h 25"/>
                  <a:gd name="T22" fmla="*/ 52 w 56"/>
                  <a:gd name="T23" fmla="*/ 25 h 25"/>
                  <a:gd name="T24" fmla="*/ 54 w 56"/>
                  <a:gd name="T25" fmla="*/ 23 h 25"/>
                  <a:gd name="T26" fmla="*/ 56 w 56"/>
                  <a:gd name="T27" fmla="*/ 21 h 25"/>
                  <a:gd name="T28" fmla="*/ 56 w 56"/>
                  <a:gd name="T29" fmla="*/ 19 h 25"/>
                  <a:gd name="T30" fmla="*/ 56 w 56"/>
                  <a:gd name="T31" fmla="*/ 17 h 25"/>
                  <a:gd name="T32" fmla="*/ 56 w 56"/>
                  <a:gd name="T33" fmla="*/ 15 h 25"/>
                  <a:gd name="T34" fmla="*/ 54 w 56"/>
                  <a:gd name="T35" fmla="*/ 13 h 25"/>
                  <a:gd name="T36" fmla="*/ 52 w 56"/>
                  <a:gd name="T37" fmla="*/ 13 h 25"/>
                  <a:gd name="T38" fmla="*/ 21 w 56"/>
                  <a:gd name="T39" fmla="*/ 6 h 25"/>
                  <a:gd name="T40" fmla="*/ 8 w 56"/>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5"/>
                  <a:gd name="T65" fmla="*/ 56 w 5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5">
                    <a:moveTo>
                      <a:pt x="8" y="0"/>
                    </a:moveTo>
                    <a:lnTo>
                      <a:pt x="6" y="0"/>
                    </a:lnTo>
                    <a:lnTo>
                      <a:pt x="4" y="0"/>
                    </a:lnTo>
                    <a:lnTo>
                      <a:pt x="2" y="2"/>
                    </a:lnTo>
                    <a:lnTo>
                      <a:pt x="0" y="4"/>
                    </a:lnTo>
                    <a:lnTo>
                      <a:pt x="0" y="6"/>
                    </a:lnTo>
                    <a:lnTo>
                      <a:pt x="2" y="8"/>
                    </a:lnTo>
                    <a:lnTo>
                      <a:pt x="4" y="10"/>
                    </a:lnTo>
                    <a:lnTo>
                      <a:pt x="6" y="12"/>
                    </a:lnTo>
                    <a:lnTo>
                      <a:pt x="19" y="17"/>
                    </a:lnTo>
                    <a:lnTo>
                      <a:pt x="50" y="25"/>
                    </a:lnTo>
                    <a:lnTo>
                      <a:pt x="52" y="25"/>
                    </a:lnTo>
                    <a:lnTo>
                      <a:pt x="54" y="23"/>
                    </a:lnTo>
                    <a:lnTo>
                      <a:pt x="56" y="21"/>
                    </a:lnTo>
                    <a:lnTo>
                      <a:pt x="56" y="19"/>
                    </a:lnTo>
                    <a:lnTo>
                      <a:pt x="56" y="17"/>
                    </a:lnTo>
                    <a:lnTo>
                      <a:pt x="56" y="15"/>
                    </a:lnTo>
                    <a:lnTo>
                      <a:pt x="54" y="13"/>
                    </a:lnTo>
                    <a:lnTo>
                      <a:pt x="52" y="13"/>
                    </a:lnTo>
                    <a:lnTo>
                      <a:pt x="21" y="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2" name="Freeform 296"/>
              <p:cNvSpPr>
                <a:spLocks/>
              </p:cNvSpPr>
              <p:nvPr/>
            </p:nvSpPr>
            <p:spPr bwMode="auto">
              <a:xfrm>
                <a:off x="975" y="3248"/>
                <a:ext cx="28" cy="9"/>
              </a:xfrm>
              <a:custGeom>
                <a:avLst/>
                <a:gdLst>
                  <a:gd name="T0" fmla="*/ 5 w 55"/>
                  <a:gd name="T1" fmla="*/ 0 h 19"/>
                  <a:gd name="T2" fmla="*/ 3 w 55"/>
                  <a:gd name="T3" fmla="*/ 0 h 19"/>
                  <a:gd name="T4" fmla="*/ 1 w 55"/>
                  <a:gd name="T5" fmla="*/ 0 h 19"/>
                  <a:gd name="T6" fmla="*/ 0 w 55"/>
                  <a:gd name="T7" fmla="*/ 2 h 19"/>
                  <a:gd name="T8" fmla="*/ 0 w 55"/>
                  <a:gd name="T9" fmla="*/ 4 h 19"/>
                  <a:gd name="T10" fmla="*/ 0 w 55"/>
                  <a:gd name="T11" fmla="*/ 6 h 19"/>
                  <a:gd name="T12" fmla="*/ 0 w 55"/>
                  <a:gd name="T13" fmla="*/ 8 h 19"/>
                  <a:gd name="T14" fmla="*/ 1 w 55"/>
                  <a:gd name="T15" fmla="*/ 10 h 19"/>
                  <a:gd name="T16" fmla="*/ 3 w 55"/>
                  <a:gd name="T17" fmla="*/ 12 h 19"/>
                  <a:gd name="T18" fmla="*/ 3 w 55"/>
                  <a:gd name="T19" fmla="*/ 12 h 19"/>
                  <a:gd name="T20" fmla="*/ 49 w 55"/>
                  <a:gd name="T21" fmla="*/ 19 h 19"/>
                  <a:gd name="T22" fmla="*/ 51 w 55"/>
                  <a:gd name="T23" fmla="*/ 19 h 19"/>
                  <a:gd name="T24" fmla="*/ 53 w 55"/>
                  <a:gd name="T25" fmla="*/ 17 h 19"/>
                  <a:gd name="T26" fmla="*/ 55 w 55"/>
                  <a:gd name="T27" fmla="*/ 15 h 19"/>
                  <a:gd name="T28" fmla="*/ 55 w 55"/>
                  <a:gd name="T29" fmla="*/ 13 h 19"/>
                  <a:gd name="T30" fmla="*/ 55 w 55"/>
                  <a:gd name="T31" fmla="*/ 12 h 19"/>
                  <a:gd name="T32" fmla="*/ 55 w 55"/>
                  <a:gd name="T33" fmla="*/ 10 h 19"/>
                  <a:gd name="T34" fmla="*/ 53 w 55"/>
                  <a:gd name="T35" fmla="*/ 8 h 19"/>
                  <a:gd name="T36" fmla="*/ 51 w 55"/>
                  <a:gd name="T37" fmla="*/ 8 h 19"/>
                  <a:gd name="T38" fmla="*/ 5 w 55"/>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19"/>
                  <a:gd name="T62" fmla="*/ 55 w 55"/>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19">
                    <a:moveTo>
                      <a:pt x="5" y="0"/>
                    </a:moveTo>
                    <a:lnTo>
                      <a:pt x="3" y="0"/>
                    </a:lnTo>
                    <a:lnTo>
                      <a:pt x="1" y="0"/>
                    </a:lnTo>
                    <a:lnTo>
                      <a:pt x="0" y="2"/>
                    </a:lnTo>
                    <a:lnTo>
                      <a:pt x="0" y="4"/>
                    </a:lnTo>
                    <a:lnTo>
                      <a:pt x="0" y="6"/>
                    </a:lnTo>
                    <a:lnTo>
                      <a:pt x="0" y="8"/>
                    </a:lnTo>
                    <a:lnTo>
                      <a:pt x="1" y="10"/>
                    </a:lnTo>
                    <a:lnTo>
                      <a:pt x="3" y="12"/>
                    </a:lnTo>
                    <a:lnTo>
                      <a:pt x="49" y="19"/>
                    </a:lnTo>
                    <a:lnTo>
                      <a:pt x="51" y="19"/>
                    </a:lnTo>
                    <a:lnTo>
                      <a:pt x="53" y="17"/>
                    </a:lnTo>
                    <a:lnTo>
                      <a:pt x="55" y="15"/>
                    </a:lnTo>
                    <a:lnTo>
                      <a:pt x="55" y="13"/>
                    </a:lnTo>
                    <a:lnTo>
                      <a:pt x="55" y="12"/>
                    </a:lnTo>
                    <a:lnTo>
                      <a:pt x="55" y="10"/>
                    </a:lnTo>
                    <a:lnTo>
                      <a:pt x="53" y="8"/>
                    </a:lnTo>
                    <a:lnTo>
                      <a:pt x="51"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3" name="Freeform 297"/>
              <p:cNvSpPr>
                <a:spLocks/>
              </p:cNvSpPr>
              <p:nvPr/>
            </p:nvSpPr>
            <p:spPr bwMode="auto">
              <a:xfrm>
                <a:off x="1014" y="3253"/>
                <a:ext cx="29" cy="7"/>
              </a:xfrm>
              <a:custGeom>
                <a:avLst/>
                <a:gdLst>
                  <a:gd name="T0" fmla="*/ 8 w 58"/>
                  <a:gd name="T1" fmla="*/ 0 h 13"/>
                  <a:gd name="T2" fmla="*/ 6 w 58"/>
                  <a:gd name="T3" fmla="*/ 0 h 13"/>
                  <a:gd name="T4" fmla="*/ 4 w 58"/>
                  <a:gd name="T5" fmla="*/ 0 h 13"/>
                  <a:gd name="T6" fmla="*/ 2 w 58"/>
                  <a:gd name="T7" fmla="*/ 1 h 13"/>
                  <a:gd name="T8" fmla="*/ 0 w 58"/>
                  <a:gd name="T9" fmla="*/ 3 h 13"/>
                  <a:gd name="T10" fmla="*/ 0 w 58"/>
                  <a:gd name="T11" fmla="*/ 5 h 13"/>
                  <a:gd name="T12" fmla="*/ 2 w 58"/>
                  <a:gd name="T13" fmla="*/ 7 h 13"/>
                  <a:gd name="T14" fmla="*/ 4 w 58"/>
                  <a:gd name="T15" fmla="*/ 9 h 13"/>
                  <a:gd name="T16" fmla="*/ 6 w 58"/>
                  <a:gd name="T17" fmla="*/ 11 h 13"/>
                  <a:gd name="T18" fmla="*/ 52 w 58"/>
                  <a:gd name="T19" fmla="*/ 13 h 13"/>
                  <a:gd name="T20" fmla="*/ 54 w 58"/>
                  <a:gd name="T21" fmla="*/ 13 h 13"/>
                  <a:gd name="T22" fmla="*/ 56 w 58"/>
                  <a:gd name="T23" fmla="*/ 13 h 13"/>
                  <a:gd name="T24" fmla="*/ 58 w 58"/>
                  <a:gd name="T25" fmla="*/ 11 h 13"/>
                  <a:gd name="T26" fmla="*/ 58 w 58"/>
                  <a:gd name="T27" fmla="*/ 9 h 13"/>
                  <a:gd name="T28" fmla="*/ 58 w 58"/>
                  <a:gd name="T29" fmla="*/ 7 h 13"/>
                  <a:gd name="T30" fmla="*/ 58 w 58"/>
                  <a:gd name="T31" fmla="*/ 5 h 13"/>
                  <a:gd name="T32" fmla="*/ 56 w 58"/>
                  <a:gd name="T33" fmla="*/ 3 h 13"/>
                  <a:gd name="T34" fmla="*/ 54 w 58"/>
                  <a:gd name="T35" fmla="*/ 1 h 13"/>
                  <a:gd name="T36" fmla="*/ 8 w 58"/>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3"/>
                  <a:gd name="T59" fmla="*/ 58 w 5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3">
                    <a:moveTo>
                      <a:pt x="8" y="0"/>
                    </a:moveTo>
                    <a:lnTo>
                      <a:pt x="6" y="0"/>
                    </a:lnTo>
                    <a:lnTo>
                      <a:pt x="4" y="0"/>
                    </a:lnTo>
                    <a:lnTo>
                      <a:pt x="2" y="1"/>
                    </a:lnTo>
                    <a:lnTo>
                      <a:pt x="0" y="3"/>
                    </a:lnTo>
                    <a:lnTo>
                      <a:pt x="0" y="5"/>
                    </a:lnTo>
                    <a:lnTo>
                      <a:pt x="2" y="7"/>
                    </a:lnTo>
                    <a:lnTo>
                      <a:pt x="4" y="9"/>
                    </a:lnTo>
                    <a:lnTo>
                      <a:pt x="6" y="11"/>
                    </a:lnTo>
                    <a:lnTo>
                      <a:pt x="52" y="13"/>
                    </a:lnTo>
                    <a:lnTo>
                      <a:pt x="54" y="13"/>
                    </a:lnTo>
                    <a:lnTo>
                      <a:pt x="56" y="13"/>
                    </a:lnTo>
                    <a:lnTo>
                      <a:pt x="58" y="11"/>
                    </a:lnTo>
                    <a:lnTo>
                      <a:pt x="58" y="9"/>
                    </a:lnTo>
                    <a:lnTo>
                      <a:pt x="58" y="7"/>
                    </a:lnTo>
                    <a:lnTo>
                      <a:pt x="58" y="5"/>
                    </a:lnTo>
                    <a:lnTo>
                      <a:pt x="56" y="3"/>
                    </a:lnTo>
                    <a:lnTo>
                      <a:pt x="54" y="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4" name="Freeform 298"/>
              <p:cNvSpPr>
                <a:spLocks/>
              </p:cNvSpPr>
              <p:nvPr/>
            </p:nvSpPr>
            <p:spPr bwMode="auto">
              <a:xfrm>
                <a:off x="1054" y="3252"/>
                <a:ext cx="29" cy="8"/>
              </a:xfrm>
              <a:custGeom>
                <a:avLst/>
                <a:gdLst>
                  <a:gd name="T0" fmla="*/ 4 w 57"/>
                  <a:gd name="T1" fmla="*/ 3 h 15"/>
                  <a:gd name="T2" fmla="*/ 2 w 57"/>
                  <a:gd name="T3" fmla="*/ 3 h 15"/>
                  <a:gd name="T4" fmla="*/ 0 w 57"/>
                  <a:gd name="T5" fmla="*/ 5 h 15"/>
                  <a:gd name="T6" fmla="*/ 0 w 57"/>
                  <a:gd name="T7" fmla="*/ 7 h 15"/>
                  <a:gd name="T8" fmla="*/ 0 w 57"/>
                  <a:gd name="T9" fmla="*/ 9 h 15"/>
                  <a:gd name="T10" fmla="*/ 0 w 57"/>
                  <a:gd name="T11" fmla="*/ 11 h 15"/>
                  <a:gd name="T12" fmla="*/ 2 w 57"/>
                  <a:gd name="T13" fmla="*/ 13 h 15"/>
                  <a:gd name="T14" fmla="*/ 4 w 57"/>
                  <a:gd name="T15" fmla="*/ 15 h 15"/>
                  <a:gd name="T16" fmla="*/ 6 w 57"/>
                  <a:gd name="T17" fmla="*/ 15 h 15"/>
                  <a:gd name="T18" fmla="*/ 42 w 57"/>
                  <a:gd name="T19" fmla="*/ 13 h 15"/>
                  <a:gd name="T20" fmla="*/ 52 w 57"/>
                  <a:gd name="T21" fmla="*/ 11 h 15"/>
                  <a:gd name="T22" fmla="*/ 54 w 57"/>
                  <a:gd name="T23" fmla="*/ 9 h 15"/>
                  <a:gd name="T24" fmla="*/ 55 w 57"/>
                  <a:gd name="T25" fmla="*/ 7 h 15"/>
                  <a:gd name="T26" fmla="*/ 57 w 57"/>
                  <a:gd name="T27" fmla="*/ 5 h 15"/>
                  <a:gd name="T28" fmla="*/ 57 w 57"/>
                  <a:gd name="T29" fmla="*/ 3 h 15"/>
                  <a:gd name="T30" fmla="*/ 55 w 57"/>
                  <a:gd name="T31" fmla="*/ 2 h 15"/>
                  <a:gd name="T32" fmla="*/ 54 w 57"/>
                  <a:gd name="T33" fmla="*/ 0 h 15"/>
                  <a:gd name="T34" fmla="*/ 52 w 57"/>
                  <a:gd name="T35" fmla="*/ 0 h 15"/>
                  <a:gd name="T36" fmla="*/ 50 w 57"/>
                  <a:gd name="T37" fmla="*/ 0 h 15"/>
                  <a:gd name="T38" fmla="*/ 40 w 57"/>
                  <a:gd name="T39" fmla="*/ 2 h 15"/>
                  <a:gd name="T40" fmla="*/ 4 w 57"/>
                  <a:gd name="T41" fmla="*/ 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5"/>
                  <a:gd name="T65" fmla="*/ 57 w 5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5">
                    <a:moveTo>
                      <a:pt x="4" y="3"/>
                    </a:moveTo>
                    <a:lnTo>
                      <a:pt x="2" y="3"/>
                    </a:lnTo>
                    <a:lnTo>
                      <a:pt x="0" y="5"/>
                    </a:lnTo>
                    <a:lnTo>
                      <a:pt x="0" y="7"/>
                    </a:lnTo>
                    <a:lnTo>
                      <a:pt x="0" y="9"/>
                    </a:lnTo>
                    <a:lnTo>
                      <a:pt x="0" y="11"/>
                    </a:lnTo>
                    <a:lnTo>
                      <a:pt x="2" y="13"/>
                    </a:lnTo>
                    <a:lnTo>
                      <a:pt x="4" y="15"/>
                    </a:lnTo>
                    <a:lnTo>
                      <a:pt x="6" y="15"/>
                    </a:lnTo>
                    <a:lnTo>
                      <a:pt x="42" y="13"/>
                    </a:lnTo>
                    <a:lnTo>
                      <a:pt x="52" y="11"/>
                    </a:lnTo>
                    <a:lnTo>
                      <a:pt x="54" y="9"/>
                    </a:lnTo>
                    <a:lnTo>
                      <a:pt x="55" y="7"/>
                    </a:lnTo>
                    <a:lnTo>
                      <a:pt x="57" y="5"/>
                    </a:lnTo>
                    <a:lnTo>
                      <a:pt x="57" y="3"/>
                    </a:lnTo>
                    <a:lnTo>
                      <a:pt x="55" y="2"/>
                    </a:lnTo>
                    <a:lnTo>
                      <a:pt x="54" y="0"/>
                    </a:lnTo>
                    <a:lnTo>
                      <a:pt x="52" y="0"/>
                    </a:lnTo>
                    <a:lnTo>
                      <a:pt x="50" y="0"/>
                    </a:lnTo>
                    <a:lnTo>
                      <a:pt x="40" y="2"/>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5" name="Freeform 299"/>
              <p:cNvSpPr>
                <a:spLocks/>
              </p:cNvSpPr>
              <p:nvPr/>
            </p:nvSpPr>
            <p:spPr bwMode="auto">
              <a:xfrm>
                <a:off x="1095" y="3245"/>
                <a:ext cx="28" cy="10"/>
              </a:xfrm>
              <a:custGeom>
                <a:avLst/>
                <a:gdLst>
                  <a:gd name="T0" fmla="*/ 4 w 56"/>
                  <a:gd name="T1" fmla="*/ 10 h 21"/>
                  <a:gd name="T2" fmla="*/ 2 w 56"/>
                  <a:gd name="T3" fmla="*/ 10 h 21"/>
                  <a:gd name="T4" fmla="*/ 0 w 56"/>
                  <a:gd name="T5" fmla="*/ 12 h 21"/>
                  <a:gd name="T6" fmla="*/ 0 w 56"/>
                  <a:gd name="T7" fmla="*/ 14 h 21"/>
                  <a:gd name="T8" fmla="*/ 0 w 56"/>
                  <a:gd name="T9" fmla="*/ 16 h 21"/>
                  <a:gd name="T10" fmla="*/ 0 w 56"/>
                  <a:gd name="T11" fmla="*/ 18 h 21"/>
                  <a:gd name="T12" fmla="*/ 2 w 56"/>
                  <a:gd name="T13" fmla="*/ 19 h 21"/>
                  <a:gd name="T14" fmla="*/ 4 w 56"/>
                  <a:gd name="T15" fmla="*/ 21 h 21"/>
                  <a:gd name="T16" fmla="*/ 6 w 56"/>
                  <a:gd name="T17" fmla="*/ 21 h 21"/>
                  <a:gd name="T18" fmla="*/ 25 w 56"/>
                  <a:gd name="T19" fmla="*/ 18 h 21"/>
                  <a:gd name="T20" fmla="*/ 52 w 56"/>
                  <a:gd name="T21" fmla="*/ 12 h 21"/>
                  <a:gd name="T22" fmla="*/ 54 w 56"/>
                  <a:gd name="T23" fmla="*/ 10 h 21"/>
                  <a:gd name="T24" fmla="*/ 56 w 56"/>
                  <a:gd name="T25" fmla="*/ 8 h 21"/>
                  <a:gd name="T26" fmla="*/ 56 w 56"/>
                  <a:gd name="T27" fmla="*/ 6 h 21"/>
                  <a:gd name="T28" fmla="*/ 56 w 56"/>
                  <a:gd name="T29" fmla="*/ 4 h 21"/>
                  <a:gd name="T30" fmla="*/ 56 w 56"/>
                  <a:gd name="T31" fmla="*/ 2 h 21"/>
                  <a:gd name="T32" fmla="*/ 54 w 56"/>
                  <a:gd name="T33" fmla="*/ 0 h 21"/>
                  <a:gd name="T34" fmla="*/ 52 w 56"/>
                  <a:gd name="T35" fmla="*/ 0 h 21"/>
                  <a:gd name="T36" fmla="*/ 50 w 56"/>
                  <a:gd name="T37" fmla="*/ 0 h 21"/>
                  <a:gd name="T38" fmla="*/ 23 w 56"/>
                  <a:gd name="T39" fmla="*/ 6 h 21"/>
                  <a:gd name="T40" fmla="*/ 4 w 56"/>
                  <a:gd name="T41" fmla="*/ 1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1"/>
                  <a:gd name="T65" fmla="*/ 56 w 56"/>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1">
                    <a:moveTo>
                      <a:pt x="4" y="10"/>
                    </a:moveTo>
                    <a:lnTo>
                      <a:pt x="2" y="10"/>
                    </a:lnTo>
                    <a:lnTo>
                      <a:pt x="0" y="12"/>
                    </a:lnTo>
                    <a:lnTo>
                      <a:pt x="0" y="14"/>
                    </a:lnTo>
                    <a:lnTo>
                      <a:pt x="0" y="16"/>
                    </a:lnTo>
                    <a:lnTo>
                      <a:pt x="0" y="18"/>
                    </a:lnTo>
                    <a:lnTo>
                      <a:pt x="2" y="19"/>
                    </a:lnTo>
                    <a:lnTo>
                      <a:pt x="4" y="21"/>
                    </a:lnTo>
                    <a:lnTo>
                      <a:pt x="6" y="21"/>
                    </a:lnTo>
                    <a:lnTo>
                      <a:pt x="25" y="18"/>
                    </a:lnTo>
                    <a:lnTo>
                      <a:pt x="52" y="12"/>
                    </a:lnTo>
                    <a:lnTo>
                      <a:pt x="54" y="10"/>
                    </a:lnTo>
                    <a:lnTo>
                      <a:pt x="56" y="8"/>
                    </a:lnTo>
                    <a:lnTo>
                      <a:pt x="56" y="6"/>
                    </a:lnTo>
                    <a:lnTo>
                      <a:pt x="56" y="4"/>
                    </a:lnTo>
                    <a:lnTo>
                      <a:pt x="56" y="2"/>
                    </a:lnTo>
                    <a:lnTo>
                      <a:pt x="54" y="0"/>
                    </a:lnTo>
                    <a:lnTo>
                      <a:pt x="52" y="0"/>
                    </a:lnTo>
                    <a:lnTo>
                      <a:pt x="50" y="0"/>
                    </a:lnTo>
                    <a:lnTo>
                      <a:pt x="23" y="6"/>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6" name="Freeform 300"/>
              <p:cNvSpPr>
                <a:spLocks/>
              </p:cNvSpPr>
              <p:nvPr/>
            </p:nvSpPr>
            <p:spPr bwMode="auto">
              <a:xfrm>
                <a:off x="1133" y="3230"/>
                <a:ext cx="27" cy="15"/>
              </a:xfrm>
              <a:custGeom>
                <a:avLst/>
                <a:gdLst>
                  <a:gd name="T0" fmla="*/ 6 w 54"/>
                  <a:gd name="T1" fmla="*/ 18 h 29"/>
                  <a:gd name="T2" fmla="*/ 4 w 54"/>
                  <a:gd name="T3" fmla="*/ 20 h 29"/>
                  <a:gd name="T4" fmla="*/ 2 w 54"/>
                  <a:gd name="T5" fmla="*/ 22 h 29"/>
                  <a:gd name="T6" fmla="*/ 0 w 54"/>
                  <a:gd name="T7" fmla="*/ 24 h 29"/>
                  <a:gd name="T8" fmla="*/ 0 w 54"/>
                  <a:gd name="T9" fmla="*/ 25 h 29"/>
                  <a:gd name="T10" fmla="*/ 2 w 54"/>
                  <a:gd name="T11" fmla="*/ 27 h 29"/>
                  <a:gd name="T12" fmla="*/ 4 w 54"/>
                  <a:gd name="T13" fmla="*/ 29 h 29"/>
                  <a:gd name="T14" fmla="*/ 6 w 54"/>
                  <a:gd name="T15" fmla="*/ 29 h 29"/>
                  <a:gd name="T16" fmla="*/ 8 w 54"/>
                  <a:gd name="T17" fmla="*/ 29 h 29"/>
                  <a:gd name="T18" fmla="*/ 10 w 54"/>
                  <a:gd name="T19" fmla="*/ 29 h 29"/>
                  <a:gd name="T20" fmla="*/ 40 w 54"/>
                  <a:gd name="T21" fmla="*/ 16 h 29"/>
                  <a:gd name="T22" fmla="*/ 42 w 54"/>
                  <a:gd name="T23" fmla="*/ 16 h 29"/>
                  <a:gd name="T24" fmla="*/ 52 w 54"/>
                  <a:gd name="T25" fmla="*/ 12 h 29"/>
                  <a:gd name="T26" fmla="*/ 54 w 54"/>
                  <a:gd name="T27" fmla="*/ 10 h 29"/>
                  <a:gd name="T28" fmla="*/ 54 w 54"/>
                  <a:gd name="T29" fmla="*/ 8 h 29"/>
                  <a:gd name="T30" fmla="*/ 54 w 54"/>
                  <a:gd name="T31" fmla="*/ 6 h 29"/>
                  <a:gd name="T32" fmla="*/ 54 w 54"/>
                  <a:gd name="T33" fmla="*/ 4 h 29"/>
                  <a:gd name="T34" fmla="*/ 52 w 54"/>
                  <a:gd name="T35" fmla="*/ 2 h 29"/>
                  <a:gd name="T36" fmla="*/ 50 w 54"/>
                  <a:gd name="T37" fmla="*/ 0 h 29"/>
                  <a:gd name="T38" fmla="*/ 48 w 54"/>
                  <a:gd name="T39" fmla="*/ 0 h 29"/>
                  <a:gd name="T40" fmla="*/ 46 w 54"/>
                  <a:gd name="T41" fmla="*/ 2 h 29"/>
                  <a:gd name="T42" fmla="*/ 37 w 54"/>
                  <a:gd name="T43" fmla="*/ 6 h 29"/>
                  <a:gd name="T44" fmla="*/ 40 w 54"/>
                  <a:gd name="T45" fmla="*/ 10 h 29"/>
                  <a:gd name="T46" fmla="*/ 39 w 54"/>
                  <a:gd name="T47" fmla="*/ 4 h 29"/>
                  <a:gd name="T48" fmla="*/ 8 w 54"/>
                  <a:gd name="T49" fmla="*/ 18 h 29"/>
                  <a:gd name="T50" fmla="*/ 6 w 54"/>
                  <a:gd name="T51" fmla="*/ 18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29"/>
                  <a:gd name="T80" fmla="*/ 54 w 54"/>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29">
                    <a:moveTo>
                      <a:pt x="6" y="18"/>
                    </a:moveTo>
                    <a:lnTo>
                      <a:pt x="4" y="20"/>
                    </a:lnTo>
                    <a:lnTo>
                      <a:pt x="2" y="22"/>
                    </a:lnTo>
                    <a:lnTo>
                      <a:pt x="0" y="24"/>
                    </a:lnTo>
                    <a:lnTo>
                      <a:pt x="0" y="25"/>
                    </a:lnTo>
                    <a:lnTo>
                      <a:pt x="2" y="27"/>
                    </a:lnTo>
                    <a:lnTo>
                      <a:pt x="4" y="29"/>
                    </a:lnTo>
                    <a:lnTo>
                      <a:pt x="6" y="29"/>
                    </a:lnTo>
                    <a:lnTo>
                      <a:pt x="8" y="29"/>
                    </a:lnTo>
                    <a:lnTo>
                      <a:pt x="10" y="29"/>
                    </a:lnTo>
                    <a:lnTo>
                      <a:pt x="40" y="16"/>
                    </a:lnTo>
                    <a:lnTo>
                      <a:pt x="42" y="16"/>
                    </a:lnTo>
                    <a:lnTo>
                      <a:pt x="52" y="12"/>
                    </a:lnTo>
                    <a:lnTo>
                      <a:pt x="54" y="10"/>
                    </a:lnTo>
                    <a:lnTo>
                      <a:pt x="54" y="8"/>
                    </a:lnTo>
                    <a:lnTo>
                      <a:pt x="54" y="6"/>
                    </a:lnTo>
                    <a:lnTo>
                      <a:pt x="54" y="4"/>
                    </a:lnTo>
                    <a:lnTo>
                      <a:pt x="52" y="2"/>
                    </a:lnTo>
                    <a:lnTo>
                      <a:pt x="50" y="0"/>
                    </a:lnTo>
                    <a:lnTo>
                      <a:pt x="48" y="0"/>
                    </a:lnTo>
                    <a:lnTo>
                      <a:pt x="46" y="2"/>
                    </a:lnTo>
                    <a:lnTo>
                      <a:pt x="37" y="6"/>
                    </a:lnTo>
                    <a:lnTo>
                      <a:pt x="40" y="10"/>
                    </a:lnTo>
                    <a:lnTo>
                      <a:pt x="39" y="4"/>
                    </a:lnTo>
                    <a:lnTo>
                      <a:pt x="8" y="18"/>
                    </a:lnTo>
                    <a:lnTo>
                      <a:pt x="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7" name="Freeform 301"/>
              <p:cNvSpPr>
                <a:spLocks/>
              </p:cNvSpPr>
              <p:nvPr/>
            </p:nvSpPr>
            <p:spPr bwMode="auto">
              <a:xfrm>
                <a:off x="1170" y="3211"/>
                <a:ext cx="25" cy="17"/>
              </a:xfrm>
              <a:custGeom>
                <a:avLst/>
                <a:gdLst>
                  <a:gd name="T0" fmla="*/ 4 w 52"/>
                  <a:gd name="T1" fmla="*/ 23 h 35"/>
                  <a:gd name="T2" fmla="*/ 2 w 52"/>
                  <a:gd name="T3" fmla="*/ 25 h 35"/>
                  <a:gd name="T4" fmla="*/ 0 w 52"/>
                  <a:gd name="T5" fmla="*/ 27 h 35"/>
                  <a:gd name="T6" fmla="*/ 0 w 52"/>
                  <a:gd name="T7" fmla="*/ 29 h 35"/>
                  <a:gd name="T8" fmla="*/ 2 w 52"/>
                  <a:gd name="T9" fmla="*/ 31 h 35"/>
                  <a:gd name="T10" fmla="*/ 4 w 52"/>
                  <a:gd name="T11" fmla="*/ 33 h 35"/>
                  <a:gd name="T12" fmla="*/ 6 w 52"/>
                  <a:gd name="T13" fmla="*/ 35 h 35"/>
                  <a:gd name="T14" fmla="*/ 8 w 52"/>
                  <a:gd name="T15" fmla="*/ 35 h 35"/>
                  <a:gd name="T16" fmla="*/ 10 w 52"/>
                  <a:gd name="T17" fmla="*/ 33 h 35"/>
                  <a:gd name="T18" fmla="*/ 48 w 52"/>
                  <a:gd name="T19" fmla="*/ 10 h 35"/>
                  <a:gd name="T20" fmla="*/ 50 w 52"/>
                  <a:gd name="T21" fmla="*/ 8 h 35"/>
                  <a:gd name="T22" fmla="*/ 52 w 52"/>
                  <a:gd name="T23" fmla="*/ 6 h 35"/>
                  <a:gd name="T24" fmla="*/ 52 w 52"/>
                  <a:gd name="T25" fmla="*/ 4 h 35"/>
                  <a:gd name="T26" fmla="*/ 50 w 52"/>
                  <a:gd name="T27" fmla="*/ 2 h 35"/>
                  <a:gd name="T28" fmla="*/ 48 w 52"/>
                  <a:gd name="T29" fmla="*/ 0 h 35"/>
                  <a:gd name="T30" fmla="*/ 46 w 52"/>
                  <a:gd name="T31" fmla="*/ 0 h 35"/>
                  <a:gd name="T32" fmla="*/ 44 w 52"/>
                  <a:gd name="T33" fmla="*/ 0 h 35"/>
                  <a:gd name="T34" fmla="*/ 42 w 52"/>
                  <a:gd name="T35" fmla="*/ 0 h 35"/>
                  <a:gd name="T36" fmla="*/ 4 w 52"/>
                  <a:gd name="T37" fmla="*/ 2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5"/>
                  <a:gd name="T59" fmla="*/ 52 w 52"/>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5">
                    <a:moveTo>
                      <a:pt x="4" y="23"/>
                    </a:moveTo>
                    <a:lnTo>
                      <a:pt x="2" y="25"/>
                    </a:lnTo>
                    <a:lnTo>
                      <a:pt x="0" y="27"/>
                    </a:lnTo>
                    <a:lnTo>
                      <a:pt x="0" y="29"/>
                    </a:lnTo>
                    <a:lnTo>
                      <a:pt x="2" y="31"/>
                    </a:lnTo>
                    <a:lnTo>
                      <a:pt x="4" y="33"/>
                    </a:lnTo>
                    <a:lnTo>
                      <a:pt x="6" y="35"/>
                    </a:lnTo>
                    <a:lnTo>
                      <a:pt x="8" y="35"/>
                    </a:lnTo>
                    <a:lnTo>
                      <a:pt x="10" y="33"/>
                    </a:lnTo>
                    <a:lnTo>
                      <a:pt x="48" y="10"/>
                    </a:lnTo>
                    <a:lnTo>
                      <a:pt x="50" y="8"/>
                    </a:lnTo>
                    <a:lnTo>
                      <a:pt x="52" y="6"/>
                    </a:lnTo>
                    <a:lnTo>
                      <a:pt x="52" y="4"/>
                    </a:lnTo>
                    <a:lnTo>
                      <a:pt x="50" y="2"/>
                    </a:lnTo>
                    <a:lnTo>
                      <a:pt x="48" y="0"/>
                    </a:lnTo>
                    <a:lnTo>
                      <a:pt x="46" y="0"/>
                    </a:lnTo>
                    <a:lnTo>
                      <a:pt x="44" y="0"/>
                    </a:lnTo>
                    <a:lnTo>
                      <a:pt x="42" y="0"/>
                    </a:lnTo>
                    <a:lnTo>
                      <a:pt x="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8" name="Freeform 302"/>
              <p:cNvSpPr>
                <a:spLocks/>
              </p:cNvSpPr>
              <p:nvPr/>
            </p:nvSpPr>
            <p:spPr bwMode="auto">
              <a:xfrm>
                <a:off x="1203" y="3186"/>
                <a:ext cx="24" cy="20"/>
              </a:xfrm>
              <a:custGeom>
                <a:avLst/>
                <a:gdLst>
                  <a:gd name="T0" fmla="*/ 4 w 48"/>
                  <a:gd name="T1" fmla="*/ 29 h 41"/>
                  <a:gd name="T2" fmla="*/ 2 w 48"/>
                  <a:gd name="T3" fmla="*/ 31 h 41"/>
                  <a:gd name="T4" fmla="*/ 0 w 48"/>
                  <a:gd name="T5" fmla="*/ 33 h 41"/>
                  <a:gd name="T6" fmla="*/ 0 w 48"/>
                  <a:gd name="T7" fmla="*/ 35 h 41"/>
                  <a:gd name="T8" fmla="*/ 2 w 48"/>
                  <a:gd name="T9" fmla="*/ 37 h 41"/>
                  <a:gd name="T10" fmla="*/ 4 w 48"/>
                  <a:gd name="T11" fmla="*/ 39 h 41"/>
                  <a:gd name="T12" fmla="*/ 6 w 48"/>
                  <a:gd name="T13" fmla="*/ 41 h 41"/>
                  <a:gd name="T14" fmla="*/ 8 w 48"/>
                  <a:gd name="T15" fmla="*/ 41 h 41"/>
                  <a:gd name="T16" fmla="*/ 10 w 48"/>
                  <a:gd name="T17" fmla="*/ 39 h 41"/>
                  <a:gd name="T18" fmla="*/ 41 w 48"/>
                  <a:gd name="T19" fmla="*/ 16 h 41"/>
                  <a:gd name="T20" fmla="*/ 46 w 48"/>
                  <a:gd name="T21" fmla="*/ 10 h 41"/>
                  <a:gd name="T22" fmla="*/ 48 w 48"/>
                  <a:gd name="T23" fmla="*/ 8 h 41"/>
                  <a:gd name="T24" fmla="*/ 48 w 48"/>
                  <a:gd name="T25" fmla="*/ 6 h 41"/>
                  <a:gd name="T26" fmla="*/ 48 w 48"/>
                  <a:gd name="T27" fmla="*/ 4 h 41"/>
                  <a:gd name="T28" fmla="*/ 48 w 48"/>
                  <a:gd name="T29" fmla="*/ 2 h 41"/>
                  <a:gd name="T30" fmla="*/ 46 w 48"/>
                  <a:gd name="T31" fmla="*/ 0 h 41"/>
                  <a:gd name="T32" fmla="*/ 44 w 48"/>
                  <a:gd name="T33" fmla="*/ 0 h 41"/>
                  <a:gd name="T34" fmla="*/ 42 w 48"/>
                  <a:gd name="T35" fmla="*/ 0 h 41"/>
                  <a:gd name="T36" fmla="*/ 41 w 48"/>
                  <a:gd name="T37" fmla="*/ 0 h 41"/>
                  <a:gd name="T38" fmla="*/ 35 w 48"/>
                  <a:gd name="T39" fmla="*/ 6 h 41"/>
                  <a:gd name="T40" fmla="*/ 4 w 48"/>
                  <a:gd name="T41" fmla="*/ 29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41"/>
                  <a:gd name="T65" fmla="*/ 48 w 4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41">
                    <a:moveTo>
                      <a:pt x="4" y="29"/>
                    </a:moveTo>
                    <a:lnTo>
                      <a:pt x="2" y="31"/>
                    </a:lnTo>
                    <a:lnTo>
                      <a:pt x="0" y="33"/>
                    </a:lnTo>
                    <a:lnTo>
                      <a:pt x="0" y="35"/>
                    </a:lnTo>
                    <a:lnTo>
                      <a:pt x="2" y="37"/>
                    </a:lnTo>
                    <a:lnTo>
                      <a:pt x="4" y="39"/>
                    </a:lnTo>
                    <a:lnTo>
                      <a:pt x="6" y="41"/>
                    </a:lnTo>
                    <a:lnTo>
                      <a:pt x="8" y="41"/>
                    </a:lnTo>
                    <a:lnTo>
                      <a:pt x="10" y="39"/>
                    </a:lnTo>
                    <a:lnTo>
                      <a:pt x="41" y="16"/>
                    </a:lnTo>
                    <a:lnTo>
                      <a:pt x="46" y="10"/>
                    </a:lnTo>
                    <a:lnTo>
                      <a:pt x="48" y="8"/>
                    </a:lnTo>
                    <a:lnTo>
                      <a:pt x="48" y="6"/>
                    </a:lnTo>
                    <a:lnTo>
                      <a:pt x="48" y="4"/>
                    </a:lnTo>
                    <a:lnTo>
                      <a:pt x="48" y="2"/>
                    </a:lnTo>
                    <a:lnTo>
                      <a:pt x="46" y="0"/>
                    </a:lnTo>
                    <a:lnTo>
                      <a:pt x="44" y="0"/>
                    </a:lnTo>
                    <a:lnTo>
                      <a:pt x="42" y="0"/>
                    </a:lnTo>
                    <a:lnTo>
                      <a:pt x="41" y="0"/>
                    </a:lnTo>
                    <a:lnTo>
                      <a:pt x="35" y="6"/>
                    </a:lnTo>
                    <a:lnTo>
                      <a:pt x="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9" name="Freeform 303"/>
              <p:cNvSpPr>
                <a:spLocks/>
              </p:cNvSpPr>
              <p:nvPr/>
            </p:nvSpPr>
            <p:spPr bwMode="auto">
              <a:xfrm>
                <a:off x="1234" y="3156"/>
                <a:ext cx="21" cy="23"/>
              </a:xfrm>
              <a:custGeom>
                <a:avLst/>
                <a:gdLst>
                  <a:gd name="T0" fmla="*/ 2 w 42"/>
                  <a:gd name="T1" fmla="*/ 36 h 46"/>
                  <a:gd name="T2" fmla="*/ 0 w 42"/>
                  <a:gd name="T3" fmla="*/ 38 h 46"/>
                  <a:gd name="T4" fmla="*/ 0 w 42"/>
                  <a:gd name="T5" fmla="*/ 40 h 46"/>
                  <a:gd name="T6" fmla="*/ 0 w 42"/>
                  <a:gd name="T7" fmla="*/ 42 h 46"/>
                  <a:gd name="T8" fmla="*/ 0 w 42"/>
                  <a:gd name="T9" fmla="*/ 44 h 46"/>
                  <a:gd name="T10" fmla="*/ 2 w 42"/>
                  <a:gd name="T11" fmla="*/ 46 h 46"/>
                  <a:gd name="T12" fmla="*/ 3 w 42"/>
                  <a:gd name="T13" fmla="*/ 46 h 46"/>
                  <a:gd name="T14" fmla="*/ 5 w 42"/>
                  <a:gd name="T15" fmla="*/ 46 h 46"/>
                  <a:gd name="T16" fmla="*/ 7 w 42"/>
                  <a:gd name="T17" fmla="*/ 46 h 46"/>
                  <a:gd name="T18" fmla="*/ 23 w 42"/>
                  <a:gd name="T19" fmla="*/ 30 h 46"/>
                  <a:gd name="T20" fmla="*/ 25 w 42"/>
                  <a:gd name="T21" fmla="*/ 29 h 46"/>
                  <a:gd name="T22" fmla="*/ 40 w 42"/>
                  <a:gd name="T23" fmla="*/ 9 h 46"/>
                  <a:gd name="T24" fmla="*/ 42 w 42"/>
                  <a:gd name="T25" fmla="*/ 7 h 46"/>
                  <a:gd name="T26" fmla="*/ 42 w 42"/>
                  <a:gd name="T27" fmla="*/ 6 h 46"/>
                  <a:gd name="T28" fmla="*/ 40 w 42"/>
                  <a:gd name="T29" fmla="*/ 4 h 46"/>
                  <a:gd name="T30" fmla="*/ 38 w 42"/>
                  <a:gd name="T31" fmla="*/ 2 h 46"/>
                  <a:gd name="T32" fmla="*/ 36 w 42"/>
                  <a:gd name="T33" fmla="*/ 0 h 46"/>
                  <a:gd name="T34" fmla="*/ 34 w 42"/>
                  <a:gd name="T35" fmla="*/ 0 h 46"/>
                  <a:gd name="T36" fmla="*/ 32 w 42"/>
                  <a:gd name="T37" fmla="*/ 2 h 46"/>
                  <a:gd name="T38" fmla="*/ 30 w 42"/>
                  <a:gd name="T39" fmla="*/ 4 h 46"/>
                  <a:gd name="T40" fmla="*/ 15 w 42"/>
                  <a:gd name="T41" fmla="*/ 23 h 46"/>
                  <a:gd name="T42" fmla="*/ 21 w 42"/>
                  <a:gd name="T43" fmla="*/ 25 h 46"/>
                  <a:gd name="T44" fmla="*/ 17 w 42"/>
                  <a:gd name="T45" fmla="*/ 21 h 46"/>
                  <a:gd name="T46" fmla="*/ 2 w 42"/>
                  <a:gd name="T47" fmla="*/ 3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46"/>
                  <a:gd name="T74" fmla="*/ 42 w 42"/>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46">
                    <a:moveTo>
                      <a:pt x="2" y="36"/>
                    </a:moveTo>
                    <a:lnTo>
                      <a:pt x="0" y="38"/>
                    </a:lnTo>
                    <a:lnTo>
                      <a:pt x="0" y="40"/>
                    </a:lnTo>
                    <a:lnTo>
                      <a:pt x="0" y="42"/>
                    </a:lnTo>
                    <a:lnTo>
                      <a:pt x="0" y="44"/>
                    </a:lnTo>
                    <a:lnTo>
                      <a:pt x="2" y="46"/>
                    </a:lnTo>
                    <a:lnTo>
                      <a:pt x="3" y="46"/>
                    </a:lnTo>
                    <a:lnTo>
                      <a:pt x="5" y="46"/>
                    </a:lnTo>
                    <a:lnTo>
                      <a:pt x="7" y="46"/>
                    </a:lnTo>
                    <a:lnTo>
                      <a:pt x="23" y="30"/>
                    </a:lnTo>
                    <a:lnTo>
                      <a:pt x="25" y="29"/>
                    </a:lnTo>
                    <a:lnTo>
                      <a:pt x="40" y="9"/>
                    </a:lnTo>
                    <a:lnTo>
                      <a:pt x="42" y="7"/>
                    </a:lnTo>
                    <a:lnTo>
                      <a:pt x="42" y="6"/>
                    </a:lnTo>
                    <a:lnTo>
                      <a:pt x="40" y="4"/>
                    </a:lnTo>
                    <a:lnTo>
                      <a:pt x="38" y="2"/>
                    </a:lnTo>
                    <a:lnTo>
                      <a:pt x="36" y="0"/>
                    </a:lnTo>
                    <a:lnTo>
                      <a:pt x="34" y="0"/>
                    </a:lnTo>
                    <a:lnTo>
                      <a:pt x="32" y="2"/>
                    </a:lnTo>
                    <a:lnTo>
                      <a:pt x="30" y="4"/>
                    </a:lnTo>
                    <a:lnTo>
                      <a:pt x="15" y="23"/>
                    </a:lnTo>
                    <a:lnTo>
                      <a:pt x="21" y="25"/>
                    </a:lnTo>
                    <a:lnTo>
                      <a:pt x="17" y="21"/>
                    </a:lnTo>
                    <a:lnTo>
                      <a:pt x="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0" name="Freeform 304"/>
              <p:cNvSpPr>
                <a:spLocks/>
              </p:cNvSpPr>
              <p:nvPr/>
            </p:nvSpPr>
            <p:spPr bwMode="auto">
              <a:xfrm>
                <a:off x="1260" y="3124"/>
                <a:ext cx="18" cy="25"/>
              </a:xfrm>
              <a:custGeom>
                <a:avLst/>
                <a:gdLst>
                  <a:gd name="T0" fmla="*/ 2 w 37"/>
                  <a:gd name="T1" fmla="*/ 42 h 49"/>
                  <a:gd name="T2" fmla="*/ 0 w 37"/>
                  <a:gd name="T3" fmla="*/ 44 h 49"/>
                  <a:gd name="T4" fmla="*/ 0 w 37"/>
                  <a:gd name="T5" fmla="*/ 46 h 49"/>
                  <a:gd name="T6" fmla="*/ 2 w 37"/>
                  <a:gd name="T7" fmla="*/ 47 h 49"/>
                  <a:gd name="T8" fmla="*/ 4 w 37"/>
                  <a:gd name="T9" fmla="*/ 49 h 49"/>
                  <a:gd name="T10" fmla="*/ 6 w 37"/>
                  <a:gd name="T11" fmla="*/ 49 h 49"/>
                  <a:gd name="T12" fmla="*/ 8 w 37"/>
                  <a:gd name="T13" fmla="*/ 49 h 49"/>
                  <a:gd name="T14" fmla="*/ 10 w 37"/>
                  <a:gd name="T15" fmla="*/ 49 h 49"/>
                  <a:gd name="T16" fmla="*/ 12 w 37"/>
                  <a:gd name="T17" fmla="*/ 47 h 49"/>
                  <a:gd name="T18" fmla="*/ 14 w 37"/>
                  <a:gd name="T19" fmla="*/ 44 h 49"/>
                  <a:gd name="T20" fmla="*/ 37 w 37"/>
                  <a:gd name="T21" fmla="*/ 9 h 49"/>
                  <a:gd name="T22" fmla="*/ 37 w 37"/>
                  <a:gd name="T23" fmla="*/ 7 h 49"/>
                  <a:gd name="T24" fmla="*/ 37 w 37"/>
                  <a:gd name="T25" fmla="*/ 5 h 49"/>
                  <a:gd name="T26" fmla="*/ 37 w 37"/>
                  <a:gd name="T27" fmla="*/ 3 h 49"/>
                  <a:gd name="T28" fmla="*/ 35 w 37"/>
                  <a:gd name="T29" fmla="*/ 1 h 49"/>
                  <a:gd name="T30" fmla="*/ 33 w 37"/>
                  <a:gd name="T31" fmla="*/ 0 h 49"/>
                  <a:gd name="T32" fmla="*/ 31 w 37"/>
                  <a:gd name="T33" fmla="*/ 0 h 49"/>
                  <a:gd name="T34" fmla="*/ 29 w 37"/>
                  <a:gd name="T35" fmla="*/ 1 h 49"/>
                  <a:gd name="T36" fmla="*/ 27 w 37"/>
                  <a:gd name="T37" fmla="*/ 3 h 49"/>
                  <a:gd name="T38" fmla="*/ 4 w 37"/>
                  <a:gd name="T39" fmla="*/ 38 h 49"/>
                  <a:gd name="T40" fmla="*/ 2 w 37"/>
                  <a:gd name="T41" fmla="*/ 42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9"/>
                  <a:gd name="T65" fmla="*/ 37 w 37"/>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9">
                    <a:moveTo>
                      <a:pt x="2" y="42"/>
                    </a:moveTo>
                    <a:lnTo>
                      <a:pt x="0" y="44"/>
                    </a:lnTo>
                    <a:lnTo>
                      <a:pt x="0" y="46"/>
                    </a:lnTo>
                    <a:lnTo>
                      <a:pt x="2" y="47"/>
                    </a:lnTo>
                    <a:lnTo>
                      <a:pt x="4" y="49"/>
                    </a:lnTo>
                    <a:lnTo>
                      <a:pt x="6" y="49"/>
                    </a:lnTo>
                    <a:lnTo>
                      <a:pt x="8" y="49"/>
                    </a:lnTo>
                    <a:lnTo>
                      <a:pt x="10" y="49"/>
                    </a:lnTo>
                    <a:lnTo>
                      <a:pt x="12" y="47"/>
                    </a:lnTo>
                    <a:lnTo>
                      <a:pt x="14" y="44"/>
                    </a:lnTo>
                    <a:lnTo>
                      <a:pt x="37" y="9"/>
                    </a:lnTo>
                    <a:lnTo>
                      <a:pt x="37" y="7"/>
                    </a:lnTo>
                    <a:lnTo>
                      <a:pt x="37" y="5"/>
                    </a:lnTo>
                    <a:lnTo>
                      <a:pt x="37" y="3"/>
                    </a:lnTo>
                    <a:lnTo>
                      <a:pt x="35" y="1"/>
                    </a:lnTo>
                    <a:lnTo>
                      <a:pt x="33" y="0"/>
                    </a:lnTo>
                    <a:lnTo>
                      <a:pt x="31" y="0"/>
                    </a:lnTo>
                    <a:lnTo>
                      <a:pt x="29" y="1"/>
                    </a:lnTo>
                    <a:lnTo>
                      <a:pt x="27" y="3"/>
                    </a:lnTo>
                    <a:lnTo>
                      <a:pt x="4" y="38"/>
                    </a:lnTo>
                    <a:lnTo>
                      <a:pt x="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1" name="Freeform 305"/>
              <p:cNvSpPr>
                <a:spLocks/>
              </p:cNvSpPr>
              <p:nvPr/>
            </p:nvSpPr>
            <p:spPr bwMode="auto">
              <a:xfrm>
                <a:off x="1281" y="3088"/>
                <a:ext cx="16" cy="27"/>
              </a:xfrm>
              <a:custGeom>
                <a:avLst/>
                <a:gdLst>
                  <a:gd name="T0" fmla="*/ 0 w 32"/>
                  <a:gd name="T1" fmla="*/ 46 h 53"/>
                  <a:gd name="T2" fmla="*/ 0 w 32"/>
                  <a:gd name="T3" fmla="*/ 48 h 53"/>
                  <a:gd name="T4" fmla="*/ 2 w 32"/>
                  <a:gd name="T5" fmla="*/ 49 h 53"/>
                  <a:gd name="T6" fmla="*/ 4 w 32"/>
                  <a:gd name="T7" fmla="*/ 51 h 53"/>
                  <a:gd name="T8" fmla="*/ 5 w 32"/>
                  <a:gd name="T9" fmla="*/ 53 h 53"/>
                  <a:gd name="T10" fmla="*/ 7 w 32"/>
                  <a:gd name="T11" fmla="*/ 53 h 53"/>
                  <a:gd name="T12" fmla="*/ 9 w 32"/>
                  <a:gd name="T13" fmla="*/ 51 h 53"/>
                  <a:gd name="T14" fmla="*/ 11 w 32"/>
                  <a:gd name="T15" fmla="*/ 49 h 53"/>
                  <a:gd name="T16" fmla="*/ 11 w 32"/>
                  <a:gd name="T17" fmla="*/ 48 h 53"/>
                  <a:gd name="T18" fmla="*/ 32 w 32"/>
                  <a:gd name="T19" fmla="*/ 7 h 53"/>
                  <a:gd name="T20" fmla="*/ 32 w 32"/>
                  <a:gd name="T21" fmla="*/ 5 h 53"/>
                  <a:gd name="T22" fmla="*/ 30 w 32"/>
                  <a:gd name="T23" fmla="*/ 3 h 53"/>
                  <a:gd name="T24" fmla="*/ 28 w 32"/>
                  <a:gd name="T25" fmla="*/ 1 h 53"/>
                  <a:gd name="T26" fmla="*/ 27 w 32"/>
                  <a:gd name="T27" fmla="*/ 0 h 53"/>
                  <a:gd name="T28" fmla="*/ 25 w 32"/>
                  <a:gd name="T29" fmla="*/ 0 h 53"/>
                  <a:gd name="T30" fmla="*/ 23 w 32"/>
                  <a:gd name="T31" fmla="*/ 1 h 53"/>
                  <a:gd name="T32" fmla="*/ 21 w 32"/>
                  <a:gd name="T33" fmla="*/ 3 h 53"/>
                  <a:gd name="T34" fmla="*/ 21 w 32"/>
                  <a:gd name="T35" fmla="*/ 5 h 53"/>
                  <a:gd name="T36" fmla="*/ 0 w 32"/>
                  <a:gd name="T37" fmla="*/ 46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3"/>
                  <a:gd name="T59" fmla="*/ 32 w 32"/>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3">
                    <a:moveTo>
                      <a:pt x="0" y="46"/>
                    </a:moveTo>
                    <a:lnTo>
                      <a:pt x="0" y="48"/>
                    </a:lnTo>
                    <a:lnTo>
                      <a:pt x="2" y="49"/>
                    </a:lnTo>
                    <a:lnTo>
                      <a:pt x="4" y="51"/>
                    </a:lnTo>
                    <a:lnTo>
                      <a:pt x="5" y="53"/>
                    </a:lnTo>
                    <a:lnTo>
                      <a:pt x="7" y="53"/>
                    </a:lnTo>
                    <a:lnTo>
                      <a:pt x="9" y="51"/>
                    </a:lnTo>
                    <a:lnTo>
                      <a:pt x="11" y="49"/>
                    </a:lnTo>
                    <a:lnTo>
                      <a:pt x="11" y="48"/>
                    </a:lnTo>
                    <a:lnTo>
                      <a:pt x="32" y="7"/>
                    </a:lnTo>
                    <a:lnTo>
                      <a:pt x="32" y="5"/>
                    </a:lnTo>
                    <a:lnTo>
                      <a:pt x="30" y="3"/>
                    </a:lnTo>
                    <a:lnTo>
                      <a:pt x="28" y="1"/>
                    </a:lnTo>
                    <a:lnTo>
                      <a:pt x="27" y="0"/>
                    </a:lnTo>
                    <a:lnTo>
                      <a:pt x="25" y="0"/>
                    </a:lnTo>
                    <a:lnTo>
                      <a:pt x="23" y="1"/>
                    </a:lnTo>
                    <a:lnTo>
                      <a:pt x="21" y="3"/>
                    </a:lnTo>
                    <a:lnTo>
                      <a:pt x="21" y="5"/>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2" name="Freeform 306"/>
              <p:cNvSpPr>
                <a:spLocks/>
              </p:cNvSpPr>
              <p:nvPr/>
            </p:nvSpPr>
            <p:spPr bwMode="auto">
              <a:xfrm>
                <a:off x="1298" y="3051"/>
                <a:ext cx="14" cy="27"/>
              </a:xfrm>
              <a:custGeom>
                <a:avLst/>
                <a:gdLst>
                  <a:gd name="T0" fmla="*/ 0 w 27"/>
                  <a:gd name="T1" fmla="*/ 48 h 53"/>
                  <a:gd name="T2" fmla="*/ 0 w 27"/>
                  <a:gd name="T3" fmla="*/ 50 h 53"/>
                  <a:gd name="T4" fmla="*/ 0 w 27"/>
                  <a:gd name="T5" fmla="*/ 52 h 53"/>
                  <a:gd name="T6" fmla="*/ 2 w 27"/>
                  <a:gd name="T7" fmla="*/ 53 h 53"/>
                  <a:gd name="T8" fmla="*/ 4 w 27"/>
                  <a:gd name="T9" fmla="*/ 53 h 53"/>
                  <a:gd name="T10" fmla="*/ 6 w 27"/>
                  <a:gd name="T11" fmla="*/ 53 h 53"/>
                  <a:gd name="T12" fmla="*/ 8 w 27"/>
                  <a:gd name="T13" fmla="*/ 53 h 53"/>
                  <a:gd name="T14" fmla="*/ 10 w 27"/>
                  <a:gd name="T15" fmla="*/ 52 h 53"/>
                  <a:gd name="T16" fmla="*/ 12 w 27"/>
                  <a:gd name="T17" fmla="*/ 50 h 53"/>
                  <a:gd name="T18" fmla="*/ 25 w 27"/>
                  <a:gd name="T19" fmla="*/ 11 h 53"/>
                  <a:gd name="T20" fmla="*/ 27 w 27"/>
                  <a:gd name="T21" fmla="*/ 5 h 53"/>
                  <a:gd name="T22" fmla="*/ 27 w 27"/>
                  <a:gd name="T23" fmla="*/ 4 h 53"/>
                  <a:gd name="T24" fmla="*/ 25 w 27"/>
                  <a:gd name="T25" fmla="*/ 2 h 53"/>
                  <a:gd name="T26" fmla="*/ 23 w 27"/>
                  <a:gd name="T27" fmla="*/ 0 h 53"/>
                  <a:gd name="T28" fmla="*/ 21 w 27"/>
                  <a:gd name="T29" fmla="*/ 0 h 53"/>
                  <a:gd name="T30" fmla="*/ 19 w 27"/>
                  <a:gd name="T31" fmla="*/ 0 h 53"/>
                  <a:gd name="T32" fmla="*/ 17 w 27"/>
                  <a:gd name="T33" fmla="*/ 0 h 53"/>
                  <a:gd name="T34" fmla="*/ 16 w 27"/>
                  <a:gd name="T35" fmla="*/ 2 h 53"/>
                  <a:gd name="T36" fmla="*/ 16 w 27"/>
                  <a:gd name="T37" fmla="*/ 4 h 53"/>
                  <a:gd name="T38" fmla="*/ 14 w 27"/>
                  <a:gd name="T39" fmla="*/ 9 h 53"/>
                  <a:gd name="T40" fmla="*/ 0 w 27"/>
                  <a:gd name="T41" fmla="*/ 48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53"/>
                  <a:gd name="T65" fmla="*/ 27 w 27"/>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53">
                    <a:moveTo>
                      <a:pt x="0" y="48"/>
                    </a:moveTo>
                    <a:lnTo>
                      <a:pt x="0" y="50"/>
                    </a:lnTo>
                    <a:lnTo>
                      <a:pt x="0" y="52"/>
                    </a:lnTo>
                    <a:lnTo>
                      <a:pt x="2" y="53"/>
                    </a:lnTo>
                    <a:lnTo>
                      <a:pt x="4" y="53"/>
                    </a:lnTo>
                    <a:lnTo>
                      <a:pt x="6" y="53"/>
                    </a:lnTo>
                    <a:lnTo>
                      <a:pt x="8" y="53"/>
                    </a:lnTo>
                    <a:lnTo>
                      <a:pt x="10" y="52"/>
                    </a:lnTo>
                    <a:lnTo>
                      <a:pt x="12" y="50"/>
                    </a:lnTo>
                    <a:lnTo>
                      <a:pt x="25" y="11"/>
                    </a:lnTo>
                    <a:lnTo>
                      <a:pt x="27" y="5"/>
                    </a:lnTo>
                    <a:lnTo>
                      <a:pt x="27" y="4"/>
                    </a:lnTo>
                    <a:lnTo>
                      <a:pt x="25" y="2"/>
                    </a:lnTo>
                    <a:lnTo>
                      <a:pt x="23" y="0"/>
                    </a:lnTo>
                    <a:lnTo>
                      <a:pt x="21" y="0"/>
                    </a:lnTo>
                    <a:lnTo>
                      <a:pt x="19" y="0"/>
                    </a:lnTo>
                    <a:lnTo>
                      <a:pt x="17" y="0"/>
                    </a:lnTo>
                    <a:lnTo>
                      <a:pt x="16" y="2"/>
                    </a:lnTo>
                    <a:lnTo>
                      <a:pt x="16" y="4"/>
                    </a:lnTo>
                    <a:lnTo>
                      <a:pt x="14" y="9"/>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3" name="Freeform 307"/>
              <p:cNvSpPr>
                <a:spLocks/>
              </p:cNvSpPr>
              <p:nvPr/>
            </p:nvSpPr>
            <p:spPr bwMode="auto">
              <a:xfrm>
                <a:off x="1310" y="3012"/>
                <a:ext cx="11" cy="27"/>
              </a:xfrm>
              <a:custGeom>
                <a:avLst/>
                <a:gdLst>
                  <a:gd name="T0" fmla="*/ 0 w 23"/>
                  <a:gd name="T1" fmla="*/ 50 h 56"/>
                  <a:gd name="T2" fmla="*/ 0 w 23"/>
                  <a:gd name="T3" fmla="*/ 52 h 56"/>
                  <a:gd name="T4" fmla="*/ 2 w 23"/>
                  <a:gd name="T5" fmla="*/ 54 h 56"/>
                  <a:gd name="T6" fmla="*/ 4 w 23"/>
                  <a:gd name="T7" fmla="*/ 56 h 56"/>
                  <a:gd name="T8" fmla="*/ 6 w 23"/>
                  <a:gd name="T9" fmla="*/ 56 h 56"/>
                  <a:gd name="T10" fmla="*/ 8 w 23"/>
                  <a:gd name="T11" fmla="*/ 56 h 56"/>
                  <a:gd name="T12" fmla="*/ 10 w 23"/>
                  <a:gd name="T13" fmla="*/ 56 h 56"/>
                  <a:gd name="T14" fmla="*/ 12 w 23"/>
                  <a:gd name="T15" fmla="*/ 54 h 56"/>
                  <a:gd name="T16" fmla="*/ 12 w 23"/>
                  <a:gd name="T17" fmla="*/ 52 h 56"/>
                  <a:gd name="T18" fmla="*/ 19 w 23"/>
                  <a:gd name="T19" fmla="*/ 23 h 56"/>
                  <a:gd name="T20" fmla="*/ 23 w 23"/>
                  <a:gd name="T21" fmla="*/ 8 h 56"/>
                  <a:gd name="T22" fmla="*/ 23 w 23"/>
                  <a:gd name="T23" fmla="*/ 6 h 56"/>
                  <a:gd name="T24" fmla="*/ 21 w 23"/>
                  <a:gd name="T25" fmla="*/ 4 h 56"/>
                  <a:gd name="T26" fmla="*/ 19 w 23"/>
                  <a:gd name="T27" fmla="*/ 2 h 56"/>
                  <a:gd name="T28" fmla="*/ 18 w 23"/>
                  <a:gd name="T29" fmla="*/ 0 h 56"/>
                  <a:gd name="T30" fmla="*/ 16 w 23"/>
                  <a:gd name="T31" fmla="*/ 0 h 56"/>
                  <a:gd name="T32" fmla="*/ 14 w 23"/>
                  <a:gd name="T33" fmla="*/ 2 h 56"/>
                  <a:gd name="T34" fmla="*/ 12 w 23"/>
                  <a:gd name="T35" fmla="*/ 4 h 56"/>
                  <a:gd name="T36" fmla="*/ 12 w 23"/>
                  <a:gd name="T37" fmla="*/ 6 h 56"/>
                  <a:gd name="T38" fmla="*/ 8 w 23"/>
                  <a:gd name="T39" fmla="*/ 21 h 56"/>
                  <a:gd name="T40" fmla="*/ 0 w 23"/>
                  <a:gd name="T41" fmla="*/ 5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56"/>
                  <a:gd name="T65" fmla="*/ 23 w 23"/>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56">
                    <a:moveTo>
                      <a:pt x="0" y="50"/>
                    </a:moveTo>
                    <a:lnTo>
                      <a:pt x="0" y="52"/>
                    </a:lnTo>
                    <a:lnTo>
                      <a:pt x="2" y="54"/>
                    </a:lnTo>
                    <a:lnTo>
                      <a:pt x="4" y="56"/>
                    </a:lnTo>
                    <a:lnTo>
                      <a:pt x="6" y="56"/>
                    </a:lnTo>
                    <a:lnTo>
                      <a:pt x="8" y="56"/>
                    </a:lnTo>
                    <a:lnTo>
                      <a:pt x="10" y="56"/>
                    </a:lnTo>
                    <a:lnTo>
                      <a:pt x="12" y="54"/>
                    </a:lnTo>
                    <a:lnTo>
                      <a:pt x="12" y="52"/>
                    </a:lnTo>
                    <a:lnTo>
                      <a:pt x="19" y="23"/>
                    </a:lnTo>
                    <a:lnTo>
                      <a:pt x="23" y="8"/>
                    </a:lnTo>
                    <a:lnTo>
                      <a:pt x="23" y="6"/>
                    </a:lnTo>
                    <a:lnTo>
                      <a:pt x="21" y="4"/>
                    </a:lnTo>
                    <a:lnTo>
                      <a:pt x="19" y="2"/>
                    </a:lnTo>
                    <a:lnTo>
                      <a:pt x="18" y="0"/>
                    </a:lnTo>
                    <a:lnTo>
                      <a:pt x="16" y="0"/>
                    </a:lnTo>
                    <a:lnTo>
                      <a:pt x="14" y="2"/>
                    </a:lnTo>
                    <a:lnTo>
                      <a:pt x="12" y="4"/>
                    </a:lnTo>
                    <a:lnTo>
                      <a:pt x="12" y="6"/>
                    </a:lnTo>
                    <a:lnTo>
                      <a:pt x="8" y="21"/>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4" name="Freeform 308"/>
              <p:cNvSpPr>
                <a:spLocks/>
              </p:cNvSpPr>
              <p:nvPr/>
            </p:nvSpPr>
            <p:spPr bwMode="auto">
              <a:xfrm>
                <a:off x="1317" y="2972"/>
                <a:ext cx="9" cy="28"/>
              </a:xfrm>
              <a:custGeom>
                <a:avLst/>
                <a:gdLst>
                  <a:gd name="T0" fmla="*/ 0 w 17"/>
                  <a:gd name="T1" fmla="*/ 50 h 56"/>
                  <a:gd name="T2" fmla="*/ 0 w 17"/>
                  <a:gd name="T3" fmla="*/ 52 h 56"/>
                  <a:gd name="T4" fmla="*/ 2 w 17"/>
                  <a:gd name="T5" fmla="*/ 54 h 56"/>
                  <a:gd name="T6" fmla="*/ 3 w 17"/>
                  <a:gd name="T7" fmla="*/ 56 h 56"/>
                  <a:gd name="T8" fmla="*/ 5 w 17"/>
                  <a:gd name="T9" fmla="*/ 56 h 56"/>
                  <a:gd name="T10" fmla="*/ 7 w 17"/>
                  <a:gd name="T11" fmla="*/ 56 h 56"/>
                  <a:gd name="T12" fmla="*/ 9 w 17"/>
                  <a:gd name="T13" fmla="*/ 56 h 56"/>
                  <a:gd name="T14" fmla="*/ 11 w 17"/>
                  <a:gd name="T15" fmla="*/ 54 h 56"/>
                  <a:gd name="T16" fmla="*/ 11 w 17"/>
                  <a:gd name="T17" fmla="*/ 52 h 56"/>
                  <a:gd name="T18" fmla="*/ 15 w 17"/>
                  <a:gd name="T19" fmla="*/ 35 h 56"/>
                  <a:gd name="T20" fmla="*/ 17 w 17"/>
                  <a:gd name="T21" fmla="*/ 6 h 56"/>
                  <a:gd name="T22" fmla="*/ 17 w 17"/>
                  <a:gd name="T23" fmla="*/ 4 h 56"/>
                  <a:gd name="T24" fmla="*/ 17 w 17"/>
                  <a:gd name="T25" fmla="*/ 2 h 56"/>
                  <a:gd name="T26" fmla="*/ 15 w 17"/>
                  <a:gd name="T27" fmla="*/ 0 h 56"/>
                  <a:gd name="T28" fmla="*/ 13 w 17"/>
                  <a:gd name="T29" fmla="*/ 0 h 56"/>
                  <a:gd name="T30" fmla="*/ 11 w 17"/>
                  <a:gd name="T31" fmla="*/ 0 h 56"/>
                  <a:gd name="T32" fmla="*/ 9 w 17"/>
                  <a:gd name="T33" fmla="*/ 0 h 56"/>
                  <a:gd name="T34" fmla="*/ 7 w 17"/>
                  <a:gd name="T35" fmla="*/ 2 h 56"/>
                  <a:gd name="T36" fmla="*/ 5 w 17"/>
                  <a:gd name="T37" fmla="*/ 4 h 56"/>
                  <a:gd name="T38" fmla="*/ 3 w 17"/>
                  <a:gd name="T39" fmla="*/ 33 h 56"/>
                  <a:gd name="T40" fmla="*/ 0 w 17"/>
                  <a:gd name="T41" fmla="*/ 5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6"/>
                  <a:gd name="T65" fmla="*/ 17 w 17"/>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6">
                    <a:moveTo>
                      <a:pt x="0" y="50"/>
                    </a:moveTo>
                    <a:lnTo>
                      <a:pt x="0" y="52"/>
                    </a:lnTo>
                    <a:lnTo>
                      <a:pt x="2" y="54"/>
                    </a:lnTo>
                    <a:lnTo>
                      <a:pt x="3" y="56"/>
                    </a:lnTo>
                    <a:lnTo>
                      <a:pt x="5" y="56"/>
                    </a:lnTo>
                    <a:lnTo>
                      <a:pt x="7" y="56"/>
                    </a:lnTo>
                    <a:lnTo>
                      <a:pt x="9" y="56"/>
                    </a:lnTo>
                    <a:lnTo>
                      <a:pt x="11" y="54"/>
                    </a:lnTo>
                    <a:lnTo>
                      <a:pt x="11" y="52"/>
                    </a:lnTo>
                    <a:lnTo>
                      <a:pt x="15" y="35"/>
                    </a:lnTo>
                    <a:lnTo>
                      <a:pt x="17" y="6"/>
                    </a:lnTo>
                    <a:lnTo>
                      <a:pt x="17" y="4"/>
                    </a:lnTo>
                    <a:lnTo>
                      <a:pt x="17" y="2"/>
                    </a:lnTo>
                    <a:lnTo>
                      <a:pt x="15" y="0"/>
                    </a:lnTo>
                    <a:lnTo>
                      <a:pt x="13" y="0"/>
                    </a:lnTo>
                    <a:lnTo>
                      <a:pt x="11" y="0"/>
                    </a:lnTo>
                    <a:lnTo>
                      <a:pt x="9" y="0"/>
                    </a:lnTo>
                    <a:lnTo>
                      <a:pt x="7" y="2"/>
                    </a:lnTo>
                    <a:lnTo>
                      <a:pt x="5" y="4"/>
                    </a:lnTo>
                    <a:lnTo>
                      <a:pt x="3" y="33"/>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5" name="Freeform 309"/>
              <p:cNvSpPr>
                <a:spLocks/>
              </p:cNvSpPr>
              <p:nvPr/>
            </p:nvSpPr>
            <p:spPr bwMode="auto">
              <a:xfrm>
                <a:off x="1321" y="2932"/>
                <a:ext cx="7" cy="29"/>
              </a:xfrm>
              <a:custGeom>
                <a:avLst/>
                <a:gdLst>
                  <a:gd name="T0" fmla="*/ 0 w 14"/>
                  <a:gd name="T1" fmla="*/ 50 h 57"/>
                  <a:gd name="T2" fmla="*/ 0 w 14"/>
                  <a:gd name="T3" fmla="*/ 52 h 57"/>
                  <a:gd name="T4" fmla="*/ 2 w 14"/>
                  <a:gd name="T5" fmla="*/ 54 h 57"/>
                  <a:gd name="T6" fmla="*/ 4 w 14"/>
                  <a:gd name="T7" fmla="*/ 55 h 57"/>
                  <a:gd name="T8" fmla="*/ 6 w 14"/>
                  <a:gd name="T9" fmla="*/ 57 h 57"/>
                  <a:gd name="T10" fmla="*/ 8 w 14"/>
                  <a:gd name="T11" fmla="*/ 57 h 57"/>
                  <a:gd name="T12" fmla="*/ 10 w 14"/>
                  <a:gd name="T13" fmla="*/ 55 h 57"/>
                  <a:gd name="T14" fmla="*/ 12 w 14"/>
                  <a:gd name="T15" fmla="*/ 54 h 57"/>
                  <a:gd name="T16" fmla="*/ 12 w 14"/>
                  <a:gd name="T17" fmla="*/ 52 h 57"/>
                  <a:gd name="T18" fmla="*/ 14 w 14"/>
                  <a:gd name="T19" fmla="*/ 44 h 57"/>
                  <a:gd name="T20" fmla="*/ 14 w 14"/>
                  <a:gd name="T21" fmla="*/ 42 h 57"/>
                  <a:gd name="T22" fmla="*/ 12 w 14"/>
                  <a:gd name="T23" fmla="*/ 4 h 57"/>
                  <a:gd name="T24" fmla="*/ 12 w 14"/>
                  <a:gd name="T25" fmla="*/ 2 h 57"/>
                  <a:gd name="T26" fmla="*/ 10 w 14"/>
                  <a:gd name="T27" fmla="*/ 0 h 57"/>
                  <a:gd name="T28" fmla="*/ 8 w 14"/>
                  <a:gd name="T29" fmla="*/ 0 h 57"/>
                  <a:gd name="T30" fmla="*/ 6 w 14"/>
                  <a:gd name="T31" fmla="*/ 0 h 57"/>
                  <a:gd name="T32" fmla="*/ 4 w 14"/>
                  <a:gd name="T33" fmla="*/ 0 h 57"/>
                  <a:gd name="T34" fmla="*/ 2 w 14"/>
                  <a:gd name="T35" fmla="*/ 2 h 57"/>
                  <a:gd name="T36" fmla="*/ 0 w 14"/>
                  <a:gd name="T37" fmla="*/ 4 h 57"/>
                  <a:gd name="T38" fmla="*/ 0 w 14"/>
                  <a:gd name="T39" fmla="*/ 6 h 57"/>
                  <a:gd name="T40" fmla="*/ 2 w 14"/>
                  <a:gd name="T41" fmla="*/ 44 h 57"/>
                  <a:gd name="T42" fmla="*/ 8 w 14"/>
                  <a:gd name="T43" fmla="*/ 42 h 57"/>
                  <a:gd name="T44" fmla="*/ 2 w 14"/>
                  <a:gd name="T45" fmla="*/ 42 h 57"/>
                  <a:gd name="T46" fmla="*/ 0 w 14"/>
                  <a:gd name="T47" fmla="*/ 5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57"/>
                  <a:gd name="T74" fmla="*/ 14 w 14"/>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57">
                    <a:moveTo>
                      <a:pt x="0" y="50"/>
                    </a:moveTo>
                    <a:lnTo>
                      <a:pt x="0" y="52"/>
                    </a:lnTo>
                    <a:lnTo>
                      <a:pt x="2" y="54"/>
                    </a:lnTo>
                    <a:lnTo>
                      <a:pt x="4" y="55"/>
                    </a:lnTo>
                    <a:lnTo>
                      <a:pt x="6" y="57"/>
                    </a:lnTo>
                    <a:lnTo>
                      <a:pt x="8" y="57"/>
                    </a:lnTo>
                    <a:lnTo>
                      <a:pt x="10" y="55"/>
                    </a:lnTo>
                    <a:lnTo>
                      <a:pt x="12" y="54"/>
                    </a:lnTo>
                    <a:lnTo>
                      <a:pt x="12" y="52"/>
                    </a:lnTo>
                    <a:lnTo>
                      <a:pt x="14" y="44"/>
                    </a:lnTo>
                    <a:lnTo>
                      <a:pt x="14" y="42"/>
                    </a:lnTo>
                    <a:lnTo>
                      <a:pt x="12" y="4"/>
                    </a:lnTo>
                    <a:lnTo>
                      <a:pt x="12" y="2"/>
                    </a:lnTo>
                    <a:lnTo>
                      <a:pt x="10" y="0"/>
                    </a:lnTo>
                    <a:lnTo>
                      <a:pt x="8" y="0"/>
                    </a:lnTo>
                    <a:lnTo>
                      <a:pt x="6" y="0"/>
                    </a:lnTo>
                    <a:lnTo>
                      <a:pt x="4" y="0"/>
                    </a:lnTo>
                    <a:lnTo>
                      <a:pt x="2" y="2"/>
                    </a:lnTo>
                    <a:lnTo>
                      <a:pt x="0" y="4"/>
                    </a:lnTo>
                    <a:lnTo>
                      <a:pt x="0" y="6"/>
                    </a:lnTo>
                    <a:lnTo>
                      <a:pt x="2" y="44"/>
                    </a:lnTo>
                    <a:lnTo>
                      <a:pt x="8" y="42"/>
                    </a:lnTo>
                    <a:lnTo>
                      <a:pt x="2" y="42"/>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6" name="Freeform 310"/>
              <p:cNvSpPr>
                <a:spLocks/>
              </p:cNvSpPr>
              <p:nvPr/>
            </p:nvSpPr>
            <p:spPr bwMode="auto">
              <a:xfrm>
                <a:off x="1319" y="2892"/>
                <a:ext cx="8" cy="28"/>
              </a:xfrm>
              <a:custGeom>
                <a:avLst/>
                <a:gdLst>
                  <a:gd name="T0" fmla="*/ 4 w 16"/>
                  <a:gd name="T1" fmla="*/ 52 h 58"/>
                  <a:gd name="T2" fmla="*/ 6 w 16"/>
                  <a:gd name="T3" fmla="*/ 54 h 58"/>
                  <a:gd name="T4" fmla="*/ 8 w 16"/>
                  <a:gd name="T5" fmla="*/ 56 h 58"/>
                  <a:gd name="T6" fmla="*/ 10 w 16"/>
                  <a:gd name="T7" fmla="*/ 58 h 58"/>
                  <a:gd name="T8" fmla="*/ 12 w 16"/>
                  <a:gd name="T9" fmla="*/ 58 h 58"/>
                  <a:gd name="T10" fmla="*/ 14 w 16"/>
                  <a:gd name="T11" fmla="*/ 56 h 58"/>
                  <a:gd name="T12" fmla="*/ 16 w 16"/>
                  <a:gd name="T13" fmla="*/ 54 h 58"/>
                  <a:gd name="T14" fmla="*/ 16 w 16"/>
                  <a:gd name="T15" fmla="*/ 52 h 58"/>
                  <a:gd name="T16" fmla="*/ 16 w 16"/>
                  <a:gd name="T17" fmla="*/ 50 h 58"/>
                  <a:gd name="T18" fmla="*/ 12 w 16"/>
                  <a:gd name="T19" fmla="*/ 4 h 58"/>
                  <a:gd name="T20" fmla="*/ 10 w 16"/>
                  <a:gd name="T21" fmla="*/ 2 h 58"/>
                  <a:gd name="T22" fmla="*/ 8 w 16"/>
                  <a:gd name="T23" fmla="*/ 0 h 58"/>
                  <a:gd name="T24" fmla="*/ 6 w 16"/>
                  <a:gd name="T25" fmla="*/ 0 h 58"/>
                  <a:gd name="T26" fmla="*/ 4 w 16"/>
                  <a:gd name="T27" fmla="*/ 0 h 58"/>
                  <a:gd name="T28" fmla="*/ 2 w 16"/>
                  <a:gd name="T29" fmla="*/ 0 h 58"/>
                  <a:gd name="T30" fmla="*/ 0 w 16"/>
                  <a:gd name="T31" fmla="*/ 2 h 58"/>
                  <a:gd name="T32" fmla="*/ 0 w 16"/>
                  <a:gd name="T33" fmla="*/ 4 h 58"/>
                  <a:gd name="T34" fmla="*/ 0 w 16"/>
                  <a:gd name="T35" fmla="*/ 6 h 58"/>
                  <a:gd name="T36" fmla="*/ 4 w 16"/>
                  <a:gd name="T37" fmla="*/ 52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8"/>
                  <a:gd name="T59" fmla="*/ 16 w 16"/>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8">
                    <a:moveTo>
                      <a:pt x="4" y="52"/>
                    </a:moveTo>
                    <a:lnTo>
                      <a:pt x="6" y="54"/>
                    </a:lnTo>
                    <a:lnTo>
                      <a:pt x="8" y="56"/>
                    </a:lnTo>
                    <a:lnTo>
                      <a:pt x="10" y="58"/>
                    </a:lnTo>
                    <a:lnTo>
                      <a:pt x="12" y="58"/>
                    </a:lnTo>
                    <a:lnTo>
                      <a:pt x="14" y="56"/>
                    </a:lnTo>
                    <a:lnTo>
                      <a:pt x="16" y="54"/>
                    </a:lnTo>
                    <a:lnTo>
                      <a:pt x="16" y="52"/>
                    </a:lnTo>
                    <a:lnTo>
                      <a:pt x="16" y="50"/>
                    </a:lnTo>
                    <a:lnTo>
                      <a:pt x="12" y="4"/>
                    </a:lnTo>
                    <a:lnTo>
                      <a:pt x="10" y="2"/>
                    </a:lnTo>
                    <a:lnTo>
                      <a:pt x="8" y="0"/>
                    </a:lnTo>
                    <a:lnTo>
                      <a:pt x="6" y="0"/>
                    </a:lnTo>
                    <a:lnTo>
                      <a:pt x="4" y="0"/>
                    </a:lnTo>
                    <a:lnTo>
                      <a:pt x="2" y="0"/>
                    </a:lnTo>
                    <a:lnTo>
                      <a:pt x="0" y="2"/>
                    </a:lnTo>
                    <a:lnTo>
                      <a:pt x="0" y="4"/>
                    </a:lnTo>
                    <a:lnTo>
                      <a:pt x="0" y="6"/>
                    </a:lnTo>
                    <a:lnTo>
                      <a:pt x="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7" name="Freeform 311"/>
              <p:cNvSpPr>
                <a:spLocks/>
              </p:cNvSpPr>
              <p:nvPr/>
            </p:nvSpPr>
            <p:spPr bwMode="auto">
              <a:xfrm>
                <a:off x="1313" y="2851"/>
                <a:ext cx="10" cy="29"/>
              </a:xfrm>
              <a:custGeom>
                <a:avLst/>
                <a:gdLst>
                  <a:gd name="T0" fmla="*/ 10 w 21"/>
                  <a:gd name="T1" fmla="*/ 51 h 57"/>
                  <a:gd name="T2" fmla="*/ 10 w 21"/>
                  <a:gd name="T3" fmla="*/ 53 h 57"/>
                  <a:gd name="T4" fmla="*/ 12 w 21"/>
                  <a:gd name="T5" fmla="*/ 55 h 57"/>
                  <a:gd name="T6" fmla="*/ 13 w 21"/>
                  <a:gd name="T7" fmla="*/ 57 h 57"/>
                  <a:gd name="T8" fmla="*/ 15 w 21"/>
                  <a:gd name="T9" fmla="*/ 57 h 57"/>
                  <a:gd name="T10" fmla="*/ 17 w 21"/>
                  <a:gd name="T11" fmla="*/ 55 h 57"/>
                  <a:gd name="T12" fmla="*/ 19 w 21"/>
                  <a:gd name="T13" fmla="*/ 53 h 57"/>
                  <a:gd name="T14" fmla="*/ 21 w 21"/>
                  <a:gd name="T15" fmla="*/ 51 h 57"/>
                  <a:gd name="T16" fmla="*/ 21 w 21"/>
                  <a:gd name="T17" fmla="*/ 50 h 57"/>
                  <a:gd name="T18" fmla="*/ 12 w 21"/>
                  <a:gd name="T19" fmla="*/ 5 h 57"/>
                  <a:gd name="T20" fmla="*/ 12 w 21"/>
                  <a:gd name="T21" fmla="*/ 3 h 57"/>
                  <a:gd name="T22" fmla="*/ 10 w 21"/>
                  <a:gd name="T23" fmla="*/ 2 h 57"/>
                  <a:gd name="T24" fmla="*/ 8 w 21"/>
                  <a:gd name="T25" fmla="*/ 0 h 57"/>
                  <a:gd name="T26" fmla="*/ 6 w 21"/>
                  <a:gd name="T27" fmla="*/ 0 h 57"/>
                  <a:gd name="T28" fmla="*/ 4 w 21"/>
                  <a:gd name="T29" fmla="*/ 2 h 57"/>
                  <a:gd name="T30" fmla="*/ 2 w 21"/>
                  <a:gd name="T31" fmla="*/ 3 h 57"/>
                  <a:gd name="T32" fmla="*/ 0 w 21"/>
                  <a:gd name="T33" fmla="*/ 5 h 57"/>
                  <a:gd name="T34" fmla="*/ 0 w 21"/>
                  <a:gd name="T35" fmla="*/ 7 h 57"/>
                  <a:gd name="T36" fmla="*/ 10 w 21"/>
                  <a:gd name="T37" fmla="*/ 51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57"/>
                  <a:gd name="T59" fmla="*/ 21 w 21"/>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57">
                    <a:moveTo>
                      <a:pt x="10" y="51"/>
                    </a:moveTo>
                    <a:lnTo>
                      <a:pt x="10" y="53"/>
                    </a:lnTo>
                    <a:lnTo>
                      <a:pt x="12" y="55"/>
                    </a:lnTo>
                    <a:lnTo>
                      <a:pt x="13" y="57"/>
                    </a:lnTo>
                    <a:lnTo>
                      <a:pt x="15" y="57"/>
                    </a:lnTo>
                    <a:lnTo>
                      <a:pt x="17" y="55"/>
                    </a:lnTo>
                    <a:lnTo>
                      <a:pt x="19" y="53"/>
                    </a:lnTo>
                    <a:lnTo>
                      <a:pt x="21" y="51"/>
                    </a:lnTo>
                    <a:lnTo>
                      <a:pt x="21" y="50"/>
                    </a:lnTo>
                    <a:lnTo>
                      <a:pt x="12" y="5"/>
                    </a:lnTo>
                    <a:lnTo>
                      <a:pt x="12" y="3"/>
                    </a:lnTo>
                    <a:lnTo>
                      <a:pt x="10" y="2"/>
                    </a:lnTo>
                    <a:lnTo>
                      <a:pt x="8" y="0"/>
                    </a:lnTo>
                    <a:lnTo>
                      <a:pt x="6" y="0"/>
                    </a:lnTo>
                    <a:lnTo>
                      <a:pt x="4" y="2"/>
                    </a:lnTo>
                    <a:lnTo>
                      <a:pt x="2" y="3"/>
                    </a:lnTo>
                    <a:lnTo>
                      <a:pt x="0" y="5"/>
                    </a:lnTo>
                    <a:lnTo>
                      <a:pt x="0" y="7"/>
                    </a:lnTo>
                    <a:lnTo>
                      <a:pt x="1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8" name="Freeform 312"/>
              <p:cNvSpPr>
                <a:spLocks/>
              </p:cNvSpPr>
              <p:nvPr/>
            </p:nvSpPr>
            <p:spPr bwMode="auto">
              <a:xfrm>
                <a:off x="1303" y="2813"/>
                <a:ext cx="11" cy="28"/>
              </a:xfrm>
              <a:custGeom>
                <a:avLst/>
                <a:gdLst>
                  <a:gd name="T0" fmla="*/ 11 w 23"/>
                  <a:gd name="T1" fmla="*/ 50 h 56"/>
                  <a:gd name="T2" fmla="*/ 13 w 23"/>
                  <a:gd name="T3" fmla="*/ 52 h 56"/>
                  <a:gd name="T4" fmla="*/ 15 w 23"/>
                  <a:gd name="T5" fmla="*/ 54 h 56"/>
                  <a:gd name="T6" fmla="*/ 17 w 23"/>
                  <a:gd name="T7" fmla="*/ 56 h 56"/>
                  <a:gd name="T8" fmla="*/ 19 w 23"/>
                  <a:gd name="T9" fmla="*/ 56 h 56"/>
                  <a:gd name="T10" fmla="*/ 21 w 23"/>
                  <a:gd name="T11" fmla="*/ 54 h 56"/>
                  <a:gd name="T12" fmla="*/ 23 w 23"/>
                  <a:gd name="T13" fmla="*/ 52 h 56"/>
                  <a:gd name="T14" fmla="*/ 23 w 23"/>
                  <a:gd name="T15" fmla="*/ 50 h 56"/>
                  <a:gd name="T16" fmla="*/ 23 w 23"/>
                  <a:gd name="T17" fmla="*/ 48 h 56"/>
                  <a:gd name="T18" fmla="*/ 11 w 23"/>
                  <a:gd name="T19" fmla="*/ 4 h 56"/>
                  <a:gd name="T20" fmla="*/ 11 w 23"/>
                  <a:gd name="T21" fmla="*/ 2 h 56"/>
                  <a:gd name="T22" fmla="*/ 9 w 23"/>
                  <a:gd name="T23" fmla="*/ 0 h 56"/>
                  <a:gd name="T24" fmla="*/ 7 w 23"/>
                  <a:gd name="T25" fmla="*/ 0 h 56"/>
                  <a:gd name="T26" fmla="*/ 6 w 23"/>
                  <a:gd name="T27" fmla="*/ 0 h 56"/>
                  <a:gd name="T28" fmla="*/ 4 w 23"/>
                  <a:gd name="T29" fmla="*/ 0 h 56"/>
                  <a:gd name="T30" fmla="*/ 2 w 23"/>
                  <a:gd name="T31" fmla="*/ 2 h 56"/>
                  <a:gd name="T32" fmla="*/ 0 w 23"/>
                  <a:gd name="T33" fmla="*/ 4 h 56"/>
                  <a:gd name="T34" fmla="*/ 0 w 23"/>
                  <a:gd name="T35" fmla="*/ 6 h 56"/>
                  <a:gd name="T36" fmla="*/ 11 w 23"/>
                  <a:gd name="T37" fmla="*/ 5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6"/>
                  <a:gd name="T59" fmla="*/ 23 w 23"/>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6">
                    <a:moveTo>
                      <a:pt x="11" y="50"/>
                    </a:moveTo>
                    <a:lnTo>
                      <a:pt x="13" y="52"/>
                    </a:lnTo>
                    <a:lnTo>
                      <a:pt x="15" y="54"/>
                    </a:lnTo>
                    <a:lnTo>
                      <a:pt x="17" y="56"/>
                    </a:lnTo>
                    <a:lnTo>
                      <a:pt x="19" y="56"/>
                    </a:lnTo>
                    <a:lnTo>
                      <a:pt x="21" y="54"/>
                    </a:lnTo>
                    <a:lnTo>
                      <a:pt x="23" y="52"/>
                    </a:lnTo>
                    <a:lnTo>
                      <a:pt x="23" y="50"/>
                    </a:lnTo>
                    <a:lnTo>
                      <a:pt x="23" y="48"/>
                    </a:lnTo>
                    <a:lnTo>
                      <a:pt x="11" y="4"/>
                    </a:lnTo>
                    <a:lnTo>
                      <a:pt x="11" y="2"/>
                    </a:lnTo>
                    <a:lnTo>
                      <a:pt x="9" y="0"/>
                    </a:lnTo>
                    <a:lnTo>
                      <a:pt x="7" y="0"/>
                    </a:lnTo>
                    <a:lnTo>
                      <a:pt x="6" y="0"/>
                    </a:lnTo>
                    <a:lnTo>
                      <a:pt x="4" y="0"/>
                    </a:lnTo>
                    <a:lnTo>
                      <a:pt x="2" y="2"/>
                    </a:lnTo>
                    <a:lnTo>
                      <a:pt x="0" y="4"/>
                    </a:lnTo>
                    <a:lnTo>
                      <a:pt x="0" y="6"/>
                    </a:lnTo>
                    <a:lnTo>
                      <a:pt x="11"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9" name="Freeform 313"/>
              <p:cNvSpPr>
                <a:spLocks/>
              </p:cNvSpPr>
              <p:nvPr/>
            </p:nvSpPr>
            <p:spPr bwMode="auto">
              <a:xfrm>
                <a:off x="1289" y="2775"/>
                <a:ext cx="15" cy="26"/>
              </a:xfrm>
              <a:custGeom>
                <a:avLst/>
                <a:gdLst>
                  <a:gd name="T0" fmla="*/ 17 w 29"/>
                  <a:gd name="T1" fmla="*/ 50 h 54"/>
                  <a:gd name="T2" fmla="*/ 17 w 29"/>
                  <a:gd name="T3" fmla="*/ 52 h 54"/>
                  <a:gd name="T4" fmla="*/ 19 w 29"/>
                  <a:gd name="T5" fmla="*/ 54 h 54"/>
                  <a:gd name="T6" fmla="*/ 21 w 29"/>
                  <a:gd name="T7" fmla="*/ 54 h 54"/>
                  <a:gd name="T8" fmla="*/ 23 w 29"/>
                  <a:gd name="T9" fmla="*/ 54 h 54"/>
                  <a:gd name="T10" fmla="*/ 25 w 29"/>
                  <a:gd name="T11" fmla="*/ 54 h 54"/>
                  <a:gd name="T12" fmla="*/ 27 w 29"/>
                  <a:gd name="T13" fmla="*/ 52 h 54"/>
                  <a:gd name="T14" fmla="*/ 29 w 29"/>
                  <a:gd name="T15" fmla="*/ 50 h 54"/>
                  <a:gd name="T16" fmla="*/ 29 w 29"/>
                  <a:gd name="T17" fmla="*/ 48 h 54"/>
                  <a:gd name="T18" fmla="*/ 11 w 29"/>
                  <a:gd name="T19" fmla="*/ 4 h 54"/>
                  <a:gd name="T20" fmla="*/ 11 w 29"/>
                  <a:gd name="T21" fmla="*/ 2 h 54"/>
                  <a:gd name="T22" fmla="*/ 10 w 29"/>
                  <a:gd name="T23" fmla="*/ 0 h 54"/>
                  <a:gd name="T24" fmla="*/ 8 w 29"/>
                  <a:gd name="T25" fmla="*/ 0 h 54"/>
                  <a:gd name="T26" fmla="*/ 6 w 29"/>
                  <a:gd name="T27" fmla="*/ 0 h 54"/>
                  <a:gd name="T28" fmla="*/ 4 w 29"/>
                  <a:gd name="T29" fmla="*/ 0 h 54"/>
                  <a:gd name="T30" fmla="*/ 2 w 29"/>
                  <a:gd name="T31" fmla="*/ 2 h 54"/>
                  <a:gd name="T32" fmla="*/ 0 w 29"/>
                  <a:gd name="T33" fmla="*/ 4 h 54"/>
                  <a:gd name="T34" fmla="*/ 0 w 29"/>
                  <a:gd name="T35" fmla="*/ 6 h 54"/>
                  <a:gd name="T36" fmla="*/ 17 w 29"/>
                  <a:gd name="T37" fmla="*/ 5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54"/>
                  <a:gd name="T59" fmla="*/ 29 w 29"/>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54">
                    <a:moveTo>
                      <a:pt x="17" y="50"/>
                    </a:moveTo>
                    <a:lnTo>
                      <a:pt x="17" y="52"/>
                    </a:lnTo>
                    <a:lnTo>
                      <a:pt x="19" y="54"/>
                    </a:lnTo>
                    <a:lnTo>
                      <a:pt x="21" y="54"/>
                    </a:lnTo>
                    <a:lnTo>
                      <a:pt x="23" y="54"/>
                    </a:lnTo>
                    <a:lnTo>
                      <a:pt x="25" y="54"/>
                    </a:lnTo>
                    <a:lnTo>
                      <a:pt x="27" y="52"/>
                    </a:lnTo>
                    <a:lnTo>
                      <a:pt x="29" y="50"/>
                    </a:lnTo>
                    <a:lnTo>
                      <a:pt x="29" y="48"/>
                    </a:lnTo>
                    <a:lnTo>
                      <a:pt x="11" y="4"/>
                    </a:lnTo>
                    <a:lnTo>
                      <a:pt x="11" y="2"/>
                    </a:lnTo>
                    <a:lnTo>
                      <a:pt x="10" y="0"/>
                    </a:lnTo>
                    <a:lnTo>
                      <a:pt x="8" y="0"/>
                    </a:lnTo>
                    <a:lnTo>
                      <a:pt x="6" y="0"/>
                    </a:lnTo>
                    <a:lnTo>
                      <a:pt x="4" y="0"/>
                    </a:lnTo>
                    <a:lnTo>
                      <a:pt x="2" y="2"/>
                    </a:lnTo>
                    <a:lnTo>
                      <a:pt x="0" y="4"/>
                    </a:lnTo>
                    <a:lnTo>
                      <a:pt x="0" y="6"/>
                    </a:lnTo>
                    <a:lnTo>
                      <a:pt x="17"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0" name="Freeform 314"/>
              <p:cNvSpPr>
                <a:spLocks/>
              </p:cNvSpPr>
              <p:nvPr/>
            </p:nvSpPr>
            <p:spPr bwMode="auto">
              <a:xfrm>
                <a:off x="1273" y="2737"/>
                <a:ext cx="16" cy="27"/>
              </a:xfrm>
              <a:custGeom>
                <a:avLst/>
                <a:gdLst>
                  <a:gd name="T0" fmla="*/ 21 w 33"/>
                  <a:gd name="T1" fmla="*/ 52 h 54"/>
                  <a:gd name="T2" fmla="*/ 23 w 33"/>
                  <a:gd name="T3" fmla="*/ 54 h 54"/>
                  <a:gd name="T4" fmla="*/ 25 w 33"/>
                  <a:gd name="T5" fmla="*/ 54 h 54"/>
                  <a:gd name="T6" fmla="*/ 27 w 33"/>
                  <a:gd name="T7" fmla="*/ 54 h 54"/>
                  <a:gd name="T8" fmla="*/ 29 w 33"/>
                  <a:gd name="T9" fmla="*/ 54 h 54"/>
                  <a:gd name="T10" fmla="*/ 31 w 33"/>
                  <a:gd name="T11" fmla="*/ 52 h 54"/>
                  <a:gd name="T12" fmla="*/ 33 w 33"/>
                  <a:gd name="T13" fmla="*/ 50 h 54"/>
                  <a:gd name="T14" fmla="*/ 33 w 33"/>
                  <a:gd name="T15" fmla="*/ 48 h 54"/>
                  <a:gd name="T16" fmla="*/ 31 w 33"/>
                  <a:gd name="T17" fmla="*/ 46 h 54"/>
                  <a:gd name="T18" fmla="*/ 12 w 33"/>
                  <a:gd name="T19" fmla="*/ 4 h 54"/>
                  <a:gd name="T20" fmla="*/ 10 w 33"/>
                  <a:gd name="T21" fmla="*/ 2 h 54"/>
                  <a:gd name="T22" fmla="*/ 8 w 33"/>
                  <a:gd name="T23" fmla="*/ 0 h 54"/>
                  <a:gd name="T24" fmla="*/ 6 w 33"/>
                  <a:gd name="T25" fmla="*/ 0 h 54"/>
                  <a:gd name="T26" fmla="*/ 4 w 33"/>
                  <a:gd name="T27" fmla="*/ 2 h 54"/>
                  <a:gd name="T28" fmla="*/ 2 w 33"/>
                  <a:gd name="T29" fmla="*/ 4 h 54"/>
                  <a:gd name="T30" fmla="*/ 0 w 33"/>
                  <a:gd name="T31" fmla="*/ 6 h 54"/>
                  <a:gd name="T32" fmla="*/ 0 w 33"/>
                  <a:gd name="T33" fmla="*/ 8 h 54"/>
                  <a:gd name="T34" fmla="*/ 2 w 33"/>
                  <a:gd name="T35" fmla="*/ 10 h 54"/>
                  <a:gd name="T36" fmla="*/ 21 w 33"/>
                  <a:gd name="T37" fmla="*/ 5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54"/>
                  <a:gd name="T59" fmla="*/ 33 w 33"/>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54">
                    <a:moveTo>
                      <a:pt x="21" y="52"/>
                    </a:moveTo>
                    <a:lnTo>
                      <a:pt x="23" y="54"/>
                    </a:lnTo>
                    <a:lnTo>
                      <a:pt x="25" y="54"/>
                    </a:lnTo>
                    <a:lnTo>
                      <a:pt x="27" y="54"/>
                    </a:lnTo>
                    <a:lnTo>
                      <a:pt x="29" y="54"/>
                    </a:lnTo>
                    <a:lnTo>
                      <a:pt x="31" y="52"/>
                    </a:lnTo>
                    <a:lnTo>
                      <a:pt x="33" y="50"/>
                    </a:lnTo>
                    <a:lnTo>
                      <a:pt x="33" y="48"/>
                    </a:lnTo>
                    <a:lnTo>
                      <a:pt x="31" y="46"/>
                    </a:lnTo>
                    <a:lnTo>
                      <a:pt x="12" y="4"/>
                    </a:lnTo>
                    <a:lnTo>
                      <a:pt x="10" y="2"/>
                    </a:lnTo>
                    <a:lnTo>
                      <a:pt x="8" y="0"/>
                    </a:lnTo>
                    <a:lnTo>
                      <a:pt x="6" y="0"/>
                    </a:lnTo>
                    <a:lnTo>
                      <a:pt x="4" y="2"/>
                    </a:lnTo>
                    <a:lnTo>
                      <a:pt x="2" y="4"/>
                    </a:lnTo>
                    <a:lnTo>
                      <a:pt x="0" y="6"/>
                    </a:lnTo>
                    <a:lnTo>
                      <a:pt x="0" y="8"/>
                    </a:lnTo>
                    <a:lnTo>
                      <a:pt x="2" y="10"/>
                    </a:lnTo>
                    <a:lnTo>
                      <a:pt x="2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1" name="Freeform 315"/>
              <p:cNvSpPr>
                <a:spLocks/>
              </p:cNvSpPr>
              <p:nvPr/>
            </p:nvSpPr>
            <p:spPr bwMode="auto">
              <a:xfrm>
                <a:off x="1254" y="2703"/>
                <a:ext cx="17" cy="25"/>
              </a:xfrm>
              <a:custGeom>
                <a:avLst/>
                <a:gdLst>
                  <a:gd name="T0" fmla="*/ 25 w 34"/>
                  <a:gd name="T1" fmla="*/ 48 h 50"/>
                  <a:gd name="T2" fmla="*/ 27 w 34"/>
                  <a:gd name="T3" fmla="*/ 50 h 50"/>
                  <a:gd name="T4" fmla="*/ 29 w 34"/>
                  <a:gd name="T5" fmla="*/ 50 h 50"/>
                  <a:gd name="T6" fmla="*/ 31 w 34"/>
                  <a:gd name="T7" fmla="*/ 50 h 50"/>
                  <a:gd name="T8" fmla="*/ 33 w 34"/>
                  <a:gd name="T9" fmla="*/ 50 h 50"/>
                  <a:gd name="T10" fmla="*/ 34 w 34"/>
                  <a:gd name="T11" fmla="*/ 48 h 50"/>
                  <a:gd name="T12" fmla="*/ 34 w 34"/>
                  <a:gd name="T13" fmla="*/ 46 h 50"/>
                  <a:gd name="T14" fmla="*/ 34 w 34"/>
                  <a:gd name="T15" fmla="*/ 44 h 50"/>
                  <a:gd name="T16" fmla="*/ 34 w 34"/>
                  <a:gd name="T17" fmla="*/ 42 h 50"/>
                  <a:gd name="T18" fmla="*/ 11 w 34"/>
                  <a:gd name="T19" fmla="*/ 2 h 50"/>
                  <a:gd name="T20" fmla="*/ 10 w 34"/>
                  <a:gd name="T21" fmla="*/ 0 h 50"/>
                  <a:gd name="T22" fmla="*/ 8 w 34"/>
                  <a:gd name="T23" fmla="*/ 0 h 50"/>
                  <a:gd name="T24" fmla="*/ 6 w 34"/>
                  <a:gd name="T25" fmla="*/ 0 h 50"/>
                  <a:gd name="T26" fmla="*/ 4 w 34"/>
                  <a:gd name="T27" fmla="*/ 0 h 50"/>
                  <a:gd name="T28" fmla="*/ 2 w 34"/>
                  <a:gd name="T29" fmla="*/ 2 h 50"/>
                  <a:gd name="T30" fmla="*/ 0 w 34"/>
                  <a:gd name="T31" fmla="*/ 4 h 50"/>
                  <a:gd name="T32" fmla="*/ 0 w 34"/>
                  <a:gd name="T33" fmla="*/ 6 h 50"/>
                  <a:gd name="T34" fmla="*/ 2 w 34"/>
                  <a:gd name="T35" fmla="*/ 8 h 50"/>
                  <a:gd name="T36" fmla="*/ 25 w 34"/>
                  <a:gd name="T37" fmla="*/ 48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50"/>
                  <a:gd name="T59" fmla="*/ 34 w 3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50">
                    <a:moveTo>
                      <a:pt x="25" y="48"/>
                    </a:moveTo>
                    <a:lnTo>
                      <a:pt x="27" y="50"/>
                    </a:lnTo>
                    <a:lnTo>
                      <a:pt x="29" y="50"/>
                    </a:lnTo>
                    <a:lnTo>
                      <a:pt x="31" y="50"/>
                    </a:lnTo>
                    <a:lnTo>
                      <a:pt x="33" y="50"/>
                    </a:lnTo>
                    <a:lnTo>
                      <a:pt x="34" y="48"/>
                    </a:lnTo>
                    <a:lnTo>
                      <a:pt x="34" y="46"/>
                    </a:lnTo>
                    <a:lnTo>
                      <a:pt x="34" y="44"/>
                    </a:lnTo>
                    <a:lnTo>
                      <a:pt x="34" y="42"/>
                    </a:lnTo>
                    <a:lnTo>
                      <a:pt x="11" y="2"/>
                    </a:lnTo>
                    <a:lnTo>
                      <a:pt x="10" y="0"/>
                    </a:lnTo>
                    <a:lnTo>
                      <a:pt x="8" y="0"/>
                    </a:lnTo>
                    <a:lnTo>
                      <a:pt x="6" y="0"/>
                    </a:lnTo>
                    <a:lnTo>
                      <a:pt x="4" y="0"/>
                    </a:lnTo>
                    <a:lnTo>
                      <a:pt x="2" y="2"/>
                    </a:lnTo>
                    <a:lnTo>
                      <a:pt x="0" y="4"/>
                    </a:lnTo>
                    <a:lnTo>
                      <a:pt x="0" y="6"/>
                    </a:lnTo>
                    <a:lnTo>
                      <a:pt x="2" y="8"/>
                    </a:lnTo>
                    <a:lnTo>
                      <a:pt x="25"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2" name="Freeform 316"/>
              <p:cNvSpPr>
                <a:spLocks/>
              </p:cNvSpPr>
              <p:nvPr/>
            </p:nvSpPr>
            <p:spPr bwMode="auto">
              <a:xfrm>
                <a:off x="1232" y="2668"/>
                <a:ext cx="19" cy="25"/>
              </a:xfrm>
              <a:custGeom>
                <a:avLst/>
                <a:gdLst>
                  <a:gd name="T0" fmla="*/ 27 w 38"/>
                  <a:gd name="T1" fmla="*/ 48 h 50"/>
                  <a:gd name="T2" fmla="*/ 29 w 38"/>
                  <a:gd name="T3" fmla="*/ 50 h 50"/>
                  <a:gd name="T4" fmla="*/ 31 w 38"/>
                  <a:gd name="T5" fmla="*/ 50 h 50"/>
                  <a:gd name="T6" fmla="*/ 32 w 38"/>
                  <a:gd name="T7" fmla="*/ 50 h 50"/>
                  <a:gd name="T8" fmla="*/ 34 w 38"/>
                  <a:gd name="T9" fmla="*/ 50 h 50"/>
                  <a:gd name="T10" fmla="*/ 36 w 38"/>
                  <a:gd name="T11" fmla="*/ 48 h 50"/>
                  <a:gd name="T12" fmla="*/ 38 w 38"/>
                  <a:gd name="T13" fmla="*/ 46 h 50"/>
                  <a:gd name="T14" fmla="*/ 38 w 38"/>
                  <a:gd name="T15" fmla="*/ 44 h 50"/>
                  <a:gd name="T16" fmla="*/ 36 w 38"/>
                  <a:gd name="T17" fmla="*/ 42 h 50"/>
                  <a:gd name="T18" fmla="*/ 11 w 38"/>
                  <a:gd name="T19" fmla="*/ 4 h 50"/>
                  <a:gd name="T20" fmla="*/ 9 w 38"/>
                  <a:gd name="T21" fmla="*/ 2 h 50"/>
                  <a:gd name="T22" fmla="*/ 7 w 38"/>
                  <a:gd name="T23" fmla="*/ 0 h 50"/>
                  <a:gd name="T24" fmla="*/ 6 w 38"/>
                  <a:gd name="T25" fmla="*/ 0 h 50"/>
                  <a:gd name="T26" fmla="*/ 4 w 38"/>
                  <a:gd name="T27" fmla="*/ 2 h 50"/>
                  <a:gd name="T28" fmla="*/ 2 w 38"/>
                  <a:gd name="T29" fmla="*/ 4 h 50"/>
                  <a:gd name="T30" fmla="*/ 0 w 38"/>
                  <a:gd name="T31" fmla="*/ 6 h 50"/>
                  <a:gd name="T32" fmla="*/ 0 w 38"/>
                  <a:gd name="T33" fmla="*/ 8 h 50"/>
                  <a:gd name="T34" fmla="*/ 2 w 38"/>
                  <a:gd name="T35" fmla="*/ 10 h 50"/>
                  <a:gd name="T36" fmla="*/ 27 w 38"/>
                  <a:gd name="T37" fmla="*/ 48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50"/>
                  <a:gd name="T59" fmla="*/ 38 w 38"/>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50">
                    <a:moveTo>
                      <a:pt x="27" y="48"/>
                    </a:moveTo>
                    <a:lnTo>
                      <a:pt x="29" y="50"/>
                    </a:lnTo>
                    <a:lnTo>
                      <a:pt x="31" y="50"/>
                    </a:lnTo>
                    <a:lnTo>
                      <a:pt x="32" y="50"/>
                    </a:lnTo>
                    <a:lnTo>
                      <a:pt x="34" y="50"/>
                    </a:lnTo>
                    <a:lnTo>
                      <a:pt x="36" y="48"/>
                    </a:lnTo>
                    <a:lnTo>
                      <a:pt x="38" y="46"/>
                    </a:lnTo>
                    <a:lnTo>
                      <a:pt x="38" y="44"/>
                    </a:lnTo>
                    <a:lnTo>
                      <a:pt x="36" y="42"/>
                    </a:lnTo>
                    <a:lnTo>
                      <a:pt x="11" y="4"/>
                    </a:lnTo>
                    <a:lnTo>
                      <a:pt x="9" y="2"/>
                    </a:lnTo>
                    <a:lnTo>
                      <a:pt x="7" y="0"/>
                    </a:lnTo>
                    <a:lnTo>
                      <a:pt x="6" y="0"/>
                    </a:lnTo>
                    <a:lnTo>
                      <a:pt x="4" y="2"/>
                    </a:lnTo>
                    <a:lnTo>
                      <a:pt x="2" y="4"/>
                    </a:lnTo>
                    <a:lnTo>
                      <a:pt x="0" y="6"/>
                    </a:lnTo>
                    <a:lnTo>
                      <a:pt x="0" y="8"/>
                    </a:lnTo>
                    <a:lnTo>
                      <a:pt x="2" y="10"/>
                    </a:lnTo>
                    <a:lnTo>
                      <a:pt x="2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3" name="Freeform 317"/>
              <p:cNvSpPr>
                <a:spLocks/>
              </p:cNvSpPr>
              <p:nvPr/>
            </p:nvSpPr>
            <p:spPr bwMode="auto">
              <a:xfrm>
                <a:off x="1207" y="2636"/>
                <a:ext cx="20" cy="24"/>
              </a:xfrm>
              <a:custGeom>
                <a:avLst/>
                <a:gdLst>
                  <a:gd name="T0" fmla="*/ 31 w 40"/>
                  <a:gd name="T1" fmla="*/ 46 h 48"/>
                  <a:gd name="T2" fmla="*/ 33 w 40"/>
                  <a:gd name="T3" fmla="*/ 48 h 48"/>
                  <a:gd name="T4" fmla="*/ 34 w 40"/>
                  <a:gd name="T5" fmla="*/ 48 h 48"/>
                  <a:gd name="T6" fmla="*/ 36 w 40"/>
                  <a:gd name="T7" fmla="*/ 48 h 48"/>
                  <a:gd name="T8" fmla="*/ 38 w 40"/>
                  <a:gd name="T9" fmla="*/ 48 h 48"/>
                  <a:gd name="T10" fmla="*/ 40 w 40"/>
                  <a:gd name="T11" fmla="*/ 46 h 48"/>
                  <a:gd name="T12" fmla="*/ 40 w 40"/>
                  <a:gd name="T13" fmla="*/ 44 h 48"/>
                  <a:gd name="T14" fmla="*/ 40 w 40"/>
                  <a:gd name="T15" fmla="*/ 42 h 48"/>
                  <a:gd name="T16" fmla="*/ 40 w 40"/>
                  <a:gd name="T17" fmla="*/ 40 h 48"/>
                  <a:gd name="T18" fmla="*/ 11 w 40"/>
                  <a:gd name="T19" fmla="*/ 4 h 48"/>
                  <a:gd name="T20" fmla="*/ 10 w 40"/>
                  <a:gd name="T21" fmla="*/ 2 h 48"/>
                  <a:gd name="T22" fmla="*/ 8 w 40"/>
                  <a:gd name="T23" fmla="*/ 0 h 48"/>
                  <a:gd name="T24" fmla="*/ 6 w 40"/>
                  <a:gd name="T25" fmla="*/ 0 h 48"/>
                  <a:gd name="T26" fmla="*/ 4 w 40"/>
                  <a:gd name="T27" fmla="*/ 2 h 48"/>
                  <a:gd name="T28" fmla="*/ 2 w 40"/>
                  <a:gd name="T29" fmla="*/ 4 h 48"/>
                  <a:gd name="T30" fmla="*/ 0 w 40"/>
                  <a:gd name="T31" fmla="*/ 6 h 48"/>
                  <a:gd name="T32" fmla="*/ 0 w 40"/>
                  <a:gd name="T33" fmla="*/ 8 h 48"/>
                  <a:gd name="T34" fmla="*/ 2 w 40"/>
                  <a:gd name="T35" fmla="*/ 9 h 48"/>
                  <a:gd name="T36" fmla="*/ 31 w 40"/>
                  <a:gd name="T37" fmla="*/ 4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8"/>
                  <a:gd name="T59" fmla="*/ 40 w 4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8">
                    <a:moveTo>
                      <a:pt x="31" y="46"/>
                    </a:moveTo>
                    <a:lnTo>
                      <a:pt x="33" y="48"/>
                    </a:lnTo>
                    <a:lnTo>
                      <a:pt x="34" y="48"/>
                    </a:lnTo>
                    <a:lnTo>
                      <a:pt x="36" y="48"/>
                    </a:lnTo>
                    <a:lnTo>
                      <a:pt x="38" y="48"/>
                    </a:lnTo>
                    <a:lnTo>
                      <a:pt x="40" y="46"/>
                    </a:lnTo>
                    <a:lnTo>
                      <a:pt x="40" y="44"/>
                    </a:lnTo>
                    <a:lnTo>
                      <a:pt x="40" y="42"/>
                    </a:lnTo>
                    <a:lnTo>
                      <a:pt x="40" y="40"/>
                    </a:lnTo>
                    <a:lnTo>
                      <a:pt x="11" y="4"/>
                    </a:lnTo>
                    <a:lnTo>
                      <a:pt x="10" y="2"/>
                    </a:lnTo>
                    <a:lnTo>
                      <a:pt x="8" y="0"/>
                    </a:lnTo>
                    <a:lnTo>
                      <a:pt x="6" y="0"/>
                    </a:lnTo>
                    <a:lnTo>
                      <a:pt x="4" y="2"/>
                    </a:lnTo>
                    <a:lnTo>
                      <a:pt x="2" y="4"/>
                    </a:lnTo>
                    <a:lnTo>
                      <a:pt x="0" y="6"/>
                    </a:lnTo>
                    <a:lnTo>
                      <a:pt x="0" y="8"/>
                    </a:lnTo>
                    <a:lnTo>
                      <a:pt x="2" y="9"/>
                    </a:lnTo>
                    <a:lnTo>
                      <a:pt x="3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4" name="Freeform 318"/>
              <p:cNvSpPr>
                <a:spLocks/>
              </p:cNvSpPr>
              <p:nvPr/>
            </p:nvSpPr>
            <p:spPr bwMode="auto">
              <a:xfrm>
                <a:off x="1180" y="2608"/>
                <a:ext cx="21" cy="22"/>
              </a:xfrm>
              <a:custGeom>
                <a:avLst/>
                <a:gdLst>
                  <a:gd name="T0" fmla="*/ 33 w 42"/>
                  <a:gd name="T1" fmla="*/ 43 h 44"/>
                  <a:gd name="T2" fmla="*/ 35 w 42"/>
                  <a:gd name="T3" fmla="*/ 44 h 44"/>
                  <a:gd name="T4" fmla="*/ 37 w 42"/>
                  <a:gd name="T5" fmla="*/ 44 h 44"/>
                  <a:gd name="T6" fmla="*/ 39 w 42"/>
                  <a:gd name="T7" fmla="*/ 44 h 44"/>
                  <a:gd name="T8" fmla="*/ 41 w 42"/>
                  <a:gd name="T9" fmla="*/ 44 h 44"/>
                  <a:gd name="T10" fmla="*/ 42 w 42"/>
                  <a:gd name="T11" fmla="*/ 43 h 44"/>
                  <a:gd name="T12" fmla="*/ 42 w 42"/>
                  <a:gd name="T13" fmla="*/ 41 h 44"/>
                  <a:gd name="T14" fmla="*/ 42 w 42"/>
                  <a:gd name="T15" fmla="*/ 39 h 44"/>
                  <a:gd name="T16" fmla="*/ 42 w 42"/>
                  <a:gd name="T17" fmla="*/ 37 h 44"/>
                  <a:gd name="T18" fmla="*/ 10 w 42"/>
                  <a:gd name="T19" fmla="*/ 2 h 44"/>
                  <a:gd name="T20" fmla="*/ 8 w 42"/>
                  <a:gd name="T21" fmla="*/ 0 h 44"/>
                  <a:gd name="T22" fmla="*/ 6 w 42"/>
                  <a:gd name="T23" fmla="*/ 0 h 44"/>
                  <a:gd name="T24" fmla="*/ 4 w 42"/>
                  <a:gd name="T25" fmla="*/ 0 h 44"/>
                  <a:gd name="T26" fmla="*/ 2 w 42"/>
                  <a:gd name="T27" fmla="*/ 0 h 44"/>
                  <a:gd name="T28" fmla="*/ 0 w 42"/>
                  <a:gd name="T29" fmla="*/ 2 h 44"/>
                  <a:gd name="T30" fmla="*/ 0 w 42"/>
                  <a:gd name="T31" fmla="*/ 4 h 44"/>
                  <a:gd name="T32" fmla="*/ 0 w 42"/>
                  <a:gd name="T33" fmla="*/ 6 h 44"/>
                  <a:gd name="T34" fmla="*/ 0 w 42"/>
                  <a:gd name="T35" fmla="*/ 8 h 44"/>
                  <a:gd name="T36" fmla="*/ 33 w 42"/>
                  <a:gd name="T37" fmla="*/ 43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4"/>
                  <a:gd name="T59" fmla="*/ 42 w 42"/>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4">
                    <a:moveTo>
                      <a:pt x="33" y="43"/>
                    </a:moveTo>
                    <a:lnTo>
                      <a:pt x="35" y="44"/>
                    </a:lnTo>
                    <a:lnTo>
                      <a:pt x="37" y="44"/>
                    </a:lnTo>
                    <a:lnTo>
                      <a:pt x="39" y="44"/>
                    </a:lnTo>
                    <a:lnTo>
                      <a:pt x="41" y="44"/>
                    </a:lnTo>
                    <a:lnTo>
                      <a:pt x="42" y="43"/>
                    </a:lnTo>
                    <a:lnTo>
                      <a:pt x="42" y="41"/>
                    </a:lnTo>
                    <a:lnTo>
                      <a:pt x="42" y="39"/>
                    </a:lnTo>
                    <a:lnTo>
                      <a:pt x="42" y="37"/>
                    </a:lnTo>
                    <a:lnTo>
                      <a:pt x="10" y="2"/>
                    </a:lnTo>
                    <a:lnTo>
                      <a:pt x="8" y="0"/>
                    </a:lnTo>
                    <a:lnTo>
                      <a:pt x="6" y="0"/>
                    </a:lnTo>
                    <a:lnTo>
                      <a:pt x="4" y="0"/>
                    </a:lnTo>
                    <a:lnTo>
                      <a:pt x="2" y="0"/>
                    </a:lnTo>
                    <a:lnTo>
                      <a:pt x="0" y="2"/>
                    </a:lnTo>
                    <a:lnTo>
                      <a:pt x="0" y="4"/>
                    </a:lnTo>
                    <a:lnTo>
                      <a:pt x="0" y="6"/>
                    </a:lnTo>
                    <a:lnTo>
                      <a:pt x="0" y="8"/>
                    </a:lnTo>
                    <a:lnTo>
                      <a:pt x="3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5" name="Freeform 319"/>
              <p:cNvSpPr>
                <a:spLocks/>
              </p:cNvSpPr>
              <p:nvPr/>
            </p:nvSpPr>
            <p:spPr bwMode="auto">
              <a:xfrm>
                <a:off x="1149" y="2581"/>
                <a:ext cx="23" cy="21"/>
              </a:xfrm>
              <a:custGeom>
                <a:avLst/>
                <a:gdLst>
                  <a:gd name="T0" fmla="*/ 38 w 46"/>
                  <a:gd name="T1" fmla="*/ 40 h 42"/>
                  <a:gd name="T2" fmla="*/ 40 w 46"/>
                  <a:gd name="T3" fmla="*/ 42 h 42"/>
                  <a:gd name="T4" fmla="*/ 42 w 46"/>
                  <a:gd name="T5" fmla="*/ 42 h 42"/>
                  <a:gd name="T6" fmla="*/ 44 w 46"/>
                  <a:gd name="T7" fmla="*/ 40 h 42"/>
                  <a:gd name="T8" fmla="*/ 46 w 46"/>
                  <a:gd name="T9" fmla="*/ 38 h 42"/>
                  <a:gd name="T10" fmla="*/ 46 w 46"/>
                  <a:gd name="T11" fmla="*/ 36 h 42"/>
                  <a:gd name="T12" fmla="*/ 46 w 46"/>
                  <a:gd name="T13" fmla="*/ 34 h 42"/>
                  <a:gd name="T14" fmla="*/ 46 w 46"/>
                  <a:gd name="T15" fmla="*/ 32 h 42"/>
                  <a:gd name="T16" fmla="*/ 44 w 46"/>
                  <a:gd name="T17" fmla="*/ 30 h 42"/>
                  <a:gd name="T18" fmla="*/ 11 w 46"/>
                  <a:gd name="T19" fmla="*/ 2 h 42"/>
                  <a:gd name="T20" fmla="*/ 9 w 46"/>
                  <a:gd name="T21" fmla="*/ 2 h 42"/>
                  <a:gd name="T22" fmla="*/ 7 w 46"/>
                  <a:gd name="T23" fmla="*/ 0 h 42"/>
                  <a:gd name="T24" fmla="*/ 6 w 46"/>
                  <a:gd name="T25" fmla="*/ 0 h 42"/>
                  <a:gd name="T26" fmla="*/ 4 w 46"/>
                  <a:gd name="T27" fmla="*/ 2 h 42"/>
                  <a:gd name="T28" fmla="*/ 2 w 46"/>
                  <a:gd name="T29" fmla="*/ 3 h 42"/>
                  <a:gd name="T30" fmla="*/ 0 w 46"/>
                  <a:gd name="T31" fmla="*/ 5 h 42"/>
                  <a:gd name="T32" fmla="*/ 0 w 46"/>
                  <a:gd name="T33" fmla="*/ 7 h 42"/>
                  <a:gd name="T34" fmla="*/ 2 w 46"/>
                  <a:gd name="T35" fmla="*/ 9 h 42"/>
                  <a:gd name="T36" fmla="*/ 4 w 46"/>
                  <a:gd name="T37" fmla="*/ 11 h 42"/>
                  <a:gd name="T38" fmla="*/ 6 w 46"/>
                  <a:gd name="T39" fmla="*/ 11 h 42"/>
                  <a:gd name="T40" fmla="*/ 38 w 46"/>
                  <a:gd name="T41" fmla="*/ 4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42"/>
                  <a:gd name="T65" fmla="*/ 46 w 46"/>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42">
                    <a:moveTo>
                      <a:pt x="38" y="40"/>
                    </a:moveTo>
                    <a:lnTo>
                      <a:pt x="40" y="42"/>
                    </a:lnTo>
                    <a:lnTo>
                      <a:pt x="42" y="42"/>
                    </a:lnTo>
                    <a:lnTo>
                      <a:pt x="44" y="40"/>
                    </a:lnTo>
                    <a:lnTo>
                      <a:pt x="46" y="38"/>
                    </a:lnTo>
                    <a:lnTo>
                      <a:pt x="46" y="36"/>
                    </a:lnTo>
                    <a:lnTo>
                      <a:pt x="46" y="34"/>
                    </a:lnTo>
                    <a:lnTo>
                      <a:pt x="46" y="32"/>
                    </a:lnTo>
                    <a:lnTo>
                      <a:pt x="44" y="30"/>
                    </a:lnTo>
                    <a:lnTo>
                      <a:pt x="11" y="2"/>
                    </a:lnTo>
                    <a:lnTo>
                      <a:pt x="9" y="2"/>
                    </a:lnTo>
                    <a:lnTo>
                      <a:pt x="7" y="0"/>
                    </a:lnTo>
                    <a:lnTo>
                      <a:pt x="6" y="0"/>
                    </a:lnTo>
                    <a:lnTo>
                      <a:pt x="4" y="2"/>
                    </a:lnTo>
                    <a:lnTo>
                      <a:pt x="2" y="3"/>
                    </a:lnTo>
                    <a:lnTo>
                      <a:pt x="0" y="5"/>
                    </a:lnTo>
                    <a:lnTo>
                      <a:pt x="0" y="7"/>
                    </a:lnTo>
                    <a:lnTo>
                      <a:pt x="2" y="9"/>
                    </a:lnTo>
                    <a:lnTo>
                      <a:pt x="4" y="11"/>
                    </a:lnTo>
                    <a:lnTo>
                      <a:pt x="6" y="11"/>
                    </a:lnTo>
                    <a:lnTo>
                      <a:pt x="38"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6" name="Freeform 320"/>
              <p:cNvSpPr>
                <a:spLocks/>
              </p:cNvSpPr>
              <p:nvPr/>
            </p:nvSpPr>
            <p:spPr bwMode="auto">
              <a:xfrm>
                <a:off x="1117" y="2557"/>
                <a:ext cx="25" cy="19"/>
              </a:xfrm>
              <a:custGeom>
                <a:avLst/>
                <a:gdLst>
                  <a:gd name="T0" fmla="*/ 40 w 49"/>
                  <a:gd name="T1" fmla="*/ 38 h 38"/>
                  <a:gd name="T2" fmla="*/ 42 w 49"/>
                  <a:gd name="T3" fmla="*/ 38 h 38"/>
                  <a:gd name="T4" fmla="*/ 44 w 49"/>
                  <a:gd name="T5" fmla="*/ 38 h 38"/>
                  <a:gd name="T6" fmla="*/ 46 w 49"/>
                  <a:gd name="T7" fmla="*/ 38 h 38"/>
                  <a:gd name="T8" fmla="*/ 48 w 49"/>
                  <a:gd name="T9" fmla="*/ 36 h 38"/>
                  <a:gd name="T10" fmla="*/ 49 w 49"/>
                  <a:gd name="T11" fmla="*/ 34 h 38"/>
                  <a:gd name="T12" fmla="*/ 49 w 49"/>
                  <a:gd name="T13" fmla="*/ 32 h 38"/>
                  <a:gd name="T14" fmla="*/ 48 w 49"/>
                  <a:gd name="T15" fmla="*/ 30 h 38"/>
                  <a:gd name="T16" fmla="*/ 46 w 49"/>
                  <a:gd name="T17" fmla="*/ 28 h 38"/>
                  <a:gd name="T18" fmla="*/ 19 w 49"/>
                  <a:gd name="T19" fmla="*/ 7 h 38"/>
                  <a:gd name="T20" fmla="*/ 9 w 49"/>
                  <a:gd name="T21" fmla="*/ 2 h 38"/>
                  <a:gd name="T22" fmla="*/ 7 w 49"/>
                  <a:gd name="T23" fmla="*/ 0 h 38"/>
                  <a:gd name="T24" fmla="*/ 5 w 49"/>
                  <a:gd name="T25" fmla="*/ 0 h 38"/>
                  <a:gd name="T26" fmla="*/ 3 w 49"/>
                  <a:gd name="T27" fmla="*/ 2 h 38"/>
                  <a:gd name="T28" fmla="*/ 1 w 49"/>
                  <a:gd name="T29" fmla="*/ 3 h 38"/>
                  <a:gd name="T30" fmla="*/ 0 w 49"/>
                  <a:gd name="T31" fmla="*/ 5 h 38"/>
                  <a:gd name="T32" fmla="*/ 0 w 49"/>
                  <a:gd name="T33" fmla="*/ 7 h 38"/>
                  <a:gd name="T34" fmla="*/ 1 w 49"/>
                  <a:gd name="T35" fmla="*/ 9 h 38"/>
                  <a:gd name="T36" fmla="*/ 3 w 49"/>
                  <a:gd name="T37" fmla="*/ 11 h 38"/>
                  <a:gd name="T38" fmla="*/ 13 w 49"/>
                  <a:gd name="T39" fmla="*/ 17 h 38"/>
                  <a:gd name="T40" fmla="*/ 40 w 49"/>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38"/>
                  <a:gd name="T65" fmla="*/ 49 w 49"/>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38">
                    <a:moveTo>
                      <a:pt x="40" y="38"/>
                    </a:moveTo>
                    <a:lnTo>
                      <a:pt x="42" y="38"/>
                    </a:lnTo>
                    <a:lnTo>
                      <a:pt x="44" y="38"/>
                    </a:lnTo>
                    <a:lnTo>
                      <a:pt x="46" y="38"/>
                    </a:lnTo>
                    <a:lnTo>
                      <a:pt x="48" y="36"/>
                    </a:lnTo>
                    <a:lnTo>
                      <a:pt x="49" y="34"/>
                    </a:lnTo>
                    <a:lnTo>
                      <a:pt x="49" y="32"/>
                    </a:lnTo>
                    <a:lnTo>
                      <a:pt x="48" y="30"/>
                    </a:lnTo>
                    <a:lnTo>
                      <a:pt x="46" y="28"/>
                    </a:lnTo>
                    <a:lnTo>
                      <a:pt x="19" y="7"/>
                    </a:lnTo>
                    <a:lnTo>
                      <a:pt x="9" y="2"/>
                    </a:lnTo>
                    <a:lnTo>
                      <a:pt x="7" y="0"/>
                    </a:lnTo>
                    <a:lnTo>
                      <a:pt x="5" y="0"/>
                    </a:lnTo>
                    <a:lnTo>
                      <a:pt x="3" y="2"/>
                    </a:lnTo>
                    <a:lnTo>
                      <a:pt x="1" y="3"/>
                    </a:lnTo>
                    <a:lnTo>
                      <a:pt x="0" y="5"/>
                    </a:lnTo>
                    <a:lnTo>
                      <a:pt x="0" y="7"/>
                    </a:lnTo>
                    <a:lnTo>
                      <a:pt x="1" y="9"/>
                    </a:lnTo>
                    <a:lnTo>
                      <a:pt x="3" y="11"/>
                    </a:lnTo>
                    <a:lnTo>
                      <a:pt x="13" y="17"/>
                    </a:lnTo>
                    <a:lnTo>
                      <a:pt x="4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7" name="Freeform 321"/>
              <p:cNvSpPr>
                <a:spLocks/>
              </p:cNvSpPr>
              <p:nvPr/>
            </p:nvSpPr>
            <p:spPr bwMode="auto">
              <a:xfrm>
                <a:off x="1082" y="2537"/>
                <a:ext cx="26" cy="17"/>
              </a:xfrm>
              <a:custGeom>
                <a:avLst/>
                <a:gdLst>
                  <a:gd name="T0" fmla="*/ 43 w 52"/>
                  <a:gd name="T1" fmla="*/ 33 h 35"/>
                  <a:gd name="T2" fmla="*/ 45 w 52"/>
                  <a:gd name="T3" fmla="*/ 35 h 35"/>
                  <a:gd name="T4" fmla="*/ 47 w 52"/>
                  <a:gd name="T5" fmla="*/ 35 h 35"/>
                  <a:gd name="T6" fmla="*/ 48 w 52"/>
                  <a:gd name="T7" fmla="*/ 33 h 35"/>
                  <a:gd name="T8" fmla="*/ 50 w 52"/>
                  <a:gd name="T9" fmla="*/ 31 h 35"/>
                  <a:gd name="T10" fmla="*/ 52 w 52"/>
                  <a:gd name="T11" fmla="*/ 29 h 35"/>
                  <a:gd name="T12" fmla="*/ 52 w 52"/>
                  <a:gd name="T13" fmla="*/ 27 h 35"/>
                  <a:gd name="T14" fmla="*/ 50 w 52"/>
                  <a:gd name="T15" fmla="*/ 25 h 35"/>
                  <a:gd name="T16" fmla="*/ 48 w 52"/>
                  <a:gd name="T17" fmla="*/ 23 h 35"/>
                  <a:gd name="T18" fmla="*/ 27 w 52"/>
                  <a:gd name="T19" fmla="*/ 12 h 35"/>
                  <a:gd name="T20" fmla="*/ 25 w 52"/>
                  <a:gd name="T21" fmla="*/ 10 h 35"/>
                  <a:gd name="T22" fmla="*/ 6 w 52"/>
                  <a:gd name="T23" fmla="*/ 0 h 35"/>
                  <a:gd name="T24" fmla="*/ 4 w 52"/>
                  <a:gd name="T25" fmla="*/ 0 h 35"/>
                  <a:gd name="T26" fmla="*/ 2 w 52"/>
                  <a:gd name="T27" fmla="*/ 2 h 35"/>
                  <a:gd name="T28" fmla="*/ 0 w 52"/>
                  <a:gd name="T29" fmla="*/ 4 h 35"/>
                  <a:gd name="T30" fmla="*/ 0 w 52"/>
                  <a:gd name="T31" fmla="*/ 6 h 35"/>
                  <a:gd name="T32" fmla="*/ 0 w 52"/>
                  <a:gd name="T33" fmla="*/ 8 h 35"/>
                  <a:gd name="T34" fmla="*/ 0 w 52"/>
                  <a:gd name="T35" fmla="*/ 10 h 35"/>
                  <a:gd name="T36" fmla="*/ 2 w 52"/>
                  <a:gd name="T37" fmla="*/ 12 h 35"/>
                  <a:gd name="T38" fmla="*/ 4 w 52"/>
                  <a:gd name="T39" fmla="*/ 12 h 35"/>
                  <a:gd name="T40" fmla="*/ 24 w 52"/>
                  <a:gd name="T41" fmla="*/ 21 h 35"/>
                  <a:gd name="T42" fmla="*/ 25 w 52"/>
                  <a:gd name="T43" fmla="*/ 16 h 35"/>
                  <a:gd name="T44" fmla="*/ 22 w 52"/>
                  <a:gd name="T45" fmla="*/ 21 h 35"/>
                  <a:gd name="T46" fmla="*/ 43 w 52"/>
                  <a:gd name="T47" fmla="*/ 33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35"/>
                  <a:gd name="T74" fmla="*/ 52 w 52"/>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35">
                    <a:moveTo>
                      <a:pt x="43" y="33"/>
                    </a:moveTo>
                    <a:lnTo>
                      <a:pt x="45" y="35"/>
                    </a:lnTo>
                    <a:lnTo>
                      <a:pt x="47" y="35"/>
                    </a:lnTo>
                    <a:lnTo>
                      <a:pt x="48" y="33"/>
                    </a:lnTo>
                    <a:lnTo>
                      <a:pt x="50" y="31"/>
                    </a:lnTo>
                    <a:lnTo>
                      <a:pt x="52" y="29"/>
                    </a:lnTo>
                    <a:lnTo>
                      <a:pt x="52" y="27"/>
                    </a:lnTo>
                    <a:lnTo>
                      <a:pt x="50" y="25"/>
                    </a:lnTo>
                    <a:lnTo>
                      <a:pt x="48" y="23"/>
                    </a:lnTo>
                    <a:lnTo>
                      <a:pt x="27" y="12"/>
                    </a:lnTo>
                    <a:lnTo>
                      <a:pt x="25" y="10"/>
                    </a:lnTo>
                    <a:lnTo>
                      <a:pt x="6" y="0"/>
                    </a:lnTo>
                    <a:lnTo>
                      <a:pt x="4" y="0"/>
                    </a:lnTo>
                    <a:lnTo>
                      <a:pt x="2" y="2"/>
                    </a:lnTo>
                    <a:lnTo>
                      <a:pt x="0" y="4"/>
                    </a:lnTo>
                    <a:lnTo>
                      <a:pt x="0" y="6"/>
                    </a:lnTo>
                    <a:lnTo>
                      <a:pt x="0" y="8"/>
                    </a:lnTo>
                    <a:lnTo>
                      <a:pt x="0" y="10"/>
                    </a:lnTo>
                    <a:lnTo>
                      <a:pt x="2" y="12"/>
                    </a:lnTo>
                    <a:lnTo>
                      <a:pt x="4" y="12"/>
                    </a:lnTo>
                    <a:lnTo>
                      <a:pt x="24" y="21"/>
                    </a:lnTo>
                    <a:lnTo>
                      <a:pt x="25" y="16"/>
                    </a:lnTo>
                    <a:lnTo>
                      <a:pt x="22" y="21"/>
                    </a:lnTo>
                    <a:lnTo>
                      <a:pt x="43"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8" name="Freeform 322"/>
              <p:cNvSpPr>
                <a:spLocks/>
              </p:cNvSpPr>
              <p:nvPr/>
            </p:nvSpPr>
            <p:spPr bwMode="auto">
              <a:xfrm>
                <a:off x="1046" y="2520"/>
                <a:ext cx="27" cy="15"/>
              </a:xfrm>
              <a:custGeom>
                <a:avLst/>
                <a:gdLst>
                  <a:gd name="T0" fmla="*/ 46 w 53"/>
                  <a:gd name="T1" fmla="*/ 29 h 29"/>
                  <a:gd name="T2" fmla="*/ 48 w 53"/>
                  <a:gd name="T3" fmla="*/ 29 h 29"/>
                  <a:gd name="T4" fmla="*/ 49 w 53"/>
                  <a:gd name="T5" fmla="*/ 29 h 29"/>
                  <a:gd name="T6" fmla="*/ 51 w 53"/>
                  <a:gd name="T7" fmla="*/ 27 h 29"/>
                  <a:gd name="T8" fmla="*/ 53 w 53"/>
                  <a:gd name="T9" fmla="*/ 25 h 29"/>
                  <a:gd name="T10" fmla="*/ 53 w 53"/>
                  <a:gd name="T11" fmla="*/ 23 h 29"/>
                  <a:gd name="T12" fmla="*/ 51 w 53"/>
                  <a:gd name="T13" fmla="*/ 21 h 29"/>
                  <a:gd name="T14" fmla="*/ 49 w 53"/>
                  <a:gd name="T15" fmla="*/ 19 h 29"/>
                  <a:gd name="T16" fmla="*/ 48 w 53"/>
                  <a:gd name="T17" fmla="*/ 17 h 29"/>
                  <a:gd name="T18" fmla="*/ 36 w 53"/>
                  <a:gd name="T19" fmla="*/ 11 h 29"/>
                  <a:gd name="T20" fmla="*/ 5 w 53"/>
                  <a:gd name="T21" fmla="*/ 0 h 29"/>
                  <a:gd name="T22" fmla="*/ 3 w 53"/>
                  <a:gd name="T23" fmla="*/ 0 h 29"/>
                  <a:gd name="T24" fmla="*/ 1 w 53"/>
                  <a:gd name="T25" fmla="*/ 2 h 29"/>
                  <a:gd name="T26" fmla="*/ 0 w 53"/>
                  <a:gd name="T27" fmla="*/ 4 h 29"/>
                  <a:gd name="T28" fmla="*/ 0 w 53"/>
                  <a:gd name="T29" fmla="*/ 6 h 29"/>
                  <a:gd name="T30" fmla="*/ 0 w 53"/>
                  <a:gd name="T31" fmla="*/ 7 h 29"/>
                  <a:gd name="T32" fmla="*/ 0 w 53"/>
                  <a:gd name="T33" fmla="*/ 9 h 29"/>
                  <a:gd name="T34" fmla="*/ 1 w 53"/>
                  <a:gd name="T35" fmla="*/ 11 h 29"/>
                  <a:gd name="T36" fmla="*/ 3 w 53"/>
                  <a:gd name="T37" fmla="*/ 11 h 29"/>
                  <a:gd name="T38" fmla="*/ 34 w 53"/>
                  <a:gd name="T39" fmla="*/ 23 h 29"/>
                  <a:gd name="T40" fmla="*/ 46 w 53"/>
                  <a:gd name="T41" fmla="*/ 29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9"/>
                  <a:gd name="T65" fmla="*/ 53 w 53"/>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9">
                    <a:moveTo>
                      <a:pt x="46" y="29"/>
                    </a:moveTo>
                    <a:lnTo>
                      <a:pt x="48" y="29"/>
                    </a:lnTo>
                    <a:lnTo>
                      <a:pt x="49" y="29"/>
                    </a:lnTo>
                    <a:lnTo>
                      <a:pt x="51" y="27"/>
                    </a:lnTo>
                    <a:lnTo>
                      <a:pt x="53" y="25"/>
                    </a:lnTo>
                    <a:lnTo>
                      <a:pt x="53" y="23"/>
                    </a:lnTo>
                    <a:lnTo>
                      <a:pt x="51" y="21"/>
                    </a:lnTo>
                    <a:lnTo>
                      <a:pt x="49" y="19"/>
                    </a:lnTo>
                    <a:lnTo>
                      <a:pt x="48" y="17"/>
                    </a:lnTo>
                    <a:lnTo>
                      <a:pt x="36" y="11"/>
                    </a:lnTo>
                    <a:lnTo>
                      <a:pt x="5" y="0"/>
                    </a:lnTo>
                    <a:lnTo>
                      <a:pt x="3" y="0"/>
                    </a:lnTo>
                    <a:lnTo>
                      <a:pt x="1" y="2"/>
                    </a:lnTo>
                    <a:lnTo>
                      <a:pt x="0" y="4"/>
                    </a:lnTo>
                    <a:lnTo>
                      <a:pt x="0" y="6"/>
                    </a:lnTo>
                    <a:lnTo>
                      <a:pt x="0" y="7"/>
                    </a:lnTo>
                    <a:lnTo>
                      <a:pt x="0" y="9"/>
                    </a:lnTo>
                    <a:lnTo>
                      <a:pt x="1" y="11"/>
                    </a:lnTo>
                    <a:lnTo>
                      <a:pt x="3" y="11"/>
                    </a:lnTo>
                    <a:lnTo>
                      <a:pt x="34" y="23"/>
                    </a:lnTo>
                    <a:lnTo>
                      <a:pt x="4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9" name="Freeform 323"/>
              <p:cNvSpPr>
                <a:spLocks/>
              </p:cNvSpPr>
              <p:nvPr/>
            </p:nvSpPr>
            <p:spPr bwMode="auto">
              <a:xfrm>
                <a:off x="1007" y="2508"/>
                <a:ext cx="28" cy="12"/>
              </a:xfrm>
              <a:custGeom>
                <a:avLst/>
                <a:gdLst>
                  <a:gd name="T0" fmla="*/ 48 w 55"/>
                  <a:gd name="T1" fmla="*/ 25 h 25"/>
                  <a:gd name="T2" fmla="*/ 50 w 55"/>
                  <a:gd name="T3" fmla="*/ 25 h 25"/>
                  <a:gd name="T4" fmla="*/ 52 w 55"/>
                  <a:gd name="T5" fmla="*/ 23 h 25"/>
                  <a:gd name="T6" fmla="*/ 54 w 55"/>
                  <a:gd name="T7" fmla="*/ 21 h 25"/>
                  <a:gd name="T8" fmla="*/ 55 w 55"/>
                  <a:gd name="T9" fmla="*/ 19 h 25"/>
                  <a:gd name="T10" fmla="*/ 55 w 55"/>
                  <a:gd name="T11" fmla="*/ 17 h 25"/>
                  <a:gd name="T12" fmla="*/ 54 w 55"/>
                  <a:gd name="T13" fmla="*/ 15 h 25"/>
                  <a:gd name="T14" fmla="*/ 52 w 55"/>
                  <a:gd name="T15" fmla="*/ 13 h 25"/>
                  <a:gd name="T16" fmla="*/ 50 w 55"/>
                  <a:gd name="T17" fmla="*/ 13 h 25"/>
                  <a:gd name="T18" fmla="*/ 50 w 55"/>
                  <a:gd name="T19" fmla="*/ 11 h 25"/>
                  <a:gd name="T20" fmla="*/ 6 w 55"/>
                  <a:gd name="T21" fmla="*/ 0 h 25"/>
                  <a:gd name="T22" fmla="*/ 4 w 55"/>
                  <a:gd name="T23" fmla="*/ 0 h 25"/>
                  <a:gd name="T24" fmla="*/ 2 w 55"/>
                  <a:gd name="T25" fmla="*/ 2 h 25"/>
                  <a:gd name="T26" fmla="*/ 0 w 55"/>
                  <a:gd name="T27" fmla="*/ 4 h 25"/>
                  <a:gd name="T28" fmla="*/ 0 w 55"/>
                  <a:gd name="T29" fmla="*/ 6 h 25"/>
                  <a:gd name="T30" fmla="*/ 0 w 55"/>
                  <a:gd name="T31" fmla="*/ 7 h 25"/>
                  <a:gd name="T32" fmla="*/ 0 w 55"/>
                  <a:gd name="T33" fmla="*/ 9 h 25"/>
                  <a:gd name="T34" fmla="*/ 2 w 55"/>
                  <a:gd name="T35" fmla="*/ 11 h 25"/>
                  <a:gd name="T36" fmla="*/ 4 w 55"/>
                  <a:gd name="T37" fmla="*/ 11 h 25"/>
                  <a:gd name="T38" fmla="*/ 48 w 55"/>
                  <a:gd name="T39" fmla="*/ 23 h 25"/>
                  <a:gd name="T40" fmla="*/ 48 w 55"/>
                  <a:gd name="T41" fmla="*/ 25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25"/>
                  <a:gd name="T65" fmla="*/ 55 w 55"/>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25">
                    <a:moveTo>
                      <a:pt x="48" y="25"/>
                    </a:moveTo>
                    <a:lnTo>
                      <a:pt x="50" y="25"/>
                    </a:lnTo>
                    <a:lnTo>
                      <a:pt x="52" y="23"/>
                    </a:lnTo>
                    <a:lnTo>
                      <a:pt x="54" y="21"/>
                    </a:lnTo>
                    <a:lnTo>
                      <a:pt x="55" y="19"/>
                    </a:lnTo>
                    <a:lnTo>
                      <a:pt x="55" y="17"/>
                    </a:lnTo>
                    <a:lnTo>
                      <a:pt x="54" y="15"/>
                    </a:lnTo>
                    <a:lnTo>
                      <a:pt x="52" y="13"/>
                    </a:lnTo>
                    <a:lnTo>
                      <a:pt x="50" y="13"/>
                    </a:lnTo>
                    <a:lnTo>
                      <a:pt x="50" y="11"/>
                    </a:lnTo>
                    <a:lnTo>
                      <a:pt x="6" y="0"/>
                    </a:lnTo>
                    <a:lnTo>
                      <a:pt x="4" y="0"/>
                    </a:lnTo>
                    <a:lnTo>
                      <a:pt x="2" y="2"/>
                    </a:lnTo>
                    <a:lnTo>
                      <a:pt x="0" y="4"/>
                    </a:lnTo>
                    <a:lnTo>
                      <a:pt x="0" y="6"/>
                    </a:lnTo>
                    <a:lnTo>
                      <a:pt x="0" y="7"/>
                    </a:lnTo>
                    <a:lnTo>
                      <a:pt x="0" y="9"/>
                    </a:lnTo>
                    <a:lnTo>
                      <a:pt x="2" y="11"/>
                    </a:lnTo>
                    <a:lnTo>
                      <a:pt x="4" y="11"/>
                    </a:lnTo>
                    <a:lnTo>
                      <a:pt x="48" y="23"/>
                    </a:lnTo>
                    <a:lnTo>
                      <a:pt x="4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0" name="Freeform 324"/>
              <p:cNvSpPr>
                <a:spLocks/>
              </p:cNvSpPr>
              <p:nvPr/>
            </p:nvSpPr>
            <p:spPr bwMode="auto">
              <a:xfrm>
                <a:off x="968" y="2500"/>
                <a:ext cx="28" cy="10"/>
              </a:xfrm>
              <a:custGeom>
                <a:avLst/>
                <a:gdLst>
                  <a:gd name="T0" fmla="*/ 50 w 56"/>
                  <a:gd name="T1" fmla="*/ 20 h 20"/>
                  <a:gd name="T2" fmla="*/ 52 w 56"/>
                  <a:gd name="T3" fmla="*/ 20 h 20"/>
                  <a:gd name="T4" fmla="*/ 54 w 56"/>
                  <a:gd name="T5" fmla="*/ 20 h 20"/>
                  <a:gd name="T6" fmla="*/ 56 w 56"/>
                  <a:gd name="T7" fmla="*/ 18 h 20"/>
                  <a:gd name="T8" fmla="*/ 56 w 56"/>
                  <a:gd name="T9" fmla="*/ 16 h 20"/>
                  <a:gd name="T10" fmla="*/ 56 w 56"/>
                  <a:gd name="T11" fmla="*/ 14 h 20"/>
                  <a:gd name="T12" fmla="*/ 56 w 56"/>
                  <a:gd name="T13" fmla="*/ 12 h 20"/>
                  <a:gd name="T14" fmla="*/ 54 w 56"/>
                  <a:gd name="T15" fmla="*/ 10 h 20"/>
                  <a:gd name="T16" fmla="*/ 52 w 56"/>
                  <a:gd name="T17" fmla="*/ 8 h 20"/>
                  <a:gd name="T18" fmla="*/ 6 w 56"/>
                  <a:gd name="T19" fmla="*/ 0 h 20"/>
                  <a:gd name="T20" fmla="*/ 4 w 56"/>
                  <a:gd name="T21" fmla="*/ 0 h 20"/>
                  <a:gd name="T22" fmla="*/ 2 w 56"/>
                  <a:gd name="T23" fmla="*/ 2 h 20"/>
                  <a:gd name="T24" fmla="*/ 0 w 56"/>
                  <a:gd name="T25" fmla="*/ 4 h 20"/>
                  <a:gd name="T26" fmla="*/ 0 w 56"/>
                  <a:gd name="T27" fmla="*/ 6 h 20"/>
                  <a:gd name="T28" fmla="*/ 0 w 56"/>
                  <a:gd name="T29" fmla="*/ 8 h 20"/>
                  <a:gd name="T30" fmla="*/ 0 w 56"/>
                  <a:gd name="T31" fmla="*/ 10 h 20"/>
                  <a:gd name="T32" fmla="*/ 2 w 56"/>
                  <a:gd name="T33" fmla="*/ 12 h 20"/>
                  <a:gd name="T34" fmla="*/ 4 w 56"/>
                  <a:gd name="T35" fmla="*/ 12 h 20"/>
                  <a:gd name="T36" fmla="*/ 50 w 5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20"/>
                  <a:gd name="T59" fmla="*/ 56 w 5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20">
                    <a:moveTo>
                      <a:pt x="50" y="20"/>
                    </a:moveTo>
                    <a:lnTo>
                      <a:pt x="52" y="20"/>
                    </a:lnTo>
                    <a:lnTo>
                      <a:pt x="54" y="20"/>
                    </a:lnTo>
                    <a:lnTo>
                      <a:pt x="56" y="18"/>
                    </a:lnTo>
                    <a:lnTo>
                      <a:pt x="56" y="16"/>
                    </a:lnTo>
                    <a:lnTo>
                      <a:pt x="56" y="14"/>
                    </a:lnTo>
                    <a:lnTo>
                      <a:pt x="56" y="12"/>
                    </a:lnTo>
                    <a:lnTo>
                      <a:pt x="54" y="10"/>
                    </a:lnTo>
                    <a:lnTo>
                      <a:pt x="52" y="8"/>
                    </a:lnTo>
                    <a:lnTo>
                      <a:pt x="6" y="0"/>
                    </a:lnTo>
                    <a:lnTo>
                      <a:pt x="4" y="0"/>
                    </a:lnTo>
                    <a:lnTo>
                      <a:pt x="2" y="2"/>
                    </a:lnTo>
                    <a:lnTo>
                      <a:pt x="0" y="4"/>
                    </a:lnTo>
                    <a:lnTo>
                      <a:pt x="0" y="6"/>
                    </a:lnTo>
                    <a:lnTo>
                      <a:pt x="0" y="8"/>
                    </a:lnTo>
                    <a:lnTo>
                      <a:pt x="0" y="10"/>
                    </a:lnTo>
                    <a:lnTo>
                      <a:pt x="2" y="12"/>
                    </a:lnTo>
                    <a:lnTo>
                      <a:pt x="4" y="12"/>
                    </a:lnTo>
                    <a:lnTo>
                      <a:pt x="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1" name="Freeform 325"/>
              <p:cNvSpPr>
                <a:spLocks/>
              </p:cNvSpPr>
              <p:nvPr/>
            </p:nvSpPr>
            <p:spPr bwMode="auto">
              <a:xfrm>
                <a:off x="928" y="2497"/>
                <a:ext cx="29" cy="8"/>
              </a:xfrm>
              <a:custGeom>
                <a:avLst/>
                <a:gdLst>
                  <a:gd name="T0" fmla="*/ 49 w 57"/>
                  <a:gd name="T1" fmla="*/ 15 h 15"/>
                  <a:gd name="T2" fmla="*/ 51 w 57"/>
                  <a:gd name="T3" fmla="*/ 15 h 15"/>
                  <a:gd name="T4" fmla="*/ 53 w 57"/>
                  <a:gd name="T5" fmla="*/ 13 h 15"/>
                  <a:gd name="T6" fmla="*/ 55 w 57"/>
                  <a:gd name="T7" fmla="*/ 11 h 15"/>
                  <a:gd name="T8" fmla="*/ 57 w 57"/>
                  <a:gd name="T9" fmla="*/ 9 h 15"/>
                  <a:gd name="T10" fmla="*/ 57 w 57"/>
                  <a:gd name="T11" fmla="*/ 7 h 15"/>
                  <a:gd name="T12" fmla="*/ 55 w 57"/>
                  <a:gd name="T13" fmla="*/ 5 h 15"/>
                  <a:gd name="T14" fmla="*/ 53 w 57"/>
                  <a:gd name="T15" fmla="*/ 4 h 15"/>
                  <a:gd name="T16" fmla="*/ 51 w 57"/>
                  <a:gd name="T17" fmla="*/ 4 h 15"/>
                  <a:gd name="T18" fmla="*/ 15 w 57"/>
                  <a:gd name="T19" fmla="*/ 0 h 15"/>
                  <a:gd name="T20" fmla="*/ 13 w 57"/>
                  <a:gd name="T21" fmla="*/ 0 h 15"/>
                  <a:gd name="T22" fmla="*/ 3 w 57"/>
                  <a:gd name="T23" fmla="*/ 2 h 15"/>
                  <a:gd name="T24" fmla="*/ 1 w 57"/>
                  <a:gd name="T25" fmla="*/ 2 h 15"/>
                  <a:gd name="T26" fmla="*/ 0 w 57"/>
                  <a:gd name="T27" fmla="*/ 4 h 15"/>
                  <a:gd name="T28" fmla="*/ 0 w 57"/>
                  <a:gd name="T29" fmla="*/ 5 h 15"/>
                  <a:gd name="T30" fmla="*/ 0 w 57"/>
                  <a:gd name="T31" fmla="*/ 7 h 15"/>
                  <a:gd name="T32" fmla="*/ 0 w 57"/>
                  <a:gd name="T33" fmla="*/ 9 h 15"/>
                  <a:gd name="T34" fmla="*/ 1 w 57"/>
                  <a:gd name="T35" fmla="*/ 11 h 15"/>
                  <a:gd name="T36" fmla="*/ 3 w 57"/>
                  <a:gd name="T37" fmla="*/ 13 h 15"/>
                  <a:gd name="T38" fmla="*/ 5 w 57"/>
                  <a:gd name="T39" fmla="*/ 13 h 15"/>
                  <a:gd name="T40" fmla="*/ 15 w 57"/>
                  <a:gd name="T41" fmla="*/ 11 h 15"/>
                  <a:gd name="T42" fmla="*/ 13 w 57"/>
                  <a:gd name="T43" fmla="*/ 5 h 15"/>
                  <a:gd name="T44" fmla="*/ 13 w 57"/>
                  <a:gd name="T45" fmla="*/ 11 h 15"/>
                  <a:gd name="T46" fmla="*/ 49 w 57"/>
                  <a:gd name="T47" fmla="*/ 15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15"/>
                  <a:gd name="T74" fmla="*/ 57 w 57"/>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15">
                    <a:moveTo>
                      <a:pt x="49" y="15"/>
                    </a:moveTo>
                    <a:lnTo>
                      <a:pt x="51" y="15"/>
                    </a:lnTo>
                    <a:lnTo>
                      <a:pt x="53" y="13"/>
                    </a:lnTo>
                    <a:lnTo>
                      <a:pt x="55" y="11"/>
                    </a:lnTo>
                    <a:lnTo>
                      <a:pt x="57" y="9"/>
                    </a:lnTo>
                    <a:lnTo>
                      <a:pt x="57" y="7"/>
                    </a:lnTo>
                    <a:lnTo>
                      <a:pt x="55" y="5"/>
                    </a:lnTo>
                    <a:lnTo>
                      <a:pt x="53" y="4"/>
                    </a:lnTo>
                    <a:lnTo>
                      <a:pt x="51" y="4"/>
                    </a:lnTo>
                    <a:lnTo>
                      <a:pt x="15" y="0"/>
                    </a:lnTo>
                    <a:lnTo>
                      <a:pt x="13" y="0"/>
                    </a:lnTo>
                    <a:lnTo>
                      <a:pt x="3" y="2"/>
                    </a:lnTo>
                    <a:lnTo>
                      <a:pt x="1" y="2"/>
                    </a:lnTo>
                    <a:lnTo>
                      <a:pt x="0" y="4"/>
                    </a:lnTo>
                    <a:lnTo>
                      <a:pt x="0" y="5"/>
                    </a:lnTo>
                    <a:lnTo>
                      <a:pt x="0" y="7"/>
                    </a:lnTo>
                    <a:lnTo>
                      <a:pt x="0" y="9"/>
                    </a:lnTo>
                    <a:lnTo>
                      <a:pt x="1" y="11"/>
                    </a:lnTo>
                    <a:lnTo>
                      <a:pt x="3" y="13"/>
                    </a:lnTo>
                    <a:lnTo>
                      <a:pt x="5" y="13"/>
                    </a:lnTo>
                    <a:lnTo>
                      <a:pt x="15" y="11"/>
                    </a:lnTo>
                    <a:lnTo>
                      <a:pt x="13" y="5"/>
                    </a:lnTo>
                    <a:lnTo>
                      <a:pt x="13" y="11"/>
                    </a:lnTo>
                    <a:lnTo>
                      <a:pt x="4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2" name="Freeform 326"/>
              <p:cNvSpPr>
                <a:spLocks/>
              </p:cNvSpPr>
              <p:nvPr/>
            </p:nvSpPr>
            <p:spPr bwMode="auto">
              <a:xfrm>
                <a:off x="887" y="2499"/>
                <a:ext cx="29" cy="8"/>
              </a:xfrm>
              <a:custGeom>
                <a:avLst/>
                <a:gdLst>
                  <a:gd name="T0" fmla="*/ 52 w 58"/>
                  <a:gd name="T1" fmla="*/ 11 h 15"/>
                  <a:gd name="T2" fmla="*/ 54 w 58"/>
                  <a:gd name="T3" fmla="*/ 9 h 15"/>
                  <a:gd name="T4" fmla="*/ 56 w 58"/>
                  <a:gd name="T5" fmla="*/ 7 h 15"/>
                  <a:gd name="T6" fmla="*/ 58 w 58"/>
                  <a:gd name="T7" fmla="*/ 5 h 15"/>
                  <a:gd name="T8" fmla="*/ 58 w 58"/>
                  <a:gd name="T9" fmla="*/ 3 h 15"/>
                  <a:gd name="T10" fmla="*/ 56 w 58"/>
                  <a:gd name="T11" fmla="*/ 1 h 15"/>
                  <a:gd name="T12" fmla="*/ 54 w 58"/>
                  <a:gd name="T13" fmla="*/ 0 h 15"/>
                  <a:gd name="T14" fmla="*/ 52 w 58"/>
                  <a:gd name="T15" fmla="*/ 0 h 15"/>
                  <a:gd name="T16" fmla="*/ 50 w 58"/>
                  <a:gd name="T17" fmla="*/ 0 h 15"/>
                  <a:gd name="T18" fmla="*/ 29 w 58"/>
                  <a:gd name="T19" fmla="*/ 0 h 15"/>
                  <a:gd name="T20" fmla="*/ 4 w 58"/>
                  <a:gd name="T21" fmla="*/ 3 h 15"/>
                  <a:gd name="T22" fmla="*/ 2 w 58"/>
                  <a:gd name="T23" fmla="*/ 5 h 15"/>
                  <a:gd name="T24" fmla="*/ 0 w 58"/>
                  <a:gd name="T25" fmla="*/ 7 h 15"/>
                  <a:gd name="T26" fmla="*/ 0 w 58"/>
                  <a:gd name="T27" fmla="*/ 9 h 15"/>
                  <a:gd name="T28" fmla="*/ 0 w 58"/>
                  <a:gd name="T29" fmla="*/ 11 h 15"/>
                  <a:gd name="T30" fmla="*/ 0 w 58"/>
                  <a:gd name="T31" fmla="*/ 13 h 15"/>
                  <a:gd name="T32" fmla="*/ 2 w 58"/>
                  <a:gd name="T33" fmla="*/ 15 h 15"/>
                  <a:gd name="T34" fmla="*/ 4 w 58"/>
                  <a:gd name="T35" fmla="*/ 15 h 15"/>
                  <a:gd name="T36" fmla="*/ 6 w 58"/>
                  <a:gd name="T37" fmla="*/ 15 h 15"/>
                  <a:gd name="T38" fmla="*/ 31 w 58"/>
                  <a:gd name="T39" fmla="*/ 11 h 15"/>
                  <a:gd name="T40" fmla="*/ 52 w 58"/>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5"/>
                  <a:gd name="T65" fmla="*/ 58 w 5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5">
                    <a:moveTo>
                      <a:pt x="52" y="11"/>
                    </a:moveTo>
                    <a:lnTo>
                      <a:pt x="54" y="9"/>
                    </a:lnTo>
                    <a:lnTo>
                      <a:pt x="56" y="7"/>
                    </a:lnTo>
                    <a:lnTo>
                      <a:pt x="58" y="5"/>
                    </a:lnTo>
                    <a:lnTo>
                      <a:pt x="58" y="3"/>
                    </a:lnTo>
                    <a:lnTo>
                      <a:pt x="56" y="1"/>
                    </a:lnTo>
                    <a:lnTo>
                      <a:pt x="54" y="0"/>
                    </a:lnTo>
                    <a:lnTo>
                      <a:pt x="52" y="0"/>
                    </a:lnTo>
                    <a:lnTo>
                      <a:pt x="50" y="0"/>
                    </a:lnTo>
                    <a:lnTo>
                      <a:pt x="29" y="0"/>
                    </a:lnTo>
                    <a:lnTo>
                      <a:pt x="4" y="3"/>
                    </a:lnTo>
                    <a:lnTo>
                      <a:pt x="2" y="5"/>
                    </a:lnTo>
                    <a:lnTo>
                      <a:pt x="0" y="7"/>
                    </a:lnTo>
                    <a:lnTo>
                      <a:pt x="0" y="9"/>
                    </a:lnTo>
                    <a:lnTo>
                      <a:pt x="0" y="11"/>
                    </a:lnTo>
                    <a:lnTo>
                      <a:pt x="0" y="13"/>
                    </a:lnTo>
                    <a:lnTo>
                      <a:pt x="2" y="15"/>
                    </a:lnTo>
                    <a:lnTo>
                      <a:pt x="4" y="15"/>
                    </a:lnTo>
                    <a:lnTo>
                      <a:pt x="6" y="15"/>
                    </a:lnTo>
                    <a:lnTo>
                      <a:pt x="31" y="11"/>
                    </a:lnTo>
                    <a:lnTo>
                      <a:pt x="5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3" name="Freeform 327"/>
              <p:cNvSpPr>
                <a:spLocks/>
              </p:cNvSpPr>
              <p:nvPr/>
            </p:nvSpPr>
            <p:spPr bwMode="auto">
              <a:xfrm>
                <a:off x="848" y="2504"/>
                <a:ext cx="28" cy="12"/>
              </a:xfrm>
              <a:custGeom>
                <a:avLst/>
                <a:gdLst>
                  <a:gd name="T0" fmla="*/ 52 w 56"/>
                  <a:gd name="T1" fmla="*/ 12 h 23"/>
                  <a:gd name="T2" fmla="*/ 54 w 56"/>
                  <a:gd name="T3" fmla="*/ 12 h 23"/>
                  <a:gd name="T4" fmla="*/ 56 w 56"/>
                  <a:gd name="T5" fmla="*/ 10 h 23"/>
                  <a:gd name="T6" fmla="*/ 56 w 56"/>
                  <a:gd name="T7" fmla="*/ 8 h 23"/>
                  <a:gd name="T8" fmla="*/ 56 w 56"/>
                  <a:gd name="T9" fmla="*/ 6 h 23"/>
                  <a:gd name="T10" fmla="*/ 56 w 56"/>
                  <a:gd name="T11" fmla="*/ 4 h 23"/>
                  <a:gd name="T12" fmla="*/ 54 w 56"/>
                  <a:gd name="T13" fmla="*/ 2 h 23"/>
                  <a:gd name="T14" fmla="*/ 52 w 56"/>
                  <a:gd name="T15" fmla="*/ 0 h 23"/>
                  <a:gd name="T16" fmla="*/ 50 w 56"/>
                  <a:gd name="T17" fmla="*/ 0 h 23"/>
                  <a:gd name="T18" fmla="*/ 44 w 56"/>
                  <a:gd name="T19" fmla="*/ 2 h 23"/>
                  <a:gd name="T20" fmla="*/ 14 w 56"/>
                  <a:gd name="T21" fmla="*/ 10 h 23"/>
                  <a:gd name="T22" fmla="*/ 4 w 56"/>
                  <a:gd name="T23" fmla="*/ 12 h 23"/>
                  <a:gd name="T24" fmla="*/ 2 w 56"/>
                  <a:gd name="T25" fmla="*/ 14 h 23"/>
                  <a:gd name="T26" fmla="*/ 0 w 56"/>
                  <a:gd name="T27" fmla="*/ 15 h 23"/>
                  <a:gd name="T28" fmla="*/ 0 w 56"/>
                  <a:gd name="T29" fmla="*/ 17 h 23"/>
                  <a:gd name="T30" fmla="*/ 0 w 56"/>
                  <a:gd name="T31" fmla="*/ 19 h 23"/>
                  <a:gd name="T32" fmla="*/ 0 w 56"/>
                  <a:gd name="T33" fmla="*/ 21 h 23"/>
                  <a:gd name="T34" fmla="*/ 2 w 56"/>
                  <a:gd name="T35" fmla="*/ 23 h 23"/>
                  <a:gd name="T36" fmla="*/ 4 w 56"/>
                  <a:gd name="T37" fmla="*/ 23 h 23"/>
                  <a:gd name="T38" fmla="*/ 6 w 56"/>
                  <a:gd name="T39" fmla="*/ 23 h 23"/>
                  <a:gd name="T40" fmla="*/ 16 w 56"/>
                  <a:gd name="T41" fmla="*/ 21 h 23"/>
                  <a:gd name="T42" fmla="*/ 46 w 56"/>
                  <a:gd name="T43" fmla="*/ 14 h 23"/>
                  <a:gd name="T44" fmla="*/ 52 w 56"/>
                  <a:gd name="T45" fmla="*/ 12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23"/>
                  <a:gd name="T71" fmla="*/ 56 w 56"/>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23">
                    <a:moveTo>
                      <a:pt x="52" y="12"/>
                    </a:moveTo>
                    <a:lnTo>
                      <a:pt x="54" y="12"/>
                    </a:lnTo>
                    <a:lnTo>
                      <a:pt x="56" y="10"/>
                    </a:lnTo>
                    <a:lnTo>
                      <a:pt x="56" y="8"/>
                    </a:lnTo>
                    <a:lnTo>
                      <a:pt x="56" y="6"/>
                    </a:lnTo>
                    <a:lnTo>
                      <a:pt x="56" y="4"/>
                    </a:lnTo>
                    <a:lnTo>
                      <a:pt x="54" y="2"/>
                    </a:lnTo>
                    <a:lnTo>
                      <a:pt x="52" y="0"/>
                    </a:lnTo>
                    <a:lnTo>
                      <a:pt x="50" y="0"/>
                    </a:lnTo>
                    <a:lnTo>
                      <a:pt x="44" y="2"/>
                    </a:lnTo>
                    <a:lnTo>
                      <a:pt x="14" y="10"/>
                    </a:lnTo>
                    <a:lnTo>
                      <a:pt x="4" y="12"/>
                    </a:lnTo>
                    <a:lnTo>
                      <a:pt x="2" y="14"/>
                    </a:lnTo>
                    <a:lnTo>
                      <a:pt x="0" y="15"/>
                    </a:lnTo>
                    <a:lnTo>
                      <a:pt x="0" y="17"/>
                    </a:lnTo>
                    <a:lnTo>
                      <a:pt x="0" y="19"/>
                    </a:lnTo>
                    <a:lnTo>
                      <a:pt x="0" y="21"/>
                    </a:lnTo>
                    <a:lnTo>
                      <a:pt x="2" y="23"/>
                    </a:lnTo>
                    <a:lnTo>
                      <a:pt x="4" y="23"/>
                    </a:lnTo>
                    <a:lnTo>
                      <a:pt x="6" y="23"/>
                    </a:lnTo>
                    <a:lnTo>
                      <a:pt x="16" y="21"/>
                    </a:lnTo>
                    <a:lnTo>
                      <a:pt x="46" y="14"/>
                    </a:lnTo>
                    <a:lnTo>
                      <a:pt x="5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4" name="Freeform 328"/>
              <p:cNvSpPr>
                <a:spLocks/>
              </p:cNvSpPr>
              <p:nvPr/>
            </p:nvSpPr>
            <p:spPr bwMode="auto">
              <a:xfrm>
                <a:off x="811" y="2516"/>
                <a:ext cx="27" cy="15"/>
              </a:xfrm>
              <a:custGeom>
                <a:avLst/>
                <a:gdLst>
                  <a:gd name="T0" fmla="*/ 50 w 54"/>
                  <a:gd name="T1" fmla="*/ 12 h 31"/>
                  <a:gd name="T2" fmla="*/ 52 w 54"/>
                  <a:gd name="T3" fmla="*/ 12 h 31"/>
                  <a:gd name="T4" fmla="*/ 54 w 54"/>
                  <a:gd name="T5" fmla="*/ 10 h 31"/>
                  <a:gd name="T6" fmla="*/ 54 w 54"/>
                  <a:gd name="T7" fmla="*/ 8 h 31"/>
                  <a:gd name="T8" fmla="*/ 54 w 54"/>
                  <a:gd name="T9" fmla="*/ 6 h 31"/>
                  <a:gd name="T10" fmla="*/ 54 w 54"/>
                  <a:gd name="T11" fmla="*/ 4 h 31"/>
                  <a:gd name="T12" fmla="*/ 52 w 54"/>
                  <a:gd name="T13" fmla="*/ 2 h 31"/>
                  <a:gd name="T14" fmla="*/ 50 w 54"/>
                  <a:gd name="T15" fmla="*/ 0 h 31"/>
                  <a:gd name="T16" fmla="*/ 48 w 54"/>
                  <a:gd name="T17" fmla="*/ 0 h 31"/>
                  <a:gd name="T18" fmla="*/ 27 w 54"/>
                  <a:gd name="T19" fmla="*/ 10 h 31"/>
                  <a:gd name="T20" fmla="*/ 25 w 54"/>
                  <a:gd name="T21" fmla="*/ 10 h 31"/>
                  <a:gd name="T22" fmla="*/ 4 w 54"/>
                  <a:gd name="T23" fmla="*/ 21 h 31"/>
                  <a:gd name="T24" fmla="*/ 2 w 54"/>
                  <a:gd name="T25" fmla="*/ 23 h 31"/>
                  <a:gd name="T26" fmla="*/ 0 w 54"/>
                  <a:gd name="T27" fmla="*/ 25 h 31"/>
                  <a:gd name="T28" fmla="*/ 0 w 54"/>
                  <a:gd name="T29" fmla="*/ 27 h 31"/>
                  <a:gd name="T30" fmla="*/ 2 w 54"/>
                  <a:gd name="T31" fmla="*/ 29 h 31"/>
                  <a:gd name="T32" fmla="*/ 4 w 54"/>
                  <a:gd name="T33" fmla="*/ 31 h 31"/>
                  <a:gd name="T34" fmla="*/ 6 w 54"/>
                  <a:gd name="T35" fmla="*/ 31 h 31"/>
                  <a:gd name="T36" fmla="*/ 8 w 54"/>
                  <a:gd name="T37" fmla="*/ 31 h 31"/>
                  <a:gd name="T38" fmla="*/ 10 w 54"/>
                  <a:gd name="T39" fmla="*/ 31 h 31"/>
                  <a:gd name="T40" fmla="*/ 31 w 54"/>
                  <a:gd name="T41" fmla="*/ 19 h 31"/>
                  <a:gd name="T42" fmla="*/ 29 w 54"/>
                  <a:gd name="T43" fmla="*/ 16 h 31"/>
                  <a:gd name="T44" fmla="*/ 29 w 54"/>
                  <a:gd name="T45" fmla="*/ 21 h 31"/>
                  <a:gd name="T46" fmla="*/ 50 w 54"/>
                  <a:gd name="T47" fmla="*/ 12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31"/>
                  <a:gd name="T74" fmla="*/ 54 w 54"/>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31">
                    <a:moveTo>
                      <a:pt x="50" y="12"/>
                    </a:moveTo>
                    <a:lnTo>
                      <a:pt x="52" y="12"/>
                    </a:lnTo>
                    <a:lnTo>
                      <a:pt x="54" y="10"/>
                    </a:lnTo>
                    <a:lnTo>
                      <a:pt x="54" y="8"/>
                    </a:lnTo>
                    <a:lnTo>
                      <a:pt x="54" y="6"/>
                    </a:lnTo>
                    <a:lnTo>
                      <a:pt x="54" y="4"/>
                    </a:lnTo>
                    <a:lnTo>
                      <a:pt x="52" y="2"/>
                    </a:lnTo>
                    <a:lnTo>
                      <a:pt x="50" y="0"/>
                    </a:lnTo>
                    <a:lnTo>
                      <a:pt x="48" y="0"/>
                    </a:lnTo>
                    <a:lnTo>
                      <a:pt x="27" y="10"/>
                    </a:lnTo>
                    <a:lnTo>
                      <a:pt x="25" y="10"/>
                    </a:lnTo>
                    <a:lnTo>
                      <a:pt x="4" y="21"/>
                    </a:lnTo>
                    <a:lnTo>
                      <a:pt x="2" y="23"/>
                    </a:lnTo>
                    <a:lnTo>
                      <a:pt x="0" y="25"/>
                    </a:lnTo>
                    <a:lnTo>
                      <a:pt x="0" y="27"/>
                    </a:lnTo>
                    <a:lnTo>
                      <a:pt x="2" y="29"/>
                    </a:lnTo>
                    <a:lnTo>
                      <a:pt x="4" y="31"/>
                    </a:lnTo>
                    <a:lnTo>
                      <a:pt x="6" y="31"/>
                    </a:lnTo>
                    <a:lnTo>
                      <a:pt x="8" y="31"/>
                    </a:lnTo>
                    <a:lnTo>
                      <a:pt x="10" y="31"/>
                    </a:lnTo>
                    <a:lnTo>
                      <a:pt x="31" y="19"/>
                    </a:lnTo>
                    <a:lnTo>
                      <a:pt x="29" y="16"/>
                    </a:lnTo>
                    <a:lnTo>
                      <a:pt x="29" y="21"/>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83" name="Freeform 329"/>
            <p:cNvSpPr>
              <a:spLocks/>
            </p:cNvSpPr>
            <p:nvPr/>
          </p:nvSpPr>
          <p:spPr bwMode="auto">
            <a:xfrm>
              <a:off x="3968" y="2486"/>
              <a:ext cx="19" cy="97"/>
            </a:xfrm>
            <a:custGeom>
              <a:avLst/>
              <a:gdLst>
                <a:gd name="T0" fmla="*/ 35 w 43"/>
                <a:gd name="T1" fmla="*/ 0 h 215"/>
                <a:gd name="T2" fmla="*/ 21 w 43"/>
                <a:gd name="T3" fmla="*/ 21 h 215"/>
                <a:gd name="T4" fmla="*/ 10 w 43"/>
                <a:gd name="T5" fmla="*/ 40 h 215"/>
                <a:gd name="T6" fmla="*/ 2 w 43"/>
                <a:gd name="T7" fmla="*/ 59 h 215"/>
                <a:gd name="T8" fmla="*/ 0 w 43"/>
                <a:gd name="T9" fmla="*/ 67 h 215"/>
                <a:gd name="T10" fmla="*/ 0 w 43"/>
                <a:gd name="T11" fmla="*/ 76 h 215"/>
                <a:gd name="T12" fmla="*/ 2 w 43"/>
                <a:gd name="T13" fmla="*/ 86 h 215"/>
                <a:gd name="T14" fmla="*/ 8 w 43"/>
                <a:gd name="T15" fmla="*/ 94 h 215"/>
                <a:gd name="T16" fmla="*/ 21 w 43"/>
                <a:gd name="T17" fmla="*/ 111 h 215"/>
                <a:gd name="T18" fmla="*/ 29 w 43"/>
                <a:gd name="T19" fmla="*/ 121 h 215"/>
                <a:gd name="T20" fmla="*/ 37 w 43"/>
                <a:gd name="T21" fmla="*/ 128 h 215"/>
                <a:gd name="T22" fmla="*/ 41 w 43"/>
                <a:gd name="T23" fmla="*/ 138 h 215"/>
                <a:gd name="T24" fmla="*/ 43 w 43"/>
                <a:gd name="T25" fmla="*/ 145 h 215"/>
                <a:gd name="T26" fmla="*/ 41 w 43"/>
                <a:gd name="T27" fmla="*/ 155 h 215"/>
                <a:gd name="T28" fmla="*/ 37 w 43"/>
                <a:gd name="T29" fmla="*/ 165 h 215"/>
                <a:gd name="T30" fmla="*/ 25 w 43"/>
                <a:gd name="T31" fmla="*/ 184 h 215"/>
                <a:gd name="T32" fmla="*/ 10 w 43"/>
                <a:gd name="T33" fmla="*/ 203 h 215"/>
                <a:gd name="T34" fmla="*/ 4 w 43"/>
                <a:gd name="T35" fmla="*/ 209 h 215"/>
                <a:gd name="T36" fmla="*/ 0 w 43"/>
                <a:gd name="T37" fmla="*/ 215 h 2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15"/>
                <a:gd name="T59" fmla="*/ 43 w 43"/>
                <a:gd name="T60" fmla="*/ 215 h 2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15">
                  <a:moveTo>
                    <a:pt x="35" y="0"/>
                  </a:moveTo>
                  <a:lnTo>
                    <a:pt x="21" y="21"/>
                  </a:lnTo>
                  <a:lnTo>
                    <a:pt x="10" y="40"/>
                  </a:lnTo>
                  <a:lnTo>
                    <a:pt x="2" y="59"/>
                  </a:lnTo>
                  <a:lnTo>
                    <a:pt x="0" y="67"/>
                  </a:lnTo>
                  <a:lnTo>
                    <a:pt x="0" y="76"/>
                  </a:lnTo>
                  <a:lnTo>
                    <a:pt x="2" y="86"/>
                  </a:lnTo>
                  <a:lnTo>
                    <a:pt x="8" y="94"/>
                  </a:lnTo>
                  <a:lnTo>
                    <a:pt x="21" y="111"/>
                  </a:lnTo>
                  <a:lnTo>
                    <a:pt x="29" y="121"/>
                  </a:lnTo>
                  <a:lnTo>
                    <a:pt x="37" y="128"/>
                  </a:lnTo>
                  <a:lnTo>
                    <a:pt x="41" y="138"/>
                  </a:lnTo>
                  <a:lnTo>
                    <a:pt x="43" y="145"/>
                  </a:lnTo>
                  <a:lnTo>
                    <a:pt x="41" y="155"/>
                  </a:lnTo>
                  <a:lnTo>
                    <a:pt x="37" y="165"/>
                  </a:lnTo>
                  <a:lnTo>
                    <a:pt x="25" y="184"/>
                  </a:lnTo>
                  <a:lnTo>
                    <a:pt x="10" y="203"/>
                  </a:lnTo>
                  <a:lnTo>
                    <a:pt x="4" y="209"/>
                  </a:lnTo>
                  <a:lnTo>
                    <a:pt x="0" y="21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484" name="Group 498"/>
            <p:cNvGrpSpPr>
              <a:grpSpLocks/>
            </p:cNvGrpSpPr>
            <p:nvPr/>
          </p:nvGrpSpPr>
          <p:grpSpPr bwMode="auto">
            <a:xfrm>
              <a:off x="2928" y="1920"/>
              <a:ext cx="720" cy="288"/>
              <a:chOff x="1968" y="1248"/>
              <a:chExt cx="720" cy="288"/>
            </a:xfrm>
          </p:grpSpPr>
          <p:pic>
            <p:nvPicPr>
              <p:cNvPr id="18486" name="Picture 4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5555">
                <a:off x="1968" y="1248"/>
                <a:ext cx="7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87" name="Line 496"/>
              <p:cNvSpPr>
                <a:spLocks noChangeShapeType="1"/>
              </p:cNvSpPr>
              <p:nvPr/>
            </p:nvSpPr>
            <p:spPr bwMode="auto">
              <a:xfrm>
                <a:off x="2688" y="1536"/>
                <a:ext cx="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88" name="Line 497"/>
              <p:cNvSpPr>
                <a:spLocks noChangeShapeType="1"/>
              </p:cNvSpPr>
              <p:nvPr/>
            </p:nvSpPr>
            <p:spPr bwMode="auto">
              <a:xfrm>
                <a:off x="2568" y="1470"/>
                <a:ext cx="48" cy="4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8485" name="Text Box 499"/>
            <p:cNvSpPr txBox="1">
              <a:spLocks noChangeArrowheads="1"/>
            </p:cNvSpPr>
            <p:nvPr/>
          </p:nvSpPr>
          <p:spPr bwMode="auto">
            <a:xfrm>
              <a:off x="3302" y="1769"/>
              <a:ext cx="1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a:latin typeface="Symbol" panose="05050102010706020507" pitchFamily="18" charset="2"/>
                </a:rPr>
                <a:t>g</a:t>
              </a:r>
            </a:p>
          </p:txBody>
        </p:sp>
      </p:grpSp>
      <p:sp>
        <p:nvSpPr>
          <p:cNvPr id="18438" name="Text Box 503"/>
          <p:cNvSpPr txBox="1">
            <a:spLocks noChangeArrowheads="1"/>
          </p:cNvSpPr>
          <p:nvPr/>
        </p:nvSpPr>
        <p:spPr bwMode="auto">
          <a:xfrm>
            <a:off x="152400" y="1295400"/>
            <a:ext cx="4862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400"/>
              <a:t>Energetic charged particles (e,p,</a:t>
            </a:r>
            <a:r>
              <a:rPr lang="en-US" altLang="en-US" sz="2400">
                <a:latin typeface="Symbol" panose="05050102010706020507" pitchFamily="18" charset="2"/>
              </a:rPr>
              <a:t>m,p...</a:t>
            </a:r>
            <a:r>
              <a:rPr lang="en-US" altLang="en-US" sz="2400"/>
              <a:t>)</a:t>
            </a:r>
          </a:p>
        </p:txBody>
      </p:sp>
      <p:sp>
        <p:nvSpPr>
          <p:cNvPr id="18439" name="Text Box 504"/>
          <p:cNvSpPr txBox="1">
            <a:spLocks noChangeArrowheads="1"/>
          </p:cNvSpPr>
          <p:nvPr/>
        </p:nvSpPr>
        <p:spPr bwMode="auto">
          <a:xfrm>
            <a:off x="5638800" y="1371600"/>
            <a:ext cx="291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400"/>
              <a:t>Neutral  particles (</a:t>
            </a:r>
            <a:r>
              <a:rPr lang="en-US" altLang="en-US" sz="2400">
                <a:latin typeface="Symbol" panose="05050102010706020507" pitchFamily="18" charset="2"/>
              </a:rPr>
              <a:t>g</a:t>
            </a:r>
            <a:r>
              <a:rPr lang="en-US" altLang="en-US" sz="2400"/>
              <a:t>,n)</a:t>
            </a:r>
          </a:p>
        </p:txBody>
      </p:sp>
      <p:pic>
        <p:nvPicPr>
          <p:cNvPr id="18440" name="Picture 507" descr="coince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572000"/>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09" descr="sing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570413"/>
            <a:ext cx="24399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4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p:txBody>
          <a:bodyPr/>
          <a:lstStyle/>
          <a:p>
            <a:r>
              <a:rPr lang="en-US" sz="4000" smtClean="0"/>
              <a:t>Beer’s law</a:t>
            </a:r>
            <a:r>
              <a:rPr lang="en-US" sz="4000" baseline="30000" smtClean="0"/>
              <a:t>*</a:t>
            </a:r>
            <a:endParaRPr lang="en-US" sz="4000" smtClean="0"/>
          </a:p>
        </p:txBody>
      </p:sp>
      <p:sp>
        <p:nvSpPr>
          <p:cNvPr id="1033" name="Rectangle 3"/>
          <p:cNvSpPr>
            <a:spLocks noChangeArrowheads="1"/>
          </p:cNvSpPr>
          <p:nvPr/>
        </p:nvSpPr>
        <p:spPr bwMode="auto">
          <a:xfrm>
            <a:off x="0" y="323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34" name="Rectangle 4"/>
          <p:cNvSpPr>
            <a:spLocks noChangeArrowheads="1"/>
          </p:cNvSpPr>
          <p:nvPr/>
        </p:nvSpPr>
        <p:spPr bwMode="auto">
          <a:xfrm>
            <a:off x="0" y="318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1035" name="Group 5"/>
          <p:cNvGrpSpPr>
            <a:grpSpLocks/>
          </p:cNvGrpSpPr>
          <p:nvPr/>
        </p:nvGrpSpPr>
        <p:grpSpPr bwMode="auto">
          <a:xfrm>
            <a:off x="533400" y="2816225"/>
            <a:ext cx="1909763" cy="2746375"/>
            <a:chOff x="528" y="1632"/>
            <a:chExt cx="1203" cy="1730"/>
          </a:xfrm>
        </p:grpSpPr>
        <p:graphicFrame>
          <p:nvGraphicFramePr>
            <p:cNvPr id="1029" name="Object 6"/>
            <p:cNvGraphicFramePr>
              <a:graphicFrameLocks noChangeAspect="1"/>
            </p:cNvGraphicFramePr>
            <p:nvPr/>
          </p:nvGraphicFramePr>
          <p:xfrm>
            <a:off x="692" y="1632"/>
            <a:ext cx="846" cy="494"/>
          </p:xfrm>
          <a:graphic>
            <a:graphicData uri="http://schemas.openxmlformats.org/presentationml/2006/ole">
              <mc:AlternateContent xmlns:mc="http://schemas.openxmlformats.org/markup-compatibility/2006">
                <mc:Choice xmlns:v="urn:schemas-microsoft-com:vml" Requires="v">
                  <p:oleObj spid="_x0000_s47184" name="Equation" r:id="rId6" imgW="672840" imgH="393480" progId="Equation.3">
                    <p:embed/>
                  </p:oleObj>
                </mc:Choice>
                <mc:Fallback>
                  <p:oleObj name="Equation" r:id="rId6" imgW="67284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 y="1632"/>
                          <a:ext cx="846" cy="4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8" name="Rectangle 7"/>
            <p:cNvSpPr>
              <a:spLocks noChangeArrowheads="1"/>
            </p:cNvSpPr>
            <p:nvPr/>
          </p:nvSpPr>
          <p:spPr bwMode="auto">
            <a:xfrm>
              <a:off x="1559" y="2174"/>
              <a:ext cx="1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1" hangingPunct="1"/>
              <a:r>
                <a:rPr lang="en-US" sz="1800">
                  <a:latin typeface="Arial" pitchFamily="34" charset="0"/>
                </a:rPr>
                <a:t>*</a:t>
              </a:r>
            </a:p>
          </p:txBody>
        </p:sp>
        <p:graphicFrame>
          <p:nvGraphicFramePr>
            <p:cNvPr id="1030" name="Object 8"/>
            <p:cNvGraphicFramePr>
              <a:graphicFrameLocks noChangeAspect="1"/>
            </p:cNvGraphicFramePr>
            <p:nvPr/>
          </p:nvGraphicFramePr>
          <p:xfrm>
            <a:off x="635" y="2222"/>
            <a:ext cx="960" cy="400"/>
          </p:xfrm>
          <a:graphic>
            <a:graphicData uri="http://schemas.openxmlformats.org/presentationml/2006/ole">
              <mc:AlternateContent xmlns:mc="http://schemas.openxmlformats.org/markup-compatibility/2006">
                <mc:Choice xmlns:v="urn:schemas-microsoft-com:vml" Requires="v">
                  <p:oleObj spid="_x0000_s47185" name="Equation" r:id="rId8" imgW="761669" imgH="317362" progId="Equation.3">
                    <p:embed/>
                  </p:oleObj>
                </mc:Choice>
                <mc:Fallback>
                  <p:oleObj name="Equation" r:id="rId8" imgW="761669" imgH="31736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 y="2222"/>
                          <a:ext cx="960" cy="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9"/>
            <p:cNvGraphicFramePr>
              <a:graphicFrameLocks noChangeAspect="1"/>
            </p:cNvGraphicFramePr>
            <p:nvPr/>
          </p:nvGraphicFramePr>
          <p:xfrm>
            <a:off x="528" y="2750"/>
            <a:ext cx="1175" cy="612"/>
          </p:xfrm>
          <a:graphic>
            <a:graphicData uri="http://schemas.openxmlformats.org/presentationml/2006/ole">
              <mc:AlternateContent xmlns:mc="http://schemas.openxmlformats.org/markup-compatibility/2006">
                <mc:Choice xmlns:v="urn:schemas-microsoft-com:vml" Requires="v">
                  <p:oleObj spid="_x0000_s47186" name="Equation" r:id="rId10" imgW="927100" imgH="482600" progId="Equation.3">
                    <p:embed/>
                  </p:oleObj>
                </mc:Choice>
                <mc:Fallback>
                  <p:oleObj name="Equation" r:id="rId10" imgW="927100" imgH="4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 y="2750"/>
                          <a:ext cx="1175" cy="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6" name="Text Box 10"/>
          <p:cNvSpPr txBox="1">
            <a:spLocks noChangeArrowheads="1"/>
          </p:cNvSpPr>
          <p:nvPr/>
        </p:nvSpPr>
        <p:spPr bwMode="auto">
          <a:xfrm>
            <a:off x="381000" y="59436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sz="1800">
                <a:latin typeface="Arial" pitchFamily="34" charset="0"/>
              </a:rPr>
              <a:t>*A. Beer, </a:t>
            </a:r>
            <a:r>
              <a:rPr lang="en-US" sz="1800" i="1">
                <a:latin typeface="Arial" pitchFamily="34" charset="0"/>
              </a:rPr>
              <a:t>Ann. Physik. Chem.</a:t>
            </a:r>
            <a:r>
              <a:rPr lang="en-US" sz="1800">
                <a:latin typeface="Arial" pitchFamily="34" charset="0"/>
              </a:rPr>
              <a:t> </a:t>
            </a:r>
            <a:r>
              <a:rPr lang="en-US" sz="1800" b="1">
                <a:latin typeface="Arial" pitchFamily="34" charset="0"/>
              </a:rPr>
              <a:t>86 </a:t>
            </a:r>
            <a:r>
              <a:rPr lang="en-US" sz="1800">
                <a:latin typeface="Arial" pitchFamily="34" charset="0"/>
              </a:rPr>
              <a:t>(1852) 78.</a:t>
            </a:r>
            <a:endParaRPr lang="en-US" sz="1800" b="1" baseline="30000">
              <a:latin typeface="Arial" pitchFamily="34" charset="0"/>
            </a:endParaRPr>
          </a:p>
        </p:txBody>
      </p:sp>
      <p:sp>
        <p:nvSpPr>
          <p:cNvPr id="1037" name="Rectangle 11"/>
          <p:cNvSpPr>
            <a:spLocks noChangeArrowheads="1"/>
          </p:cNvSpPr>
          <p:nvPr/>
        </p:nvSpPr>
        <p:spPr bwMode="auto">
          <a:xfrm>
            <a:off x="0" y="322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38" name="Rectangle 12"/>
          <p:cNvSpPr>
            <a:spLocks noChangeArrowheads="1"/>
          </p:cNvSpPr>
          <p:nvPr/>
        </p:nvSpPr>
        <p:spPr bwMode="auto">
          <a:xfrm>
            <a:off x="0" y="323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39" name="Rectangle 13"/>
          <p:cNvSpPr>
            <a:spLocks noChangeArrowheads="1"/>
          </p:cNvSpPr>
          <p:nvPr/>
        </p:nvSpPr>
        <p:spPr bwMode="auto">
          <a:xfrm>
            <a:off x="0" y="323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1040" name="Group 14"/>
          <p:cNvGrpSpPr>
            <a:grpSpLocks/>
          </p:cNvGrpSpPr>
          <p:nvPr/>
        </p:nvGrpSpPr>
        <p:grpSpPr bwMode="auto">
          <a:xfrm>
            <a:off x="2978150" y="2717800"/>
            <a:ext cx="1293813" cy="2768600"/>
            <a:chOff x="3748" y="1328"/>
            <a:chExt cx="815" cy="1744"/>
          </a:xfrm>
        </p:grpSpPr>
        <p:graphicFrame>
          <p:nvGraphicFramePr>
            <p:cNvPr id="1026" name="Object 15"/>
            <p:cNvGraphicFramePr>
              <a:graphicFrameLocks noChangeAspect="1"/>
            </p:cNvGraphicFramePr>
            <p:nvPr/>
          </p:nvGraphicFramePr>
          <p:xfrm>
            <a:off x="3764" y="1328"/>
            <a:ext cx="783" cy="512"/>
          </p:xfrm>
          <a:graphic>
            <a:graphicData uri="http://schemas.openxmlformats.org/presentationml/2006/ole">
              <mc:AlternateContent xmlns:mc="http://schemas.openxmlformats.org/markup-compatibility/2006">
                <mc:Choice xmlns:v="urn:schemas-microsoft-com:vml" Requires="v">
                  <p:oleObj spid="_x0000_s47187" name="Equation" r:id="rId12" imgW="622030" imgH="406224" progId="Equation.3">
                    <p:embed/>
                  </p:oleObj>
                </mc:Choice>
                <mc:Fallback>
                  <p:oleObj name="Equation" r:id="rId12" imgW="622030" imgH="406224"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4" y="1328"/>
                          <a:ext cx="783" cy="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16"/>
            <p:cNvGraphicFramePr>
              <a:graphicFrameLocks noChangeAspect="1"/>
            </p:cNvGraphicFramePr>
            <p:nvPr/>
          </p:nvGraphicFramePr>
          <p:xfrm>
            <a:off x="3748" y="1972"/>
            <a:ext cx="815" cy="496"/>
          </p:xfrm>
          <a:graphic>
            <a:graphicData uri="http://schemas.openxmlformats.org/presentationml/2006/ole">
              <mc:AlternateContent xmlns:mc="http://schemas.openxmlformats.org/markup-compatibility/2006">
                <mc:Choice xmlns:v="urn:schemas-microsoft-com:vml" Requires="v">
                  <p:oleObj spid="_x0000_s47188" name="Equation" r:id="rId14" imgW="647419" imgH="393529" progId="Equation.3">
                    <p:embed/>
                  </p:oleObj>
                </mc:Choice>
                <mc:Fallback>
                  <p:oleObj name="Equation" r:id="rId14" imgW="647419"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8" y="1972"/>
                          <a:ext cx="815" cy="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17"/>
            <p:cNvGraphicFramePr>
              <a:graphicFrameLocks noChangeAspect="1"/>
            </p:cNvGraphicFramePr>
            <p:nvPr/>
          </p:nvGraphicFramePr>
          <p:xfrm>
            <a:off x="3787" y="2576"/>
            <a:ext cx="736" cy="496"/>
          </p:xfrm>
          <a:graphic>
            <a:graphicData uri="http://schemas.openxmlformats.org/presentationml/2006/ole">
              <mc:AlternateContent xmlns:mc="http://schemas.openxmlformats.org/markup-compatibility/2006">
                <mc:Choice xmlns:v="urn:schemas-microsoft-com:vml" Requires="v">
                  <p:oleObj spid="_x0000_s47189" name="Equation" r:id="rId16" imgW="583920" imgH="393480" progId="Equation.3">
                    <p:embed/>
                  </p:oleObj>
                </mc:Choice>
                <mc:Fallback>
                  <p:oleObj name="Equation" r:id="rId16" imgW="583920" imgH="3934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87" y="2576"/>
                          <a:ext cx="736" cy="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1" name="Text Box 18"/>
          <p:cNvSpPr txBox="1">
            <a:spLocks noChangeArrowheads="1"/>
          </p:cNvSpPr>
          <p:nvPr/>
        </p:nvSpPr>
        <p:spPr bwMode="auto">
          <a:xfrm>
            <a:off x="533400" y="1676400"/>
            <a:ext cx="1949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sz="1800">
                <a:latin typeface="Arial" pitchFamily="34" charset="0"/>
              </a:rPr>
              <a:t>Ideal radiography</a:t>
            </a:r>
          </a:p>
          <a:p>
            <a:pPr eaLnBrk="1" hangingPunct="1">
              <a:buFontTx/>
              <a:buChar char="•"/>
            </a:pPr>
            <a:r>
              <a:rPr lang="en-US" sz="1800">
                <a:latin typeface="Arial" pitchFamily="34" charset="0"/>
              </a:rPr>
              <a:t>No background</a:t>
            </a:r>
          </a:p>
          <a:p>
            <a:pPr eaLnBrk="1" hangingPunct="1">
              <a:buFontTx/>
              <a:buChar char="•"/>
            </a:pPr>
            <a:r>
              <a:rPr lang="en-US" sz="1800">
                <a:latin typeface="Arial" pitchFamily="34" charset="0"/>
              </a:rPr>
              <a:t>Mono-energetic</a:t>
            </a:r>
          </a:p>
        </p:txBody>
      </p:sp>
      <p:sp>
        <p:nvSpPr>
          <p:cNvPr id="1042" name="Text Box 19"/>
          <p:cNvSpPr txBox="1">
            <a:spLocks noChangeArrowheads="1"/>
          </p:cNvSpPr>
          <p:nvPr/>
        </p:nvSpPr>
        <p:spPr bwMode="auto">
          <a:xfrm>
            <a:off x="2667000" y="1752600"/>
            <a:ext cx="2016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en-US" sz="1800">
                <a:latin typeface="Arial" pitchFamily="34" charset="0"/>
              </a:rPr>
              <a:t>Error analysis</a:t>
            </a:r>
          </a:p>
          <a:p>
            <a:pPr eaLnBrk="1" hangingPunct="1">
              <a:buFontTx/>
              <a:buChar char="•"/>
            </a:pPr>
            <a:r>
              <a:rPr lang="en-US" sz="1800">
                <a:latin typeface="Arial" pitchFamily="34" charset="0"/>
              </a:rPr>
              <a:t>Poisson statistics</a:t>
            </a:r>
          </a:p>
        </p:txBody>
      </p:sp>
      <p:pic>
        <p:nvPicPr>
          <p:cNvPr id="386068" name="BeersLaw.avi">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18">
            <a:extLst>
              <a:ext uri="{28A0092B-C50C-407E-A947-70E740481C1C}">
                <a14:useLocalDpi xmlns:a14="http://schemas.microsoft.com/office/drawing/2010/main" val="0"/>
              </a:ext>
            </a:extLst>
          </a:blip>
          <a:srcRect/>
          <a:stretch>
            <a:fillRect/>
          </a:stretch>
        </p:blipFill>
        <p:spPr bwMode="auto">
          <a:xfrm>
            <a:off x="5029200" y="1295400"/>
            <a:ext cx="381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Text Box 21"/>
          <p:cNvSpPr txBox="1">
            <a:spLocks noChangeArrowheads="1"/>
          </p:cNvSpPr>
          <p:nvPr/>
        </p:nvSpPr>
        <p:spPr bwMode="auto">
          <a:xfrm>
            <a:off x="4572000" y="5105400"/>
            <a:ext cx="342900" cy="349250"/>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b="1">
                <a:solidFill>
                  <a:schemeClr val="hlink"/>
                </a:solidFill>
              </a:rPr>
              <a:t>N</a:t>
            </a:r>
          </a:p>
        </p:txBody>
      </p:sp>
      <p:sp>
        <p:nvSpPr>
          <p:cNvPr id="1045" name="Line 23"/>
          <p:cNvSpPr>
            <a:spLocks noChangeShapeType="1"/>
          </p:cNvSpPr>
          <p:nvPr/>
        </p:nvSpPr>
        <p:spPr bwMode="auto">
          <a:xfrm flipV="1">
            <a:off x="4953000" y="4876800"/>
            <a:ext cx="0" cy="838200"/>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6" name="Text Box 22"/>
          <p:cNvSpPr txBox="1">
            <a:spLocks noChangeArrowheads="1"/>
          </p:cNvSpPr>
          <p:nvPr/>
        </p:nvSpPr>
        <p:spPr bwMode="auto">
          <a:xfrm>
            <a:off x="6629400" y="6248400"/>
            <a:ext cx="287338" cy="349250"/>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b="1">
                <a:solidFill>
                  <a:schemeClr val="hlink"/>
                </a:solidFill>
              </a:rPr>
              <a:t>z</a:t>
            </a:r>
          </a:p>
        </p:txBody>
      </p:sp>
      <p:sp>
        <p:nvSpPr>
          <p:cNvPr id="1047" name="Line 24"/>
          <p:cNvSpPr>
            <a:spLocks noChangeShapeType="1"/>
          </p:cNvSpPr>
          <p:nvPr/>
        </p:nvSpPr>
        <p:spPr bwMode="auto">
          <a:xfrm>
            <a:off x="6324600" y="6172200"/>
            <a:ext cx="838200" cy="0"/>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Footer Placeholder 1"/>
          <p:cNvSpPr>
            <a:spLocks noGrp="1"/>
          </p:cNvSpPr>
          <p:nvPr>
            <p:ph type="ftr" sz="quarter" idx="4294967295"/>
          </p:nvPr>
        </p:nvSpPr>
        <p:spPr>
          <a:xfrm>
            <a:off x="0" y="6492875"/>
            <a:ext cx="2895600" cy="365125"/>
          </a:xfrm>
          <a:prstGeom prst="rect">
            <a:avLst/>
          </a:prstGeom>
        </p:spPr>
        <p:txBody>
          <a:bodyPr/>
          <a:lstStyle/>
          <a:p>
            <a:endParaRPr lang="en-US" dirty="0"/>
          </a:p>
        </p:txBody>
      </p:sp>
    </p:spTree>
    <p:extLst>
      <p:ext uri="{BB962C8B-B14F-4D97-AF65-F5344CB8AC3E}">
        <p14:creationId xmlns:p14="http://schemas.microsoft.com/office/powerpoint/2010/main" val="1666885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999" fill="hold"/>
                                        <p:tgtEl>
                                          <p:spTgt spid="3860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86068"/>
                </p:tgtEl>
              </p:cMediaNode>
            </p:video>
            <p:seq concurrent="1" nextAc="seek">
              <p:cTn id="8" restart="whenNotActive" fill="hold" evtFilter="cancelBubble" nodeType="interactiveSeq">
                <p:stCondLst>
                  <p:cond evt="onClick" delay="0">
                    <p:tgtEl>
                      <p:spTgt spid="3860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386068"/>
                                        </p:tgtEl>
                                      </p:cBhvr>
                                    </p:cmd>
                                  </p:childTnLst>
                                </p:cTn>
                              </p:par>
                            </p:childTnLst>
                          </p:cTn>
                        </p:par>
                      </p:childTnLst>
                    </p:cTn>
                  </p:par>
                </p:childTnLst>
              </p:cTn>
              <p:nextCondLst>
                <p:cond evt="onClick" delay="0">
                  <p:tgtEl>
                    <p:spTgt spid="38606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8"/>
          <p:cNvGrpSpPr>
            <a:grpSpLocks/>
          </p:cNvGrpSpPr>
          <p:nvPr/>
        </p:nvGrpSpPr>
        <p:grpSpPr bwMode="auto">
          <a:xfrm>
            <a:off x="4502882" y="1790142"/>
            <a:ext cx="3308350" cy="1676400"/>
            <a:chOff x="2846" y="1152"/>
            <a:chExt cx="2084" cy="1056"/>
          </a:xfrm>
        </p:grpSpPr>
        <p:sp>
          <p:nvSpPr>
            <p:cNvPr id="17419" name="Rectangle 29"/>
            <p:cNvSpPr>
              <a:spLocks noChangeArrowheads="1"/>
            </p:cNvSpPr>
            <p:nvPr/>
          </p:nvSpPr>
          <p:spPr bwMode="auto">
            <a:xfrm>
              <a:off x="4023" y="1152"/>
              <a:ext cx="4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400">
                  <a:latin typeface="Book Antiqua" pitchFamily="18" charset="0"/>
                </a:rPr>
                <a:t>Lens</a:t>
              </a:r>
              <a:endParaRPr lang="en-US" sz="1800">
                <a:latin typeface="Book Antiqua" pitchFamily="18" charset="0"/>
              </a:endParaRPr>
            </a:p>
          </p:txBody>
        </p:sp>
        <p:grpSp>
          <p:nvGrpSpPr>
            <p:cNvPr id="8" name="Group 30"/>
            <p:cNvGrpSpPr>
              <a:grpSpLocks noChangeAspect="1"/>
            </p:cNvGrpSpPr>
            <p:nvPr/>
          </p:nvGrpSpPr>
          <p:grpSpPr bwMode="auto">
            <a:xfrm>
              <a:off x="2846" y="1383"/>
              <a:ext cx="2084" cy="825"/>
              <a:chOff x="2880" y="1056"/>
              <a:chExt cx="2780" cy="1100"/>
            </a:xfrm>
          </p:grpSpPr>
          <p:sp>
            <p:nvSpPr>
              <p:cNvPr id="17421" name="Oval 31"/>
              <p:cNvSpPr>
                <a:spLocks noChangeAspect="1" noChangeArrowheads="1"/>
              </p:cNvSpPr>
              <p:nvPr/>
            </p:nvSpPr>
            <p:spPr bwMode="auto">
              <a:xfrm>
                <a:off x="4516" y="1252"/>
                <a:ext cx="88" cy="904"/>
              </a:xfrm>
              <a:prstGeom prst="ellipse">
                <a:avLst/>
              </a:prstGeom>
              <a:solidFill>
                <a:schemeClr val="bg1"/>
              </a:solidFill>
              <a:ln w="12700">
                <a:solidFill>
                  <a:schemeClr val="tx1"/>
                </a:solidFill>
                <a:round/>
                <a:headEnd/>
                <a:tailEnd/>
              </a:ln>
            </p:spPr>
            <p:txBody>
              <a:bodyPr wrap="none" anchor="ctr"/>
              <a:lstStyle/>
              <a:p>
                <a:endParaRPr lang="en-US"/>
              </a:p>
            </p:txBody>
          </p:sp>
          <p:sp>
            <p:nvSpPr>
              <p:cNvPr id="281632" name="Rectangle 32"/>
              <p:cNvSpPr>
                <a:spLocks noChangeAspect="1" noChangeArrowheads="1"/>
              </p:cNvSpPr>
              <p:nvPr/>
            </p:nvSpPr>
            <p:spPr bwMode="auto">
              <a:xfrm>
                <a:off x="3640" y="1575"/>
                <a:ext cx="108" cy="348"/>
              </a:xfrm>
              <a:prstGeom prst="rect">
                <a:avLst/>
              </a:prstGeom>
              <a:noFill/>
              <a:ln w="12700">
                <a:solidFill>
                  <a:schemeClr val="tx1"/>
                </a:solidFill>
                <a:miter lim="800000"/>
                <a:headEnd/>
                <a:tailEnd/>
              </a:ln>
              <a:effectLst>
                <a:outerShdw dist="107763" dir="2700000" algn="ctr" rotWithShape="0">
                  <a:schemeClr val="bg1"/>
                </a:outerShdw>
              </a:effectLst>
            </p:spPr>
            <p:txBody>
              <a:bodyPr wrap="none" anchor="ctr"/>
              <a:lstStyle/>
              <a:p>
                <a:pPr>
                  <a:defRPr/>
                </a:pPr>
                <a:endParaRPr lang="en-US"/>
              </a:p>
            </p:txBody>
          </p:sp>
          <p:sp>
            <p:nvSpPr>
              <p:cNvPr id="17423" name="Line 33"/>
              <p:cNvSpPr>
                <a:spLocks noChangeAspect="1" noChangeShapeType="1"/>
              </p:cNvSpPr>
              <p:nvPr/>
            </p:nvSpPr>
            <p:spPr bwMode="auto">
              <a:xfrm>
                <a:off x="2880" y="1614"/>
                <a:ext cx="756" cy="0"/>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24" name="Line 34"/>
              <p:cNvSpPr>
                <a:spLocks noChangeAspect="1" noChangeShapeType="1"/>
              </p:cNvSpPr>
              <p:nvPr/>
            </p:nvSpPr>
            <p:spPr bwMode="auto">
              <a:xfrm>
                <a:off x="2880" y="1882"/>
                <a:ext cx="756" cy="0"/>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9" name="Group 35"/>
              <p:cNvGrpSpPr>
                <a:grpSpLocks noChangeAspect="1"/>
              </p:cNvGrpSpPr>
              <p:nvPr/>
            </p:nvGrpSpPr>
            <p:grpSpPr bwMode="auto">
              <a:xfrm>
                <a:off x="5378" y="1392"/>
                <a:ext cx="282" cy="624"/>
                <a:chOff x="5378" y="1392"/>
                <a:chExt cx="282" cy="624"/>
              </a:xfrm>
            </p:grpSpPr>
            <p:sp>
              <p:nvSpPr>
                <p:cNvPr id="17435" name="Rectangle 36"/>
                <p:cNvSpPr>
                  <a:spLocks noChangeAspect="1" noChangeArrowheads="1"/>
                </p:cNvSpPr>
                <p:nvPr/>
              </p:nvSpPr>
              <p:spPr bwMode="auto">
                <a:xfrm>
                  <a:off x="5378" y="1396"/>
                  <a:ext cx="282" cy="616"/>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436" name="Line 37"/>
                <p:cNvSpPr>
                  <a:spLocks noChangeAspect="1" noChangeShapeType="1"/>
                </p:cNvSpPr>
                <p:nvPr/>
              </p:nvSpPr>
              <p:spPr bwMode="auto">
                <a:xfrm>
                  <a:off x="5432"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7" name="Line 38"/>
                <p:cNvSpPr>
                  <a:spLocks noChangeAspect="1" noChangeShapeType="1"/>
                </p:cNvSpPr>
                <p:nvPr/>
              </p:nvSpPr>
              <p:spPr bwMode="auto">
                <a:xfrm>
                  <a:off x="5490"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8" name="Line 39"/>
                <p:cNvSpPr>
                  <a:spLocks noChangeAspect="1" noChangeShapeType="1"/>
                </p:cNvSpPr>
                <p:nvPr/>
              </p:nvSpPr>
              <p:spPr bwMode="auto">
                <a:xfrm>
                  <a:off x="5606"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9" name="Line 40"/>
                <p:cNvSpPr>
                  <a:spLocks noChangeAspect="1" noChangeShapeType="1"/>
                </p:cNvSpPr>
                <p:nvPr/>
              </p:nvSpPr>
              <p:spPr bwMode="auto">
                <a:xfrm>
                  <a:off x="5548"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7426" name="Line 41"/>
              <p:cNvSpPr>
                <a:spLocks noChangeAspect="1" noChangeShapeType="1"/>
              </p:cNvSpPr>
              <p:nvPr/>
            </p:nvSpPr>
            <p:spPr bwMode="auto">
              <a:xfrm flipV="1">
                <a:off x="3744" y="1344"/>
                <a:ext cx="816" cy="240"/>
              </a:xfrm>
              <a:prstGeom prst="line">
                <a:avLst/>
              </a:prstGeom>
              <a:noFill/>
              <a:ln w="12700">
                <a:solidFill>
                  <a:srgbClr val="CF0E3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27" name="Line 42"/>
              <p:cNvSpPr>
                <a:spLocks noChangeAspect="1" noChangeShapeType="1"/>
              </p:cNvSpPr>
              <p:nvPr/>
            </p:nvSpPr>
            <p:spPr bwMode="auto">
              <a:xfrm>
                <a:off x="3744" y="1584"/>
                <a:ext cx="816" cy="480"/>
              </a:xfrm>
              <a:prstGeom prst="line">
                <a:avLst/>
              </a:prstGeom>
              <a:noFill/>
              <a:ln w="12700">
                <a:solidFill>
                  <a:srgbClr val="CF0E3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28" name="Line 43"/>
              <p:cNvSpPr>
                <a:spLocks noChangeAspect="1" noChangeShapeType="1"/>
              </p:cNvSpPr>
              <p:nvPr/>
            </p:nvSpPr>
            <p:spPr bwMode="auto">
              <a:xfrm>
                <a:off x="4560" y="1344"/>
                <a:ext cx="816" cy="576"/>
              </a:xfrm>
              <a:prstGeom prst="line">
                <a:avLst/>
              </a:prstGeom>
              <a:noFill/>
              <a:ln w="12700">
                <a:solidFill>
                  <a:srgbClr val="CF0E3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29" name="Line 44"/>
              <p:cNvSpPr>
                <a:spLocks noChangeAspect="1" noChangeShapeType="1"/>
              </p:cNvSpPr>
              <p:nvPr/>
            </p:nvSpPr>
            <p:spPr bwMode="auto">
              <a:xfrm flipV="1">
                <a:off x="3744" y="1344"/>
                <a:ext cx="816" cy="528"/>
              </a:xfrm>
              <a:prstGeom prst="line">
                <a:avLst/>
              </a:prstGeom>
              <a:noFill/>
              <a:ln w="127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0" name="Line 45"/>
              <p:cNvSpPr>
                <a:spLocks noChangeAspect="1" noChangeShapeType="1"/>
              </p:cNvSpPr>
              <p:nvPr/>
            </p:nvSpPr>
            <p:spPr bwMode="auto">
              <a:xfrm>
                <a:off x="4560" y="1344"/>
                <a:ext cx="816" cy="192"/>
              </a:xfrm>
              <a:prstGeom prst="line">
                <a:avLst/>
              </a:prstGeom>
              <a:noFill/>
              <a:ln w="12700">
                <a:solidFill>
                  <a:srgbClr val="114FF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31" name="Line 46"/>
              <p:cNvSpPr>
                <a:spLocks noChangeAspect="1" noChangeShapeType="1"/>
              </p:cNvSpPr>
              <p:nvPr/>
            </p:nvSpPr>
            <p:spPr bwMode="auto">
              <a:xfrm>
                <a:off x="3744" y="1872"/>
                <a:ext cx="816" cy="192"/>
              </a:xfrm>
              <a:prstGeom prst="line">
                <a:avLst/>
              </a:prstGeom>
              <a:noFill/>
              <a:ln w="127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2" name="Line 47"/>
              <p:cNvSpPr>
                <a:spLocks noChangeAspect="1" noChangeShapeType="1"/>
              </p:cNvSpPr>
              <p:nvPr/>
            </p:nvSpPr>
            <p:spPr bwMode="auto">
              <a:xfrm flipV="1">
                <a:off x="4560" y="1536"/>
                <a:ext cx="816" cy="528"/>
              </a:xfrm>
              <a:prstGeom prst="line">
                <a:avLst/>
              </a:prstGeom>
              <a:noFill/>
              <a:ln w="12700">
                <a:solidFill>
                  <a:srgbClr val="114FF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33" name="Line 48"/>
              <p:cNvSpPr>
                <a:spLocks noChangeAspect="1" noChangeShapeType="1"/>
              </p:cNvSpPr>
              <p:nvPr/>
            </p:nvSpPr>
            <p:spPr bwMode="auto">
              <a:xfrm flipV="1">
                <a:off x="4560" y="1056"/>
                <a:ext cx="192" cy="192"/>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34" name="Line 49"/>
              <p:cNvSpPr>
                <a:spLocks noChangeAspect="1" noChangeShapeType="1"/>
              </p:cNvSpPr>
              <p:nvPr/>
            </p:nvSpPr>
            <p:spPr bwMode="auto">
              <a:xfrm flipV="1">
                <a:off x="4560" y="1920"/>
                <a:ext cx="816" cy="144"/>
              </a:xfrm>
              <a:prstGeom prst="line">
                <a:avLst/>
              </a:prstGeom>
              <a:noFill/>
              <a:ln w="12700">
                <a:solidFill>
                  <a:srgbClr val="CF0E3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 name="Group 2"/>
          <p:cNvGrpSpPr>
            <a:grpSpLocks/>
          </p:cNvGrpSpPr>
          <p:nvPr/>
        </p:nvGrpSpPr>
        <p:grpSpPr bwMode="auto">
          <a:xfrm>
            <a:off x="990600" y="1981200"/>
            <a:ext cx="2984500" cy="1376363"/>
            <a:chOff x="624" y="1248"/>
            <a:chExt cx="1880" cy="867"/>
          </a:xfrm>
        </p:grpSpPr>
        <p:sp>
          <p:nvSpPr>
            <p:cNvPr id="17444" name="Rectangle 3"/>
            <p:cNvSpPr>
              <a:spLocks noChangeAspect="1" noChangeArrowheads="1"/>
            </p:cNvSpPr>
            <p:nvPr/>
          </p:nvSpPr>
          <p:spPr bwMode="auto">
            <a:xfrm>
              <a:off x="1197" y="1782"/>
              <a:ext cx="81" cy="2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45" name="Line 4"/>
            <p:cNvSpPr>
              <a:spLocks noChangeAspect="1" noChangeShapeType="1"/>
            </p:cNvSpPr>
            <p:nvPr/>
          </p:nvSpPr>
          <p:spPr bwMode="auto">
            <a:xfrm>
              <a:off x="624" y="1812"/>
              <a:ext cx="570" cy="0"/>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46" name="Line 5"/>
            <p:cNvSpPr>
              <a:spLocks noChangeAspect="1" noChangeShapeType="1"/>
            </p:cNvSpPr>
            <p:nvPr/>
          </p:nvSpPr>
          <p:spPr bwMode="auto">
            <a:xfrm>
              <a:off x="624" y="2014"/>
              <a:ext cx="570" cy="0"/>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6"/>
            <p:cNvSpPr>
              <a:spLocks noChangeAspect="1" noChangeShapeType="1"/>
            </p:cNvSpPr>
            <p:nvPr/>
          </p:nvSpPr>
          <p:spPr bwMode="auto">
            <a:xfrm flipV="1">
              <a:off x="1289" y="1697"/>
              <a:ext cx="555" cy="95"/>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48" name="Line 7"/>
            <p:cNvSpPr>
              <a:spLocks noChangeAspect="1" noChangeShapeType="1"/>
            </p:cNvSpPr>
            <p:nvPr/>
          </p:nvSpPr>
          <p:spPr bwMode="auto">
            <a:xfrm>
              <a:off x="1284" y="1787"/>
              <a:ext cx="566" cy="53"/>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49" name="Line 8"/>
            <p:cNvSpPr>
              <a:spLocks noChangeAspect="1" noChangeShapeType="1"/>
            </p:cNvSpPr>
            <p:nvPr/>
          </p:nvSpPr>
          <p:spPr bwMode="auto">
            <a:xfrm flipV="1">
              <a:off x="1282" y="1932"/>
              <a:ext cx="562" cy="97"/>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7450" name="Line 9"/>
            <p:cNvSpPr>
              <a:spLocks noChangeAspect="1" noChangeShapeType="1"/>
            </p:cNvSpPr>
            <p:nvPr/>
          </p:nvSpPr>
          <p:spPr bwMode="auto">
            <a:xfrm>
              <a:off x="1284" y="2026"/>
              <a:ext cx="566" cy="55"/>
            </a:xfrm>
            <a:prstGeom prst="line">
              <a:avLst/>
            </a:prstGeom>
            <a:noFill/>
            <a:ln w="12700">
              <a:solidFill>
                <a:schemeClr val="tx2"/>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10"/>
            <p:cNvGrpSpPr>
              <a:grpSpLocks noChangeAspect="1"/>
            </p:cNvGrpSpPr>
            <p:nvPr/>
          </p:nvGrpSpPr>
          <p:grpSpPr bwMode="auto">
            <a:xfrm>
              <a:off x="1855" y="1645"/>
              <a:ext cx="213" cy="470"/>
              <a:chOff x="2114" y="1392"/>
              <a:chExt cx="282" cy="624"/>
            </a:xfrm>
          </p:grpSpPr>
          <p:sp>
            <p:nvSpPr>
              <p:cNvPr id="17456" name="Rectangle 11"/>
              <p:cNvSpPr>
                <a:spLocks noChangeAspect="1" noChangeArrowheads="1"/>
              </p:cNvSpPr>
              <p:nvPr/>
            </p:nvSpPr>
            <p:spPr bwMode="auto">
              <a:xfrm>
                <a:off x="2114" y="1396"/>
                <a:ext cx="282" cy="616"/>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457" name="Line 12"/>
              <p:cNvSpPr>
                <a:spLocks noChangeAspect="1" noChangeShapeType="1"/>
              </p:cNvSpPr>
              <p:nvPr/>
            </p:nvSpPr>
            <p:spPr bwMode="auto">
              <a:xfrm>
                <a:off x="2168"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58" name="Line 13"/>
              <p:cNvSpPr>
                <a:spLocks noChangeAspect="1" noChangeShapeType="1"/>
              </p:cNvSpPr>
              <p:nvPr/>
            </p:nvSpPr>
            <p:spPr bwMode="auto">
              <a:xfrm>
                <a:off x="2226"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59" name="Line 14"/>
              <p:cNvSpPr>
                <a:spLocks noChangeAspect="1" noChangeShapeType="1"/>
              </p:cNvSpPr>
              <p:nvPr/>
            </p:nvSpPr>
            <p:spPr bwMode="auto">
              <a:xfrm>
                <a:off x="2342"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60" name="Line 15"/>
              <p:cNvSpPr>
                <a:spLocks noChangeAspect="1" noChangeShapeType="1"/>
              </p:cNvSpPr>
              <p:nvPr/>
            </p:nvSpPr>
            <p:spPr bwMode="auto">
              <a:xfrm>
                <a:off x="2284" y="1392"/>
                <a:ext cx="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7452" name="Line 16"/>
            <p:cNvSpPr>
              <a:spLocks noChangeAspect="1" noChangeShapeType="1"/>
            </p:cNvSpPr>
            <p:nvPr/>
          </p:nvSpPr>
          <p:spPr bwMode="auto">
            <a:xfrm flipV="1">
              <a:off x="1962" y="1500"/>
              <a:ext cx="109" cy="145"/>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53" name="Rectangle 17"/>
            <p:cNvSpPr>
              <a:spLocks noChangeAspect="1" noChangeArrowheads="1"/>
            </p:cNvSpPr>
            <p:nvPr/>
          </p:nvSpPr>
          <p:spPr bwMode="auto">
            <a:xfrm>
              <a:off x="1728" y="1248"/>
              <a:ext cx="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400">
                  <a:latin typeface="Book Antiqua" pitchFamily="18" charset="0"/>
                </a:rPr>
                <a:t>Detector</a:t>
              </a:r>
              <a:endParaRPr lang="en-US" sz="1800">
                <a:latin typeface="Book Antiqua" pitchFamily="18" charset="0"/>
              </a:endParaRPr>
            </a:p>
          </p:txBody>
        </p:sp>
        <p:sp>
          <p:nvSpPr>
            <p:cNvPr id="17454" name="Line 18"/>
            <p:cNvSpPr>
              <a:spLocks noChangeAspect="1" noChangeShapeType="1"/>
            </p:cNvSpPr>
            <p:nvPr/>
          </p:nvSpPr>
          <p:spPr bwMode="auto">
            <a:xfrm flipH="1" flipV="1">
              <a:off x="1130" y="1645"/>
              <a:ext cx="109" cy="144"/>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55" name="Rectangle 19"/>
            <p:cNvSpPr>
              <a:spLocks noChangeAspect="1" noChangeArrowheads="1"/>
            </p:cNvSpPr>
            <p:nvPr/>
          </p:nvSpPr>
          <p:spPr bwMode="auto">
            <a:xfrm>
              <a:off x="768" y="1344"/>
              <a:ext cx="6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400">
                  <a:latin typeface="Book Antiqua" pitchFamily="18" charset="0"/>
                </a:rPr>
                <a:t>Object</a:t>
              </a:r>
              <a:endParaRPr lang="en-US" sz="1800">
                <a:latin typeface="Book Antiqua" pitchFamily="18" charset="0"/>
              </a:endParaRPr>
            </a:p>
          </p:txBody>
        </p:sp>
      </p:grpSp>
      <p:grpSp>
        <p:nvGrpSpPr>
          <p:cNvPr id="11" name="Group 10"/>
          <p:cNvGrpSpPr/>
          <p:nvPr/>
        </p:nvGrpSpPr>
        <p:grpSpPr>
          <a:xfrm>
            <a:off x="533400" y="3740150"/>
            <a:ext cx="7696200" cy="1917700"/>
            <a:chOff x="609600" y="4267200"/>
            <a:chExt cx="7696200" cy="1917700"/>
          </a:xfrm>
        </p:grpSpPr>
        <p:grpSp>
          <p:nvGrpSpPr>
            <p:cNvPr id="6" name="Group 25"/>
            <p:cNvGrpSpPr>
              <a:grpSpLocks/>
            </p:cNvGrpSpPr>
            <p:nvPr/>
          </p:nvGrpSpPr>
          <p:grpSpPr bwMode="auto">
            <a:xfrm>
              <a:off x="6413500" y="4267200"/>
              <a:ext cx="1892300" cy="1905000"/>
              <a:chOff x="3848" y="2688"/>
              <a:chExt cx="1192" cy="1200"/>
            </a:xfrm>
          </p:grpSpPr>
          <p:pic>
            <p:nvPicPr>
              <p:cNvPr id="17440"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8" y="2688"/>
                <a:ext cx="1192"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1" name="Rectangle 27"/>
              <p:cNvSpPr>
                <a:spLocks noChangeAspect="1" noChangeArrowheads="1"/>
              </p:cNvSpPr>
              <p:nvPr/>
            </p:nvSpPr>
            <p:spPr bwMode="auto">
              <a:xfrm>
                <a:off x="3949" y="3600"/>
                <a:ext cx="10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400">
                    <a:solidFill>
                      <a:srgbClr val="90199D"/>
                    </a:solidFill>
                    <a:latin typeface="Book Antiqua" pitchFamily="18" charset="0"/>
                  </a:rPr>
                  <a:t>After a lens</a:t>
                </a:r>
                <a:endParaRPr lang="en-US" sz="2400">
                  <a:solidFill>
                    <a:schemeClr val="tx2"/>
                  </a:solidFill>
                  <a:latin typeface="Book Antiqua" pitchFamily="18" charset="0"/>
                </a:endParaRPr>
              </a:p>
            </p:txBody>
          </p:sp>
        </p:grpSp>
        <p:pic>
          <p:nvPicPr>
            <p:cNvPr id="17411"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267200"/>
              <a:ext cx="19462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1"/>
            <p:cNvSpPr>
              <a:spLocks noChangeAspect="1" noChangeArrowheads="1"/>
            </p:cNvSpPr>
            <p:nvPr/>
          </p:nvSpPr>
          <p:spPr bwMode="auto">
            <a:xfrm>
              <a:off x="609600" y="5715000"/>
              <a:ext cx="2005013" cy="4699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p>
              <a:r>
                <a:rPr lang="en-US" sz="2400">
                  <a:solidFill>
                    <a:srgbClr val="00AE00"/>
                  </a:solidFill>
                  <a:latin typeface="Book Antiqua" pitchFamily="18" charset="0"/>
                </a:rPr>
                <a:t>At the detector</a:t>
              </a:r>
              <a:endParaRPr lang="en-US" sz="1800">
                <a:solidFill>
                  <a:srgbClr val="00AE00"/>
                </a:solidFill>
                <a:latin typeface="Book Antiqua" pitchFamily="18" charset="0"/>
              </a:endParaRPr>
            </a:p>
          </p:txBody>
        </p:sp>
        <p:grpSp>
          <p:nvGrpSpPr>
            <p:cNvPr id="4" name="Group 22"/>
            <p:cNvGrpSpPr>
              <a:grpSpLocks/>
            </p:cNvGrpSpPr>
            <p:nvPr/>
          </p:nvGrpSpPr>
          <p:grpSpPr bwMode="auto">
            <a:xfrm>
              <a:off x="3200400" y="4267200"/>
              <a:ext cx="2913063" cy="1905000"/>
              <a:chOff x="1824" y="2688"/>
              <a:chExt cx="1835" cy="1200"/>
            </a:xfrm>
          </p:grpSpPr>
          <p:pic>
            <p:nvPicPr>
              <p:cNvPr id="17442"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5" y="2688"/>
                <a:ext cx="1284"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3" name="Rectangle 24"/>
              <p:cNvSpPr>
                <a:spLocks noChangeAspect="1" noChangeArrowheads="1"/>
              </p:cNvSpPr>
              <p:nvPr/>
            </p:nvSpPr>
            <p:spPr bwMode="auto">
              <a:xfrm>
                <a:off x="1824" y="3600"/>
                <a:ext cx="18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2400">
                    <a:solidFill>
                      <a:schemeClr val="hlink"/>
                    </a:solidFill>
                    <a:latin typeface="Book Antiqua" pitchFamily="18" charset="0"/>
                  </a:rPr>
                  <a:t>Projected to the object</a:t>
                </a:r>
                <a:endParaRPr lang="en-US" sz="1800">
                  <a:solidFill>
                    <a:schemeClr val="accent2"/>
                  </a:solidFill>
                  <a:latin typeface="Book Antiqua" pitchFamily="18" charset="0"/>
                </a:endParaRPr>
              </a:p>
            </p:txBody>
          </p:sp>
        </p:grpSp>
      </p:grpSp>
      <p:sp>
        <p:nvSpPr>
          <p:cNvPr id="17415" name="Text Box 50"/>
          <p:cNvSpPr txBox="1">
            <a:spLocks noChangeArrowheads="1"/>
          </p:cNvSpPr>
          <p:nvPr/>
        </p:nvSpPr>
        <p:spPr bwMode="auto">
          <a:xfrm>
            <a:off x="762000" y="919224"/>
            <a:ext cx="6591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r>
              <a:rPr lang="en-US" sz="2400" b="1" dirty="0">
                <a:solidFill>
                  <a:schemeClr val="tx2"/>
                </a:solidFill>
                <a:latin typeface="Arial" pitchFamily="34" charset="0"/>
              </a:rPr>
              <a:t>Transmission radiography </a:t>
            </a:r>
            <a:r>
              <a:rPr lang="en-US" sz="2400" b="1" dirty="0" smtClean="0">
                <a:solidFill>
                  <a:schemeClr val="tx2"/>
                </a:solidFill>
                <a:latin typeface="Arial" pitchFamily="34" charset="0"/>
              </a:rPr>
              <a:t>1995</a:t>
            </a:r>
            <a:r>
              <a:rPr lang="en-US" sz="3200" b="1" dirty="0">
                <a:solidFill>
                  <a:schemeClr val="tx2"/>
                </a:solidFill>
                <a:latin typeface="Arial" pitchFamily="34" charset="0"/>
              </a:rPr>
              <a:t/>
            </a:r>
            <a:br>
              <a:rPr lang="en-US" sz="3200" b="1" dirty="0">
                <a:solidFill>
                  <a:schemeClr val="tx2"/>
                </a:solidFill>
                <a:latin typeface="Arial" pitchFamily="34" charset="0"/>
              </a:rPr>
            </a:br>
            <a:r>
              <a:rPr lang="en-US" b="1" dirty="0" smtClean="0">
                <a:solidFill>
                  <a:schemeClr val="tx2"/>
                </a:solidFill>
                <a:latin typeface="Arial" pitchFamily="34" charset="0"/>
              </a:rPr>
              <a:t>using188 </a:t>
            </a:r>
            <a:r>
              <a:rPr lang="en-US" b="1" dirty="0">
                <a:solidFill>
                  <a:schemeClr val="tx2"/>
                </a:solidFill>
                <a:latin typeface="Arial" pitchFamily="34" charset="0"/>
              </a:rPr>
              <a:t>MeV </a:t>
            </a:r>
            <a:r>
              <a:rPr lang="en-US" b="1" dirty="0" smtClean="0">
                <a:solidFill>
                  <a:schemeClr val="tx2"/>
                </a:solidFill>
                <a:latin typeface="Arial" pitchFamily="34" charset="0"/>
              </a:rPr>
              <a:t>secondary protons from the Los Alamos Meson </a:t>
            </a:r>
            <a:r>
              <a:rPr lang="en-US" b="1" smtClean="0">
                <a:solidFill>
                  <a:schemeClr val="tx2"/>
                </a:solidFill>
                <a:latin typeface="Arial" pitchFamily="34" charset="0"/>
              </a:rPr>
              <a:t>Physics Facility (LAMPF)</a:t>
            </a:r>
            <a:endParaRPr lang="en-US" b="1" dirty="0">
              <a:solidFill>
                <a:schemeClr val="tx2"/>
              </a:solidFill>
              <a:latin typeface="Arial" pitchFamily="34" charset="0"/>
            </a:endParaRPr>
          </a:p>
        </p:txBody>
      </p:sp>
      <p:sp>
        <p:nvSpPr>
          <p:cNvPr id="17416" name="Rectangle 51"/>
          <p:cNvSpPr>
            <a:spLocks noGrp="1" noChangeArrowheads="1"/>
          </p:cNvSpPr>
          <p:nvPr>
            <p:ph type="title"/>
          </p:nvPr>
        </p:nvSpPr>
        <p:spPr>
          <a:xfrm>
            <a:off x="-304800" y="231916"/>
            <a:ext cx="9067800" cy="863600"/>
          </a:xfrm>
        </p:spPr>
        <p:txBody>
          <a:bodyPr/>
          <a:lstStyle/>
          <a:p>
            <a:r>
              <a:rPr lang="en-US" sz="3200" dirty="0" smtClean="0"/>
              <a:t>Proton Radiography</a:t>
            </a:r>
          </a:p>
        </p:txBody>
      </p:sp>
      <p:sp>
        <p:nvSpPr>
          <p:cNvPr id="10" name="TextBox 9"/>
          <p:cNvSpPr txBox="1"/>
          <p:nvPr/>
        </p:nvSpPr>
        <p:spPr>
          <a:xfrm>
            <a:off x="7709251" y="555696"/>
            <a:ext cx="1371600" cy="2031325"/>
          </a:xfrm>
          <a:prstGeom prst="rect">
            <a:avLst/>
          </a:prstGeom>
          <a:noFill/>
        </p:spPr>
        <p:txBody>
          <a:bodyPr wrap="square" rtlCol="0">
            <a:spAutoFit/>
          </a:bodyPr>
          <a:lstStyle/>
          <a:p>
            <a:r>
              <a:rPr lang="en-US" dirty="0" smtClean="0"/>
              <a:t>Hogan</a:t>
            </a:r>
          </a:p>
          <a:p>
            <a:r>
              <a:rPr lang="en-US" dirty="0" smtClean="0"/>
              <a:t>Morris</a:t>
            </a:r>
          </a:p>
          <a:p>
            <a:r>
              <a:rPr lang="en-US" dirty="0" smtClean="0"/>
              <a:t>Morley</a:t>
            </a:r>
          </a:p>
          <a:p>
            <a:r>
              <a:rPr lang="en-US" dirty="0" smtClean="0"/>
              <a:t>Murray</a:t>
            </a:r>
          </a:p>
          <a:p>
            <a:r>
              <a:rPr lang="en-US" dirty="0" smtClean="0"/>
              <a:t>Seestrom</a:t>
            </a:r>
          </a:p>
          <a:p>
            <a:r>
              <a:rPr lang="en-US" dirty="0" err="1" smtClean="0"/>
              <a:t>Zumbro</a:t>
            </a:r>
            <a:endParaRPr lang="en-US" dirty="0" smtClean="0"/>
          </a:p>
          <a:p>
            <a:endParaRPr lang="en-US" dirty="0"/>
          </a:p>
        </p:txBody>
      </p:sp>
      <p:graphicFrame>
        <p:nvGraphicFramePr>
          <p:cNvPr id="12" name="Object 11"/>
          <p:cNvGraphicFramePr>
            <a:graphicFrameLocks noChangeAspect="1"/>
          </p:cNvGraphicFramePr>
          <p:nvPr>
            <p:extLst/>
          </p:nvPr>
        </p:nvGraphicFramePr>
        <p:xfrm>
          <a:off x="2214563" y="5794375"/>
          <a:ext cx="4198937" cy="1025959"/>
        </p:xfrm>
        <a:graphic>
          <a:graphicData uri="http://schemas.openxmlformats.org/presentationml/2006/ole">
            <mc:AlternateContent xmlns:mc="http://schemas.openxmlformats.org/markup-compatibility/2006">
              <mc:Choice xmlns:v="urn:schemas-microsoft-com:vml" Requires="v">
                <p:oleObj spid="_x0000_s48143" name="Equation" r:id="rId7" imgW="2184120" imgH="533160" progId="Equation.3">
                  <p:embed/>
                </p:oleObj>
              </mc:Choice>
              <mc:Fallback>
                <p:oleObj name="Equation" r:id="rId7" imgW="2184120" imgH="533160" progId="Equation.3">
                  <p:embed/>
                  <p:pic>
                    <p:nvPicPr>
                      <p:cNvPr id="0" name=""/>
                      <p:cNvPicPr/>
                      <p:nvPr/>
                    </p:nvPicPr>
                    <p:blipFill>
                      <a:blip r:embed="rId8"/>
                      <a:stretch>
                        <a:fillRect/>
                      </a:stretch>
                    </p:blipFill>
                    <p:spPr>
                      <a:xfrm>
                        <a:off x="2214563" y="5794375"/>
                        <a:ext cx="4198937" cy="1025959"/>
                      </a:xfrm>
                      <a:prstGeom prst="rect">
                        <a:avLst/>
                      </a:prstGeom>
                    </p:spPr>
                  </p:pic>
                </p:oleObj>
              </mc:Fallback>
            </mc:AlternateContent>
          </a:graphicData>
        </a:graphic>
      </p:graphicFrame>
    </p:spTree>
    <p:extLst>
      <p:ext uri="{BB962C8B-B14F-4D97-AF65-F5344CB8AC3E}">
        <p14:creationId xmlns:p14="http://schemas.microsoft.com/office/powerpoint/2010/main" val="42513349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0" y="76200"/>
            <a:ext cx="9067800" cy="863600"/>
          </a:xfrm>
        </p:spPr>
        <p:txBody>
          <a:bodyPr/>
          <a:lstStyle/>
          <a:p>
            <a:r>
              <a:rPr lang="en-US" sz="2800" smtClean="0"/>
              <a:t>LANSCE 800 MeV proton radiography facility</a:t>
            </a:r>
            <a:endParaRPr lang="en-US" sz="2800" i="1" u="sng" smtClean="0">
              <a:solidFill>
                <a:srgbClr val="FC0128"/>
              </a:solidFill>
            </a:endParaRPr>
          </a:p>
        </p:txBody>
      </p:sp>
      <p:pic>
        <p:nvPicPr>
          <p:cNvPr id="3077" name="Picture 3" descr="line c"/>
          <p:cNvPicPr>
            <a:picLocks noChangeAspect="1" noChangeArrowheads="1"/>
          </p:cNvPicPr>
          <p:nvPr/>
        </p:nvPicPr>
        <p:blipFill>
          <a:blip r:embed="rId8" cstate="print">
            <a:extLst>
              <a:ext uri="{28A0092B-C50C-407E-A947-70E740481C1C}">
                <a14:useLocalDpi xmlns:a14="http://schemas.microsoft.com/office/drawing/2010/main" val="0"/>
              </a:ext>
            </a:extLst>
          </a:blip>
          <a:srcRect l="-5101" t="23201" b="41843"/>
          <a:stretch>
            <a:fillRect/>
          </a:stretch>
        </p:blipFill>
        <p:spPr bwMode="auto">
          <a:xfrm>
            <a:off x="152400" y="990600"/>
            <a:ext cx="86868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7"/>
          <p:cNvSpPr txBox="1">
            <a:spLocks noChangeAspect="1" noChangeArrowheads="1"/>
          </p:cNvSpPr>
          <p:nvPr/>
        </p:nvSpPr>
        <p:spPr bwMode="auto">
          <a:xfrm>
            <a:off x="1171575" y="1103313"/>
            <a:ext cx="1266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r>
              <a:rPr lang="en-US" sz="1400" b="1">
                <a:solidFill>
                  <a:srgbClr val="FFFF00"/>
                </a:solidFill>
                <a:latin typeface="Arial" pitchFamily="34" charset="0"/>
              </a:rPr>
              <a:t>Confinement</a:t>
            </a:r>
          </a:p>
          <a:p>
            <a:pPr algn="ctr"/>
            <a:r>
              <a:rPr lang="en-US" sz="1400" b="1">
                <a:solidFill>
                  <a:srgbClr val="FFFF00"/>
                </a:solidFill>
                <a:latin typeface="Arial" pitchFamily="34" charset="0"/>
              </a:rPr>
              <a:t>vessel</a:t>
            </a:r>
          </a:p>
        </p:txBody>
      </p:sp>
      <p:sp>
        <p:nvSpPr>
          <p:cNvPr id="3079" name="Text Box 9"/>
          <p:cNvSpPr txBox="1">
            <a:spLocks noChangeAspect="1" noChangeArrowheads="1"/>
          </p:cNvSpPr>
          <p:nvPr/>
        </p:nvSpPr>
        <p:spPr bwMode="auto">
          <a:xfrm>
            <a:off x="5189538" y="1455738"/>
            <a:ext cx="1309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r>
              <a:rPr lang="en-US" sz="1400" b="1">
                <a:solidFill>
                  <a:srgbClr val="FFFF00"/>
                </a:solidFill>
                <a:latin typeface="Arial" pitchFamily="34" charset="0"/>
              </a:rPr>
              <a:t>Camera Set 1</a:t>
            </a:r>
          </a:p>
        </p:txBody>
      </p:sp>
      <p:sp>
        <p:nvSpPr>
          <p:cNvPr id="3080" name="Text Box 10"/>
          <p:cNvSpPr txBox="1">
            <a:spLocks noChangeAspect="1" noChangeArrowheads="1"/>
          </p:cNvSpPr>
          <p:nvPr/>
        </p:nvSpPr>
        <p:spPr bwMode="auto">
          <a:xfrm>
            <a:off x="7313613" y="1455738"/>
            <a:ext cx="131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r>
              <a:rPr lang="en-US" sz="1400" b="1">
                <a:solidFill>
                  <a:srgbClr val="FFFF00"/>
                </a:solidFill>
                <a:latin typeface="Arial" pitchFamily="34" charset="0"/>
              </a:rPr>
              <a:t>Camera Set 2</a:t>
            </a:r>
          </a:p>
        </p:txBody>
      </p:sp>
      <p:graphicFrame>
        <p:nvGraphicFramePr>
          <p:cNvPr id="3074" name="Object 17"/>
          <p:cNvGraphicFramePr>
            <a:graphicFrameLocks noChangeAspect="1"/>
          </p:cNvGraphicFramePr>
          <p:nvPr>
            <p:extLst/>
          </p:nvPr>
        </p:nvGraphicFramePr>
        <p:xfrm>
          <a:off x="1295400" y="3910012"/>
          <a:ext cx="1049338" cy="657225"/>
        </p:xfrm>
        <a:graphic>
          <a:graphicData uri="http://schemas.openxmlformats.org/presentationml/2006/ole">
            <mc:AlternateContent xmlns:mc="http://schemas.openxmlformats.org/markup-compatibility/2006">
              <mc:Choice xmlns:v="urn:schemas-microsoft-com:vml" Requires="v">
                <p:oleObj spid="_x0000_s49182" name="Equation" r:id="rId9" imgW="507780" imgH="317362" progId="Equation.3">
                  <p:embed/>
                </p:oleObj>
              </mc:Choice>
              <mc:Fallback>
                <p:oleObj name="Equation" r:id="rId9" imgW="507780" imgH="31736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3910012"/>
                        <a:ext cx="1049338"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78" name="Object 18"/>
          <p:cNvGraphicFramePr>
            <a:graphicFrameLocks noChangeAspect="1"/>
          </p:cNvGraphicFramePr>
          <p:nvPr>
            <p:extLst/>
          </p:nvPr>
        </p:nvGraphicFramePr>
        <p:xfrm>
          <a:off x="2314575" y="3886200"/>
          <a:ext cx="1258888" cy="709612"/>
        </p:xfrm>
        <a:graphic>
          <a:graphicData uri="http://schemas.openxmlformats.org/presentationml/2006/ole">
            <mc:AlternateContent xmlns:mc="http://schemas.openxmlformats.org/markup-compatibility/2006">
              <mc:Choice xmlns:v="urn:schemas-microsoft-com:vml" Requires="v">
                <p:oleObj spid="_x0000_s49183" name="Equation" r:id="rId11" imgW="799560" imgH="444240" progId="Equation.3">
                  <p:embed/>
                </p:oleObj>
              </mc:Choice>
              <mc:Fallback>
                <p:oleObj name="Equation" r:id="rId11" imgW="799560" imgH="4442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4575" y="3886200"/>
                        <a:ext cx="12588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5795" name="lens4.avi">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13" cstate="print">
            <a:extLst>
              <a:ext uri="{28A0092B-C50C-407E-A947-70E740481C1C}">
                <a14:useLocalDpi xmlns:a14="http://schemas.microsoft.com/office/drawing/2010/main" val="0"/>
              </a:ext>
            </a:extLst>
          </a:blip>
          <a:srcRect/>
          <a:stretch>
            <a:fillRect/>
          </a:stretch>
        </p:blipFill>
        <p:spPr bwMode="auto">
          <a:xfrm>
            <a:off x="4572000" y="33528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4" name="lens3.avi">
            <a:hlinkClick r:id="" action="ppaction://media"/>
          </p:cNvPr>
          <p:cNvPicPr>
            <a:picLocks noChangeAspect="1" noChangeArrowheads="1"/>
          </p:cNvPicPr>
          <p:nvPr>
            <a:videoFile r:link="rId5"/>
            <p:extLst>
              <p:ext uri="{DAA4B4D4-6D71-4841-9C94-3DE7FCFB9230}">
                <p14:media xmlns:p14="http://schemas.microsoft.com/office/powerpoint/2010/main" r:embed="rId4"/>
              </p:ext>
            </p:extLst>
          </p:nvPr>
        </p:nvPicPr>
        <p:blipFill>
          <a:blip r:embed="rId14" cstate="print">
            <a:extLst>
              <a:ext uri="{28A0092B-C50C-407E-A947-70E740481C1C}">
                <a14:useLocalDpi xmlns:a14="http://schemas.microsoft.com/office/drawing/2010/main" val="0"/>
              </a:ext>
            </a:extLst>
          </a:blip>
          <a:srcRect/>
          <a:stretch>
            <a:fillRect/>
          </a:stretch>
        </p:blipFill>
        <p:spPr bwMode="auto">
          <a:xfrm>
            <a:off x="4594225" y="33528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5105400"/>
            <a:ext cx="1212191" cy="1200329"/>
          </a:xfrm>
          <a:prstGeom prst="rect">
            <a:avLst/>
          </a:prstGeom>
          <a:noFill/>
        </p:spPr>
        <p:txBody>
          <a:bodyPr wrap="none" rtlCol="0">
            <a:spAutoFit/>
          </a:bodyPr>
          <a:lstStyle/>
          <a:p>
            <a:r>
              <a:rPr lang="en-US" dirty="0" smtClean="0"/>
              <a:t>Rutherford</a:t>
            </a:r>
          </a:p>
          <a:p>
            <a:r>
              <a:rPr lang="en-US" dirty="0" smtClean="0"/>
              <a:t>Bethe</a:t>
            </a:r>
          </a:p>
          <a:p>
            <a:r>
              <a:rPr lang="en-US" dirty="0" smtClean="0"/>
              <a:t>Fermi</a:t>
            </a:r>
          </a:p>
          <a:p>
            <a:r>
              <a:rPr lang="en-US" dirty="0"/>
              <a:t>Moliere</a:t>
            </a:r>
          </a:p>
        </p:txBody>
      </p:sp>
      <p:pic>
        <p:nvPicPr>
          <p:cNvPr id="21" name="Picture 20"/>
          <p:cNvPicPr>
            <a:picLocks noChangeAspect="1"/>
          </p:cNvPicPr>
          <p:nvPr/>
        </p:nvPicPr>
        <p:blipFill rotWithShape="1">
          <a:blip r:embed="rId15"/>
          <a:srcRect b="5944"/>
          <a:stretch/>
        </p:blipFill>
        <p:spPr>
          <a:xfrm>
            <a:off x="685800" y="990600"/>
            <a:ext cx="8046414" cy="5894569"/>
          </a:xfrm>
          <a:prstGeom prst="rect">
            <a:avLst/>
          </a:prstGeom>
        </p:spPr>
      </p:pic>
    </p:spTree>
    <p:extLst>
      <p:ext uri="{BB962C8B-B14F-4D97-AF65-F5344CB8AC3E}">
        <p14:creationId xmlns:p14="http://schemas.microsoft.com/office/powerpoint/2010/main" val="3132936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99" fill="hold"/>
                                        <p:tgtEl>
                                          <p:spTgt spid="24579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5778"/>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245794"/>
                                        </p:tgtEl>
                                        <p:attrNameLst>
                                          <p:attrName>style.visibility</p:attrName>
                                        </p:attrNameLst>
                                      </p:cBhvr>
                                      <p:to>
                                        <p:strVal val="hidden"/>
                                      </p:to>
                                    </p:set>
                                    <p:cmd type="call" cmd="stop">
                                      <p:cBhvr>
                                        <p:cTn id="16" dur="1">
                                          <p:stCondLst>
                                            <p:cond delay="0"/>
                                          </p:stCondLst>
                                        </p:cTn>
                                        <p:tgtEl>
                                          <p:spTgt spid="245794"/>
                                        </p:tgtEl>
                                      </p:cBhvr>
                                    </p:cmd>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499" fill="hold"/>
                                        <p:tgtEl>
                                          <p:spTgt spid="2457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0" repeatCount="indefinite" fill="hold" display="0">
                  <p:stCondLst>
                    <p:cond delay="indefinite"/>
                  </p:stCondLst>
                  <p:endCondLst>
                    <p:cond evt="onNext" delay="0">
                      <p:tgtEl>
                        <p:sldTgt/>
                      </p:tgtEl>
                    </p:cond>
                    <p:cond evt="onPrev" delay="0">
                      <p:tgtEl>
                        <p:sldTgt/>
                      </p:tgtEl>
                    </p:cond>
                  </p:endCondLst>
                </p:cTn>
                <p:tgtEl>
                  <p:spTgt spid="245794"/>
                </p:tgtEl>
              </p:cMediaNode>
            </p:video>
            <p:seq concurrent="1" nextAc="seek">
              <p:cTn id="21" restart="whenNotActive" fill="hold" evtFilter="cancelBubble" nodeType="interactiveSeq">
                <p:stCondLst>
                  <p:cond evt="onClick" delay="0">
                    <p:tgtEl>
                      <p:spTgt spid="24579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clickEffect">
                                  <p:stCondLst>
                                    <p:cond delay="0"/>
                                  </p:stCondLst>
                                  <p:childTnLst>
                                    <p:cmd type="call" cmd="togglePause">
                                      <p:cBhvr>
                                        <p:cTn id="25" dur="1" fill="hold"/>
                                        <p:tgtEl>
                                          <p:spTgt spid="245794"/>
                                        </p:tgtEl>
                                      </p:cBhvr>
                                    </p:cmd>
                                  </p:childTnLst>
                                </p:cTn>
                              </p:par>
                            </p:childTnLst>
                          </p:cTn>
                        </p:par>
                      </p:childTnLst>
                    </p:cTn>
                  </p:par>
                </p:childTnLst>
              </p:cTn>
              <p:nextCondLst>
                <p:cond evt="onClick" delay="0">
                  <p:tgtEl>
                    <p:spTgt spid="245794"/>
                  </p:tgtEl>
                </p:cond>
              </p:nextCondLst>
            </p:seq>
            <p:video>
              <p:cMediaNode>
                <p:cTn id="26" repeatCount="indefinite" fill="hold" display="0">
                  <p:stCondLst>
                    <p:cond delay="indefinite"/>
                  </p:stCondLst>
                  <p:endCondLst>
                    <p:cond evt="onNext" delay="0">
                      <p:tgtEl>
                        <p:sldTgt/>
                      </p:tgtEl>
                    </p:cond>
                    <p:cond evt="onPrev" delay="0">
                      <p:tgtEl>
                        <p:sldTgt/>
                      </p:tgtEl>
                    </p:cond>
                  </p:endCondLst>
                </p:cTn>
                <p:tgtEl>
                  <p:spTgt spid="245795"/>
                </p:tgtEl>
              </p:cMediaNode>
            </p:video>
            <p:seq concurrent="1" nextAc="seek">
              <p:cTn id="27" restart="whenNotActive" fill="hold" evtFilter="cancelBubble" nodeType="interactiveSeq">
                <p:stCondLst>
                  <p:cond evt="onClick" delay="0">
                    <p:tgtEl>
                      <p:spTgt spid="24579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 presetClass="mediacall" presetSubtype="0" fill="hold" nodeType="withEffect">
                                  <p:stCondLst>
                                    <p:cond delay="0"/>
                                  </p:stCondLst>
                                  <p:childTnLst>
                                    <p:cmd type="call" cmd="togglePause">
                                      <p:cBhvr>
                                        <p:cTn id="31" dur="1" fill="hold"/>
                                        <p:tgtEl>
                                          <p:spTgt spid="245795"/>
                                        </p:tgtEl>
                                      </p:cBhvr>
                                    </p:cmd>
                                  </p:childTnLst>
                                </p:cTn>
                              </p:par>
                            </p:childTnLst>
                          </p:cTn>
                        </p:par>
                      </p:childTnLst>
                    </p:cTn>
                  </p:par>
                </p:childTnLst>
              </p:cTn>
              <p:nextCondLst>
                <p:cond evt="onClick" delay="0">
                  <p:tgtEl>
                    <p:spTgt spid="24579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990600"/>
          </a:xfrm>
        </p:spPr>
        <p:txBody>
          <a:bodyPr/>
          <a:lstStyle/>
          <a:p>
            <a:r>
              <a:rPr lang="en-US" dirty="0" smtClean="0"/>
              <a:t>Flash Radiography</a:t>
            </a:r>
            <a:endParaRPr lang="en-US" dirty="0"/>
          </a:p>
        </p:txBody>
      </p:sp>
      <p:pic>
        <p:nvPicPr>
          <p:cNvPr id="3" name="Prad06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867401" y="1891763"/>
            <a:ext cx="1819010" cy="2223037"/>
          </a:xfrm>
          <a:prstGeom prst="rect">
            <a:avLst/>
          </a:prstGeom>
        </p:spPr>
      </p:pic>
      <p:pic>
        <p:nvPicPr>
          <p:cNvPr id="11" name="Prad0595.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089940" y="2003012"/>
            <a:ext cx="1883874" cy="1799648"/>
          </a:xfrm>
          <a:prstGeom prst="rect">
            <a:avLst/>
          </a:prstGeom>
        </p:spPr>
      </p:pic>
      <p:sp>
        <p:nvSpPr>
          <p:cNvPr id="12" name="TextBox 11"/>
          <p:cNvSpPr txBox="1"/>
          <p:nvPr/>
        </p:nvSpPr>
        <p:spPr>
          <a:xfrm>
            <a:off x="5867400" y="1153099"/>
            <a:ext cx="2590800" cy="738664"/>
          </a:xfrm>
          <a:prstGeom prst="rect">
            <a:avLst/>
          </a:prstGeom>
          <a:noFill/>
        </p:spPr>
        <p:txBody>
          <a:bodyPr wrap="square" rtlCol="0">
            <a:spAutoFit/>
          </a:bodyPr>
          <a:lstStyle/>
          <a:p>
            <a:r>
              <a:rPr lang="en-US" sz="1400" dirty="0" smtClean="0"/>
              <a:t>Transmission of an HE detonation through an inert barrier</a:t>
            </a:r>
            <a:endParaRPr lang="en-US" sz="1400" dirty="0"/>
          </a:p>
        </p:txBody>
      </p:sp>
      <p:sp>
        <p:nvSpPr>
          <p:cNvPr id="13" name="TextBox 12"/>
          <p:cNvSpPr txBox="1"/>
          <p:nvPr/>
        </p:nvSpPr>
        <p:spPr>
          <a:xfrm>
            <a:off x="2819400" y="1219200"/>
            <a:ext cx="2424954" cy="738664"/>
          </a:xfrm>
          <a:prstGeom prst="rect">
            <a:avLst/>
          </a:prstGeom>
          <a:noFill/>
        </p:spPr>
        <p:txBody>
          <a:bodyPr wrap="square" rtlCol="0">
            <a:spAutoFit/>
          </a:bodyPr>
          <a:lstStyle/>
          <a:p>
            <a:r>
              <a:rPr lang="en-US" sz="1400" dirty="0" err="1" smtClean="0"/>
              <a:t>Richtmyer</a:t>
            </a:r>
            <a:r>
              <a:rPr lang="en-US" sz="1400" dirty="0" smtClean="0"/>
              <a:t> </a:t>
            </a:r>
            <a:r>
              <a:rPr lang="en-US" sz="1400" dirty="0" err="1" smtClean="0"/>
              <a:t>Meshkov</a:t>
            </a:r>
            <a:r>
              <a:rPr lang="en-US" sz="1400" dirty="0" smtClean="0"/>
              <a:t> instability growth with different </a:t>
            </a:r>
            <a:r>
              <a:rPr lang="en-US" sz="1400" dirty="0"/>
              <a:t>s</a:t>
            </a:r>
            <a:r>
              <a:rPr lang="en-US" sz="1400" dirty="0" smtClean="0"/>
              <a:t>haped perturbations</a:t>
            </a:r>
            <a:endParaRPr lang="en-US" sz="1400" dirty="0"/>
          </a:p>
        </p:txBody>
      </p:sp>
      <p:pic>
        <p:nvPicPr>
          <p:cNvPr id="14" name="Prad0592.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33400" y="1676399"/>
            <a:ext cx="1752600" cy="2452875"/>
          </a:xfrm>
          <a:prstGeom prst="rect">
            <a:avLst/>
          </a:prstGeom>
        </p:spPr>
      </p:pic>
      <p:sp>
        <p:nvSpPr>
          <p:cNvPr id="15" name="TextBox 14"/>
          <p:cNvSpPr txBox="1"/>
          <p:nvPr/>
        </p:nvSpPr>
        <p:spPr>
          <a:xfrm>
            <a:off x="457200" y="1214654"/>
            <a:ext cx="1638462" cy="307777"/>
          </a:xfrm>
          <a:prstGeom prst="rect">
            <a:avLst/>
          </a:prstGeom>
          <a:noFill/>
        </p:spPr>
        <p:txBody>
          <a:bodyPr wrap="none" rtlCol="0">
            <a:spAutoFit/>
          </a:bodyPr>
          <a:lstStyle/>
          <a:p>
            <a:r>
              <a:rPr lang="en-US" sz="1400" dirty="0" smtClean="0"/>
              <a:t>Double shock driver</a:t>
            </a:r>
            <a:endParaRPr lang="en-US" sz="1400" dirty="0"/>
          </a:p>
        </p:txBody>
      </p:sp>
      <p:sp>
        <p:nvSpPr>
          <p:cNvPr id="18" name="TextBox 17"/>
          <p:cNvSpPr txBox="1"/>
          <p:nvPr/>
        </p:nvSpPr>
        <p:spPr>
          <a:xfrm>
            <a:off x="251224" y="4293742"/>
            <a:ext cx="3620971" cy="738664"/>
          </a:xfrm>
          <a:prstGeom prst="rect">
            <a:avLst/>
          </a:prstGeom>
          <a:noFill/>
        </p:spPr>
        <p:txBody>
          <a:bodyPr wrap="square" rtlCol="0">
            <a:spAutoFit/>
          </a:bodyPr>
          <a:lstStyle/>
          <a:p>
            <a:r>
              <a:rPr lang="en-US" sz="1400" dirty="0" smtClean="0"/>
              <a:t>Radial initiation behavior of PBX9502 in support of the B-61</a:t>
            </a:r>
          </a:p>
          <a:p>
            <a:r>
              <a:rPr lang="en-US" sz="1400" dirty="0" smtClean="0"/>
              <a:t>Data for the B61-12 LEP</a:t>
            </a:r>
            <a:endParaRPr lang="en-US" sz="1400" dirty="0"/>
          </a:p>
        </p:txBody>
      </p:sp>
      <p:pic>
        <p:nvPicPr>
          <p:cNvPr id="19" name="Prad0585.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4114800" y="4876800"/>
            <a:ext cx="3126153" cy="1524000"/>
          </a:xfrm>
          <a:prstGeom prst="rect">
            <a:avLst/>
          </a:prstGeom>
        </p:spPr>
      </p:pic>
      <p:sp>
        <p:nvSpPr>
          <p:cNvPr id="20" name="TextBox 19"/>
          <p:cNvSpPr txBox="1"/>
          <p:nvPr/>
        </p:nvSpPr>
        <p:spPr>
          <a:xfrm>
            <a:off x="4552876" y="4509185"/>
            <a:ext cx="3425553" cy="307777"/>
          </a:xfrm>
          <a:prstGeom prst="rect">
            <a:avLst/>
          </a:prstGeom>
          <a:noFill/>
        </p:spPr>
        <p:txBody>
          <a:bodyPr wrap="none" rtlCol="0">
            <a:spAutoFit/>
          </a:bodyPr>
          <a:lstStyle/>
          <a:p>
            <a:r>
              <a:rPr lang="en-US" sz="1400" dirty="0" smtClean="0"/>
              <a:t>Gas filled Damaged Surface </a:t>
            </a:r>
            <a:r>
              <a:rPr lang="en-US" sz="1400" dirty="0" err="1" smtClean="0"/>
              <a:t>Hydyrodynamics</a:t>
            </a:r>
            <a:endParaRPr lang="en-US" sz="1400" dirty="0"/>
          </a:p>
        </p:txBody>
      </p:sp>
      <p:pic>
        <p:nvPicPr>
          <p:cNvPr id="21" name="Picture 20" descr="rousculp:Desktop:Untitled.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40953" y="4845632"/>
            <a:ext cx="1742093" cy="1288588"/>
          </a:xfrm>
          <a:prstGeom prst="rect">
            <a:avLst/>
          </a:prstGeom>
          <a:noFill/>
          <a:ln>
            <a:noFill/>
          </a:ln>
        </p:spPr>
      </p:pic>
      <p:pic>
        <p:nvPicPr>
          <p:cNvPr id="22" name="Prad0589.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304800" y="4786122"/>
            <a:ext cx="3291840" cy="1767078"/>
          </a:xfrm>
          <a:prstGeom prst="rect">
            <a:avLst/>
          </a:prstGeom>
          <a:ln w="19050">
            <a:solidFill>
              <a:srgbClr val="800000"/>
            </a:solidFill>
          </a:ln>
        </p:spPr>
      </p:pic>
      <p:sp>
        <p:nvSpPr>
          <p:cNvPr id="23" name="TextBox 22"/>
          <p:cNvSpPr txBox="1"/>
          <p:nvPr/>
        </p:nvSpPr>
        <p:spPr>
          <a:xfrm>
            <a:off x="1770474" y="6209737"/>
            <a:ext cx="1031051" cy="230832"/>
          </a:xfrm>
          <a:prstGeom prst="rect">
            <a:avLst/>
          </a:prstGeom>
          <a:noFill/>
        </p:spPr>
        <p:txBody>
          <a:bodyPr wrap="none" rtlCol="0">
            <a:spAutoFit/>
          </a:bodyPr>
          <a:lstStyle/>
          <a:p>
            <a:r>
              <a:rPr lang="en-US" sz="900" dirty="0" smtClean="0">
                <a:solidFill>
                  <a:srgbClr val="FF6600"/>
                </a:solidFill>
                <a:latin typeface="Arial"/>
                <a:cs typeface="Arial"/>
              </a:rPr>
              <a:t>Reshock Region</a:t>
            </a:r>
            <a:endParaRPr lang="en-US" sz="900" dirty="0">
              <a:solidFill>
                <a:srgbClr val="FF6600"/>
              </a:solidFill>
              <a:latin typeface="Arial"/>
              <a:cs typeface="Arial"/>
            </a:endParaRPr>
          </a:p>
        </p:txBody>
      </p:sp>
      <p:cxnSp>
        <p:nvCxnSpPr>
          <p:cNvPr id="24" name="Straight Arrow Connector 23"/>
          <p:cNvCxnSpPr/>
          <p:nvPr/>
        </p:nvCxnSpPr>
        <p:spPr bwMode="auto">
          <a:xfrm flipV="1">
            <a:off x="2286000" y="5562600"/>
            <a:ext cx="228600" cy="571620"/>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sp>
        <p:nvSpPr>
          <p:cNvPr id="25" name="TextBox 24"/>
          <p:cNvSpPr txBox="1"/>
          <p:nvPr/>
        </p:nvSpPr>
        <p:spPr>
          <a:xfrm>
            <a:off x="1841889" y="5348849"/>
            <a:ext cx="808235" cy="215444"/>
          </a:xfrm>
          <a:prstGeom prst="rect">
            <a:avLst/>
          </a:prstGeom>
          <a:noFill/>
        </p:spPr>
        <p:txBody>
          <a:bodyPr wrap="none" rtlCol="0">
            <a:spAutoFit/>
          </a:bodyPr>
          <a:lstStyle/>
          <a:p>
            <a:r>
              <a:rPr lang="en-US" sz="800" dirty="0" smtClean="0">
                <a:solidFill>
                  <a:srgbClr val="FF6600"/>
                </a:solidFill>
                <a:latin typeface="Arial"/>
                <a:cs typeface="Arial"/>
              </a:rPr>
              <a:t>Corner Focus</a:t>
            </a:r>
            <a:endParaRPr lang="en-US" sz="800" dirty="0">
              <a:solidFill>
                <a:srgbClr val="FF6600"/>
              </a:solidFill>
              <a:latin typeface="Arial"/>
              <a:cs typeface="Arial"/>
            </a:endParaRPr>
          </a:p>
        </p:txBody>
      </p:sp>
      <p:cxnSp>
        <p:nvCxnSpPr>
          <p:cNvPr id="26" name="Straight Arrow Connector 25"/>
          <p:cNvCxnSpPr/>
          <p:nvPr/>
        </p:nvCxnSpPr>
        <p:spPr bwMode="auto">
          <a:xfrm flipV="1">
            <a:off x="2327690" y="5043031"/>
            <a:ext cx="186910" cy="280442"/>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sp>
        <p:nvSpPr>
          <p:cNvPr id="28" name="TextBox 27"/>
          <p:cNvSpPr txBox="1"/>
          <p:nvPr/>
        </p:nvSpPr>
        <p:spPr>
          <a:xfrm>
            <a:off x="-228600" y="8028801"/>
            <a:ext cx="5934357" cy="110800"/>
          </a:xfrm>
          <a:prstGeom prst="rect">
            <a:avLst/>
          </a:prstGeom>
          <a:noFill/>
        </p:spPr>
        <p:txBody>
          <a:bodyPr wrap="square" rtlCol="0">
            <a:spAutoFit/>
          </a:bodyPr>
          <a:lstStyle/>
          <a:p>
            <a:r>
              <a:rPr lang="en-US" sz="1200" b="1" dirty="0" smtClean="0">
                <a:solidFill>
                  <a:srgbClr val="800000"/>
                </a:solidFill>
                <a:latin typeface="Arial"/>
                <a:cs typeface="Arial"/>
              </a:rPr>
              <a:t>Diagnostics:</a:t>
            </a:r>
            <a:r>
              <a:rPr lang="en-US" sz="1200" dirty="0" smtClean="0">
                <a:latin typeface="Arial"/>
                <a:cs typeface="Arial"/>
              </a:rPr>
              <a:t> 21 radiographs, 13 PDV channels, 28 shorting pins, 12 thermocouples </a:t>
            </a:r>
            <a:endParaRPr lang="en-US" sz="1200" dirty="0">
              <a:latin typeface="Arial"/>
              <a:cs typeface="Arial"/>
            </a:endParaRPr>
          </a:p>
        </p:txBody>
      </p:sp>
      <p:grpSp>
        <p:nvGrpSpPr>
          <p:cNvPr id="29" name="Group 28"/>
          <p:cNvGrpSpPr/>
          <p:nvPr/>
        </p:nvGrpSpPr>
        <p:grpSpPr>
          <a:xfrm>
            <a:off x="304800" y="4935321"/>
            <a:ext cx="857053" cy="1617879"/>
            <a:chOff x="549275" y="439674"/>
            <a:chExt cx="1912494" cy="4425696"/>
          </a:xfrm>
        </p:grpSpPr>
        <p:sp>
          <p:nvSpPr>
            <p:cNvPr id="30" name="Rectangle 29"/>
            <p:cNvSpPr/>
            <p:nvPr/>
          </p:nvSpPr>
          <p:spPr bwMode="auto">
            <a:xfrm>
              <a:off x="549275" y="4356100"/>
              <a:ext cx="1911096" cy="402336"/>
            </a:xfrm>
            <a:prstGeom prst="rect">
              <a:avLst/>
            </a:prstGeom>
            <a:solidFill>
              <a:schemeClr val="accent1">
                <a:lumMod val="75000"/>
                <a:alpha val="2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1" name="Rectangle 30"/>
            <p:cNvSpPr/>
            <p:nvPr/>
          </p:nvSpPr>
          <p:spPr bwMode="auto">
            <a:xfrm>
              <a:off x="549276" y="2746375"/>
              <a:ext cx="402336" cy="1609344"/>
            </a:xfrm>
            <a:prstGeom prst="rect">
              <a:avLst/>
            </a:prstGeom>
            <a:solidFill>
              <a:schemeClr val="accent1">
                <a:lumMod val="75000"/>
                <a:alpha val="2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2" name="Rectangle 31"/>
            <p:cNvSpPr/>
            <p:nvPr/>
          </p:nvSpPr>
          <p:spPr bwMode="auto">
            <a:xfrm>
              <a:off x="549276" y="733425"/>
              <a:ext cx="402336" cy="2011680"/>
            </a:xfrm>
            <a:prstGeom prst="rect">
              <a:avLst/>
            </a:prstGeom>
            <a:solidFill>
              <a:schemeClr val="accent1">
                <a:lumMod val="75000"/>
                <a:alpha val="2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3" name="Rectangle 32"/>
            <p:cNvSpPr/>
            <p:nvPr/>
          </p:nvSpPr>
          <p:spPr bwMode="auto">
            <a:xfrm>
              <a:off x="952500" y="2746375"/>
              <a:ext cx="1307592" cy="1609344"/>
            </a:xfrm>
            <a:prstGeom prst="rect">
              <a:avLst/>
            </a:prstGeom>
            <a:solidFill>
              <a:schemeClr val="accent6">
                <a:lumMod val="40000"/>
                <a:lumOff val="60000"/>
                <a:alpha val="2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4" name="Rectangle 33"/>
            <p:cNvSpPr/>
            <p:nvPr/>
          </p:nvSpPr>
          <p:spPr bwMode="auto">
            <a:xfrm>
              <a:off x="952501" y="1136650"/>
              <a:ext cx="1307592" cy="1609344"/>
            </a:xfrm>
            <a:prstGeom prst="rect">
              <a:avLst/>
            </a:prstGeom>
            <a:solidFill>
              <a:srgbClr val="FCDB26">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5" name="Rectangle 34"/>
            <p:cNvSpPr/>
            <p:nvPr/>
          </p:nvSpPr>
          <p:spPr bwMode="auto">
            <a:xfrm>
              <a:off x="2260601" y="2746375"/>
              <a:ext cx="201168" cy="1609344"/>
            </a:xfrm>
            <a:prstGeom prst="rect">
              <a:avLst/>
            </a:prstGeom>
            <a:solidFill>
              <a:srgbClr val="499B01">
                <a:alpha val="25000"/>
              </a:srgb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6" name="Rectangle 35"/>
            <p:cNvSpPr/>
            <p:nvPr/>
          </p:nvSpPr>
          <p:spPr bwMode="auto">
            <a:xfrm>
              <a:off x="2260601" y="1136650"/>
              <a:ext cx="201168" cy="1609344"/>
            </a:xfrm>
            <a:prstGeom prst="rect">
              <a:avLst/>
            </a:prstGeom>
            <a:solidFill>
              <a:srgbClr val="499B01">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7" name="Right Triangle 36"/>
            <p:cNvSpPr/>
            <p:nvPr/>
          </p:nvSpPr>
          <p:spPr bwMode="auto">
            <a:xfrm rot="10800000">
              <a:off x="1858263" y="734314"/>
              <a:ext cx="402336" cy="402336"/>
            </a:xfrm>
            <a:prstGeom prst="rtTriangle">
              <a:avLst/>
            </a:prstGeom>
            <a:solidFill>
              <a:srgbClr val="499B01">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8" name="Right Triangle 37"/>
            <p:cNvSpPr/>
            <p:nvPr/>
          </p:nvSpPr>
          <p:spPr bwMode="auto">
            <a:xfrm>
              <a:off x="1858263" y="734314"/>
              <a:ext cx="402336" cy="402336"/>
            </a:xfrm>
            <a:prstGeom prst="rtTriangle">
              <a:avLst/>
            </a:prstGeom>
            <a:solidFill>
              <a:srgbClr val="FCDB26">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39" name="Rectangle 38"/>
            <p:cNvSpPr/>
            <p:nvPr/>
          </p:nvSpPr>
          <p:spPr bwMode="auto">
            <a:xfrm>
              <a:off x="952501" y="733425"/>
              <a:ext cx="905256" cy="402336"/>
            </a:xfrm>
            <a:prstGeom prst="rect">
              <a:avLst/>
            </a:prstGeom>
            <a:solidFill>
              <a:srgbClr val="FCDB26">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sp>
          <p:nvSpPr>
            <p:cNvPr id="40" name="Rectangle 39"/>
            <p:cNvSpPr/>
            <p:nvPr/>
          </p:nvSpPr>
          <p:spPr bwMode="auto">
            <a:xfrm>
              <a:off x="2260601" y="733425"/>
              <a:ext cx="201168" cy="402336"/>
            </a:xfrm>
            <a:prstGeom prst="rect">
              <a:avLst/>
            </a:prstGeom>
            <a:solidFill>
              <a:srgbClr val="499B01">
                <a:alpha val="25000"/>
              </a:srgb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8" charset="0"/>
              </a:endParaRPr>
            </a:p>
          </p:txBody>
        </p:sp>
        <p:cxnSp>
          <p:nvCxnSpPr>
            <p:cNvPr id="41" name="Straight Connector 40"/>
            <p:cNvCxnSpPr/>
            <p:nvPr/>
          </p:nvCxnSpPr>
          <p:spPr bwMode="auto">
            <a:xfrm>
              <a:off x="2260600" y="1136650"/>
              <a:ext cx="0" cy="1609344"/>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2460625" y="733425"/>
              <a:ext cx="0" cy="201168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952500" y="733425"/>
              <a:ext cx="1508760" cy="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1857375" y="733425"/>
              <a:ext cx="403224" cy="403225"/>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460625" y="439674"/>
              <a:ext cx="0" cy="4425696"/>
            </a:xfrm>
            <a:prstGeom prst="line">
              <a:avLst/>
            </a:prstGeom>
            <a:solidFill>
              <a:schemeClr val="accent1"/>
            </a:solidFill>
            <a:ln w="19050" cap="flat" cmpd="sng" algn="ctr">
              <a:solidFill>
                <a:srgbClr val="FF0000"/>
              </a:solidFill>
              <a:prstDash val="lgDashDot"/>
              <a:round/>
              <a:headEnd type="none" w="med" len="med"/>
              <a:tailEnd type="none" w="med" len="med"/>
            </a:ln>
            <a:effectLst/>
          </p:spPr>
        </p:cxnSp>
        <p:cxnSp>
          <p:nvCxnSpPr>
            <p:cNvPr id="46" name="Straight Connector 45"/>
            <p:cNvCxnSpPr/>
            <p:nvPr/>
          </p:nvCxnSpPr>
          <p:spPr bwMode="auto">
            <a:xfrm>
              <a:off x="2260600" y="2746375"/>
              <a:ext cx="0" cy="1609344"/>
            </a:xfrm>
            <a:prstGeom prst="line">
              <a:avLst/>
            </a:prstGeom>
            <a:solidFill>
              <a:schemeClr val="accent1"/>
            </a:solidFill>
            <a:ln w="38100" cap="flat" cmpd="sng" algn="ctr">
              <a:solidFill>
                <a:srgbClr val="400080">
                  <a:alpha val="25000"/>
                </a:srgbClr>
              </a:solidFill>
              <a:prstDash val="solid"/>
              <a:round/>
              <a:headEnd type="none" w="med" len="med"/>
              <a:tailEnd type="none" w="med" len="med"/>
            </a:ln>
            <a:effectLst/>
          </p:spPr>
        </p:cxnSp>
        <p:cxnSp>
          <p:nvCxnSpPr>
            <p:cNvPr id="47" name="Straight Connector 46"/>
            <p:cNvCxnSpPr/>
            <p:nvPr/>
          </p:nvCxnSpPr>
          <p:spPr bwMode="auto">
            <a:xfrm>
              <a:off x="2260600" y="1136650"/>
              <a:ext cx="0" cy="1609344"/>
            </a:xfrm>
            <a:prstGeom prst="line">
              <a:avLst/>
            </a:prstGeom>
            <a:solidFill>
              <a:schemeClr val="accent1"/>
            </a:solidFill>
            <a:ln w="38100" cap="flat" cmpd="sng" algn="ctr">
              <a:solidFill>
                <a:srgbClr val="400080">
                  <a:alpha val="25000"/>
                </a:srgbClr>
              </a:solidFill>
              <a:prstDash val="solid"/>
              <a:round/>
              <a:headEnd type="none" w="med" len="med"/>
              <a:tailEnd type="none" w="med" len="med"/>
            </a:ln>
            <a:effectLst/>
          </p:spPr>
        </p:cxnSp>
        <p:cxnSp>
          <p:nvCxnSpPr>
            <p:cNvPr id="48" name="Straight Connector 47"/>
            <p:cNvCxnSpPr/>
            <p:nvPr/>
          </p:nvCxnSpPr>
          <p:spPr bwMode="auto">
            <a:xfrm>
              <a:off x="1857375" y="733425"/>
              <a:ext cx="403224" cy="403225"/>
            </a:xfrm>
            <a:prstGeom prst="line">
              <a:avLst/>
            </a:prstGeom>
            <a:solidFill>
              <a:schemeClr val="accent1"/>
            </a:solidFill>
            <a:ln w="38100" cap="flat" cmpd="sng" algn="ctr">
              <a:solidFill>
                <a:srgbClr val="400080">
                  <a:alpha val="25000"/>
                </a:srgbClr>
              </a:solidFill>
              <a:prstDash val="solid"/>
              <a:round/>
              <a:headEnd type="none" w="med" len="med"/>
              <a:tailEnd type="none" w="med" len="med"/>
            </a:ln>
            <a:effectLst/>
          </p:spPr>
        </p:cxnSp>
      </p:grpSp>
      <p:sp>
        <p:nvSpPr>
          <p:cNvPr id="55" name="TextBox 54"/>
          <p:cNvSpPr txBox="1"/>
          <p:nvPr/>
        </p:nvSpPr>
        <p:spPr>
          <a:xfrm>
            <a:off x="2960012" y="6396335"/>
            <a:ext cx="1010213" cy="461665"/>
          </a:xfrm>
          <a:prstGeom prst="rect">
            <a:avLst/>
          </a:prstGeom>
          <a:solidFill>
            <a:schemeClr val="tx1">
              <a:lumMod val="65000"/>
              <a:lumOff val="35000"/>
            </a:schemeClr>
          </a:solidFill>
        </p:spPr>
        <p:txBody>
          <a:bodyPr wrap="none" rtlCol="0">
            <a:spAutoFit/>
          </a:bodyPr>
          <a:lstStyle/>
          <a:p>
            <a:r>
              <a:rPr lang="en-US" sz="600" dirty="0" smtClean="0">
                <a:solidFill>
                  <a:srgbClr val="499B01"/>
                </a:solidFill>
                <a:latin typeface="Arial"/>
                <a:cs typeface="Arial"/>
              </a:rPr>
              <a:t>XTX 8004</a:t>
            </a:r>
            <a:r>
              <a:rPr lang="en-US" sz="600" dirty="0" smtClean="0">
                <a:solidFill>
                  <a:schemeClr val="bg1"/>
                </a:solidFill>
                <a:latin typeface="Arial"/>
                <a:cs typeface="Arial"/>
              </a:rPr>
              <a:t>, 10 mm D</a:t>
            </a:r>
          </a:p>
          <a:p>
            <a:r>
              <a:rPr lang="en-US" sz="600" dirty="0" smtClean="0">
                <a:solidFill>
                  <a:srgbClr val="FCDB26"/>
                </a:solidFill>
                <a:latin typeface="Arial"/>
                <a:cs typeface="Arial"/>
              </a:rPr>
              <a:t>PBX 9502</a:t>
            </a:r>
            <a:r>
              <a:rPr lang="en-US" sz="600" dirty="0" smtClean="0">
                <a:solidFill>
                  <a:srgbClr val="FFFFFF"/>
                </a:solidFill>
                <a:latin typeface="Arial"/>
                <a:cs typeface="Arial"/>
              </a:rPr>
              <a:t>, 76.2 mm OD</a:t>
            </a:r>
          </a:p>
          <a:p>
            <a:r>
              <a:rPr lang="en-US" sz="600" dirty="0" smtClean="0">
                <a:solidFill>
                  <a:srgbClr val="00B0F0"/>
                </a:solidFill>
                <a:latin typeface="Arial"/>
                <a:cs typeface="Arial"/>
              </a:rPr>
              <a:t>PBX 9501</a:t>
            </a:r>
            <a:r>
              <a:rPr lang="en-US" sz="600" dirty="0" smtClean="0">
                <a:solidFill>
                  <a:srgbClr val="FFFFFF"/>
                </a:solidFill>
                <a:latin typeface="Arial"/>
                <a:cs typeface="Arial"/>
              </a:rPr>
              <a:t>, 95 mm OD</a:t>
            </a:r>
          </a:p>
          <a:p>
            <a:r>
              <a:rPr lang="en-US" sz="600" dirty="0" smtClean="0">
                <a:solidFill>
                  <a:schemeClr val="accent6">
                    <a:lumMod val="40000"/>
                    <a:lumOff val="60000"/>
                  </a:schemeClr>
                </a:solidFill>
                <a:latin typeface="Arial"/>
                <a:cs typeface="Arial"/>
              </a:rPr>
              <a:t>Kynar Attenuator</a:t>
            </a:r>
            <a:endParaRPr lang="en-US" sz="600" dirty="0">
              <a:solidFill>
                <a:schemeClr val="accent6">
                  <a:lumMod val="40000"/>
                  <a:lumOff val="60000"/>
                </a:schemeClr>
              </a:solidFill>
              <a:latin typeface="Arial"/>
              <a:cs typeface="Arial"/>
            </a:endParaRPr>
          </a:p>
        </p:txBody>
      </p:sp>
    </p:spTree>
    <p:extLst>
      <p:ext uri="{BB962C8B-B14F-4D97-AF65-F5344CB8AC3E}">
        <p14:creationId xmlns:p14="http://schemas.microsoft.com/office/powerpoint/2010/main" val="435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0" fill="hold"/>
                                        <p:tgtEl>
                                          <p:spTgt spid="3"/>
                                        </p:tgtEl>
                                      </p:cBhvr>
                                    </p:cmd>
                                  </p:childTnLst>
                                </p:cTn>
                              </p:par>
                              <p:par>
                                <p:cTn id="7" presetID="1" presetClass="mediacall" presetSubtype="0" fill="hold" nodeType="withEffect">
                                  <p:stCondLst>
                                    <p:cond delay="0"/>
                                  </p:stCondLst>
                                  <p:childTnLst>
                                    <p:cmd type="call" cmd="playFrom(0.0)">
                                      <p:cBhvr>
                                        <p:cTn id="8" dur="5250" fill="hold"/>
                                        <p:tgtEl>
                                          <p:spTgt spid="11"/>
                                        </p:tgtEl>
                                      </p:cBhvr>
                                    </p:cmd>
                                  </p:childTnLst>
                                </p:cTn>
                              </p:par>
                              <p:par>
                                <p:cTn id="9" presetID="1" presetClass="mediacall" presetSubtype="0" fill="hold" nodeType="withEffect">
                                  <p:stCondLst>
                                    <p:cond delay="0"/>
                                  </p:stCondLst>
                                  <p:childTnLst>
                                    <p:cmd type="call" cmd="playFrom(0.0)">
                                      <p:cBhvr>
                                        <p:cTn id="10" dur="5250" fill="hold"/>
                                        <p:tgtEl>
                                          <p:spTgt spid="14"/>
                                        </p:tgtEl>
                                      </p:cBhvr>
                                    </p:cmd>
                                  </p:childTnLst>
                                </p:cTn>
                              </p:par>
                              <p:par>
                                <p:cTn id="11" presetID="1" presetClass="mediacall" presetSubtype="0" fill="hold" nodeType="withEffect">
                                  <p:stCondLst>
                                    <p:cond delay="0"/>
                                  </p:stCondLst>
                                  <p:childTnLst>
                                    <p:cmd type="call" cmd="playFrom(0.0)">
                                      <p:cBhvr>
                                        <p:cTn id="12" dur="4200" fill="hold"/>
                                        <p:tgtEl>
                                          <p:spTgt spid="19"/>
                                        </p:tgtEl>
                                      </p:cBhvr>
                                    </p:cmd>
                                  </p:childTnLst>
                                </p:cTn>
                              </p:par>
                              <p:par>
                                <p:cTn id="13" presetID="1" presetClass="mediacall" presetSubtype="0" fill="hold" nodeType="withEffect">
                                  <p:stCondLst>
                                    <p:cond delay="0"/>
                                  </p:stCondLst>
                                  <p:childTnLst>
                                    <p:cmd type="call" cmd="playFrom(0.0)">
                                      <p:cBhvr>
                                        <p:cTn id="14" dur="35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repeatCount="indefinite"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repeatCount="indefinite" fill="hold" display="0">
                  <p:stCondLst>
                    <p:cond delay="indefinite"/>
                  </p:stCondLst>
                </p:cTn>
                <p:tgtEl>
                  <p:spTgt spid="14"/>
                </p:tgtEl>
              </p:cMediaNode>
            </p:video>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video>
              <p:cMediaNode vol="80000">
                <p:cTn id="33" repeatCount="indefinite" fill="hold" display="0">
                  <p:stCondLst>
                    <p:cond delay="indefinite"/>
                  </p:stCondLst>
                </p:cTn>
                <p:tgtEl>
                  <p:spTgt spid="19"/>
                </p:tgtEl>
              </p:cMediaNode>
            </p:video>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9"/>
                                        </p:tgtEl>
                                      </p:cBhvr>
                                    </p:cmd>
                                  </p:childTnLst>
                                </p:cTn>
                              </p:par>
                            </p:childTnLst>
                          </p:cTn>
                        </p:par>
                      </p:childTnLst>
                    </p:cTn>
                  </p:par>
                </p:childTnLst>
              </p:cTn>
              <p:nextCondLst>
                <p:cond evt="onClick" delay="0">
                  <p:tgtEl>
                    <p:spTgt spid="19"/>
                  </p:tgtEl>
                </p:cond>
              </p:nextCondLst>
            </p:seq>
            <p:video>
              <p:cMediaNode vol="80000">
                <p:cTn id="39" repeatCount="indefinite" fill="remove" display="0">
                  <p:stCondLst>
                    <p:cond delay="indefinite"/>
                  </p:stCondLst>
                </p:cTn>
                <p:tgtEl>
                  <p:spTgt spid="22"/>
                </p:tgtEl>
              </p:cMediaNode>
            </p:video>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14462</TotalTime>
  <Words>895</Words>
  <Application>Microsoft Office PowerPoint</Application>
  <PresentationFormat>On-screen Show (4:3)</PresentationFormat>
  <Paragraphs>202</Paragraphs>
  <Slides>20</Slides>
  <Notes>6</Notes>
  <HiddenSlides>0</HiddenSlides>
  <MMClips>18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Equation</vt:lpstr>
      <vt:lpstr>New developments in charge particle radiography at the Los Alamos Neutron Science Center (LANSCE)</vt:lpstr>
      <vt:lpstr>1895-the beginnings of radiography</vt:lpstr>
      <vt:lpstr>The discovery of radiation</vt:lpstr>
      <vt:lpstr>The discovery of cosmic rays</vt:lpstr>
      <vt:lpstr>Demonstration of radiation</vt:lpstr>
      <vt:lpstr>Beer’s law*</vt:lpstr>
      <vt:lpstr>Proton Radiography</vt:lpstr>
      <vt:lpstr>LANSCE 800 MeV proton radiography facility</vt:lpstr>
      <vt:lpstr>Flash Radiography</vt:lpstr>
      <vt:lpstr>Cosmic ray muons are ubiquitous</vt:lpstr>
      <vt:lpstr>L. W. Alvarez, et al. Range Radiography</vt:lpstr>
      <vt:lpstr>Scattering cosmic ray radiography</vt:lpstr>
      <vt:lpstr>DSIC Conference Photograph with Giant Muon Tracker</vt:lpstr>
      <vt:lpstr>Decision Sciences  First Installed Commercial Muon Scanner at Freeport in the Bahamas </vt:lpstr>
      <vt:lpstr>Radiography of Fukushima reactors</vt:lpstr>
      <vt:lpstr>GEANT Simulation of Radiography of Fukushima reactors</vt:lpstr>
      <vt:lpstr>Results from Toshiba Nuclear Critical Assembly (NCA) Radiography (350 hrs exposure)</vt:lpstr>
      <vt:lpstr>Fukushima Status</vt:lpstr>
      <vt:lpstr>The competition-Protvino, Russia</vt:lpstr>
      <vt:lpstr>Summary</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CSD User</dc:creator>
  <cp:lastModifiedBy>W J Flor</cp:lastModifiedBy>
  <cp:revision>154</cp:revision>
  <cp:lastPrinted>2014-06-10T17:55:53Z</cp:lastPrinted>
  <dcterms:created xsi:type="dcterms:W3CDTF">2012-08-14T12:22:51Z</dcterms:created>
  <dcterms:modified xsi:type="dcterms:W3CDTF">2015-09-12T02:41:45Z</dcterms:modified>
</cp:coreProperties>
</file>