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30"/>
  </p:notesMasterIdLst>
  <p:sldIdLst>
    <p:sldId id="256" r:id="rId2"/>
    <p:sldId id="320" r:id="rId3"/>
    <p:sldId id="257" r:id="rId4"/>
    <p:sldId id="319" r:id="rId5"/>
    <p:sldId id="318" r:id="rId6"/>
    <p:sldId id="321" r:id="rId7"/>
    <p:sldId id="325" r:id="rId8"/>
    <p:sldId id="317" r:id="rId9"/>
    <p:sldId id="328" r:id="rId10"/>
    <p:sldId id="342" r:id="rId11"/>
    <p:sldId id="327" r:id="rId12"/>
    <p:sldId id="329" r:id="rId13"/>
    <p:sldId id="324" r:id="rId14"/>
    <p:sldId id="341" r:id="rId15"/>
    <p:sldId id="330" r:id="rId16"/>
    <p:sldId id="326" r:id="rId17"/>
    <p:sldId id="334" r:id="rId18"/>
    <p:sldId id="313" r:id="rId19"/>
    <p:sldId id="332" r:id="rId20"/>
    <p:sldId id="333" r:id="rId21"/>
    <p:sldId id="337" r:id="rId22"/>
    <p:sldId id="331" r:id="rId23"/>
    <p:sldId id="339" r:id="rId24"/>
    <p:sldId id="336" r:id="rId25"/>
    <p:sldId id="340" r:id="rId26"/>
    <p:sldId id="322" r:id="rId27"/>
    <p:sldId id="343" r:id="rId28"/>
    <p:sldId id="344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WLAND LINFORD" initials="R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8E16-475C-494B-8E0F-0A8FB478907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DA13-F345-405E-BCE3-A9EC5BB4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8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3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0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2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A2A0D6-C8F8-4896-BF0B-6A31237AE4D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9D2455-D3B1-4985-9C25-434C911B70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4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fhs-pvP_gAhVKPK0KHeLPD6MQjRx6BAgBEAU&amp;url=http://www.google.com/url?sa%3Di%26rct%3Dj%26q%3D%26esrc%3Ds%26source%3Dimages%26cd%3D%26ved%3D%26url%3Dhttp%3A%2F%2Fwww.google.com%2Furl%3Fsa%3Di%26rct%3Dj%26q%3D%26esrc%3Ds%26source%3Dimages%26cd%3D%26ved%3D%26url%3Dhttp%253A%252F%252Fwww.daretothink.org%252Fmsr-development-programms%252Flftr%252Flftr-tech-talk%252F%26psig%3DAOvVaw2yoxDRYJqMeJgLQBOusdls%26ust%3D1552578440029202%26psig%3DAOvVaw2yoxDRYJqMeJgLQBOusdls%26ust%3D1552578440029202&amp;psig=AOvVaw2yoxDRYJqMeJgLQBOusdls&amp;ust=155257844002920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1EE43-5BDD-4B71-B43F-F9E0B4D16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7" y="370713"/>
            <a:ext cx="7606748" cy="1417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5400" b="1" cap="all" spc="200" dirty="0">
                <a:solidFill>
                  <a:schemeClr val="tx2"/>
                </a:solidFill>
                <a:ea typeface="+mn-ea"/>
                <a:cs typeface="+mn-cs"/>
              </a:rPr>
              <a:t>Molten Salt Reactors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2377D3-A175-4E50-877B-3967F8674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" y="3313043"/>
            <a:ext cx="5724821" cy="106824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atin typeface="+mn-lt"/>
              </a:rPr>
              <a:t>Louisiana Nuclear Society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+mn-lt"/>
              </a:rPr>
              <a:t>Rowland Linford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+mn-lt"/>
              </a:rPr>
              <a:t>March 19,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74291-1C36-4E28-8D97-77C6E9585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2700"/>
            <a:ext cx="5724939" cy="3434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EA7186-CCF2-4113-BBAD-8576371F912C}"/>
              </a:ext>
            </a:extLst>
          </p:cNvPr>
          <p:cNvSpPr txBox="1"/>
          <p:nvPr/>
        </p:nvSpPr>
        <p:spPr>
          <a:xfrm>
            <a:off x="1630017" y="1672591"/>
            <a:ext cx="450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Back to the future</a:t>
            </a:r>
          </a:p>
        </p:txBody>
      </p:sp>
    </p:spTree>
    <p:extLst>
      <p:ext uri="{BB962C8B-B14F-4D97-AF65-F5344CB8AC3E}">
        <p14:creationId xmlns:p14="http://schemas.microsoft.com/office/powerpoint/2010/main" val="19843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B01F93-1B16-47B7-98E5-5E225D8BC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86" y="1669774"/>
            <a:ext cx="4132028" cy="3095032"/>
          </a:xfrm>
          <a:prstGeom prst="rect">
            <a:avLst/>
          </a:prstGeom>
        </p:spPr>
      </p:pic>
      <p:pic>
        <p:nvPicPr>
          <p:cNvPr id="3" name="Picture 4" descr="Image result for Liquid fluoride thorium reactor">
            <a:hlinkClick r:id="rId3"/>
            <a:extLst>
              <a:ext uri="{FF2B5EF4-FFF2-40B4-BE49-F238E27FC236}">
                <a16:creationId xmlns:a16="http://schemas.microsoft.com/office/drawing/2014/main" xmlns="" id="{D5C33A11-6447-470F-B025-F6B59D0C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5856"/>
            <a:ext cx="47529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F3BEA8-5474-4235-9031-5FE029D5DED3}"/>
              </a:ext>
            </a:extLst>
          </p:cNvPr>
          <p:cNvSpPr txBox="1"/>
          <p:nvPr/>
        </p:nvSpPr>
        <p:spPr>
          <a:xfrm>
            <a:off x="1551586" y="5205944"/>
            <a:ext cx="401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Radiotoxic Waste Perspective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06CDEE-3B29-4509-BE91-952F13EA99BE}"/>
              </a:ext>
            </a:extLst>
          </p:cNvPr>
          <p:cNvSpPr txBox="1"/>
          <p:nvPr/>
        </p:nvSpPr>
        <p:spPr>
          <a:xfrm>
            <a:off x="6096000" y="5179441"/>
            <a:ext cx="52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Thorium Conversion Single Salt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4ED8B5-A292-4CA3-9BB2-FA489B186FE0}"/>
              </a:ext>
            </a:extLst>
          </p:cNvPr>
          <p:cNvSpPr txBox="1"/>
          <p:nvPr/>
        </p:nvSpPr>
        <p:spPr>
          <a:xfrm>
            <a:off x="2297683" y="122226"/>
            <a:ext cx="677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Important Features of MSRs</a:t>
            </a:r>
          </a:p>
        </p:txBody>
      </p:sp>
    </p:spTree>
    <p:extLst>
      <p:ext uri="{BB962C8B-B14F-4D97-AF65-F5344CB8AC3E}">
        <p14:creationId xmlns:p14="http://schemas.microsoft.com/office/powerpoint/2010/main" val="3622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2B0B1-F9A2-4168-8FED-6186AE1D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Development Issues and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B34E6-7D90-45CA-B4CA-7CD689209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b="1" dirty="0"/>
              <a:t>Molten salt reactor (MSR) verses high temperature reactor (FHR)</a:t>
            </a:r>
          </a:p>
          <a:p>
            <a:r>
              <a:rPr lang="en-US" sz="2600" b="1" dirty="0"/>
              <a:t>FHR</a:t>
            </a:r>
          </a:p>
          <a:p>
            <a:pPr lvl="1"/>
            <a:r>
              <a:rPr lang="en-US" dirty="0"/>
              <a:t>Has a solid core structure with fluorine salt coolants</a:t>
            </a:r>
          </a:p>
          <a:p>
            <a:pPr lvl="1"/>
            <a:r>
              <a:rPr lang="en-US" dirty="0"/>
              <a:t>Achieves higher temperatures than the MSR</a:t>
            </a:r>
          </a:p>
          <a:p>
            <a:pPr lvl="1"/>
            <a:r>
              <a:rPr lang="en-US" dirty="0"/>
              <a:t>Higher power densities than gas cooled high temperature designs</a:t>
            </a:r>
          </a:p>
          <a:p>
            <a:pPr lvl="1"/>
            <a:r>
              <a:rPr lang="en-US" dirty="0"/>
              <a:t>Requires fuel fabrication</a:t>
            </a:r>
          </a:p>
          <a:p>
            <a:pPr lvl="1"/>
            <a:r>
              <a:rPr lang="en-US" dirty="0"/>
              <a:t>Retains the passive safety features</a:t>
            </a:r>
          </a:p>
          <a:p>
            <a:pPr lvl="1"/>
            <a:r>
              <a:rPr lang="en-US" dirty="0"/>
              <a:t>What fuel design: TRISO pebbles or rodded fuel</a:t>
            </a:r>
          </a:p>
          <a:p>
            <a:r>
              <a:rPr lang="en-US" sz="2600" b="1" dirty="0"/>
              <a:t>MSR </a:t>
            </a:r>
          </a:p>
          <a:p>
            <a:pPr lvl="1"/>
            <a:r>
              <a:rPr lang="en-US" dirty="0"/>
              <a:t>Operates in broad range of neutron energy spectrum (burns, converts and breeds)</a:t>
            </a:r>
          </a:p>
          <a:p>
            <a:pPr lvl="1"/>
            <a:r>
              <a:rPr lang="en-US" dirty="0"/>
              <a:t>Minimized wastes from fission but serious irradiation of components by circulated fuel</a:t>
            </a:r>
          </a:p>
          <a:p>
            <a:pPr lvl="1"/>
            <a:r>
              <a:rPr lang="en-US" dirty="0"/>
              <a:t>Burns actinides in spent fuel as a recycled fuel function</a:t>
            </a:r>
          </a:p>
          <a:p>
            <a:pPr lvl="1"/>
            <a:r>
              <a:rPr lang="en-US" dirty="0"/>
              <a:t>No fuel assembly required</a:t>
            </a:r>
          </a:p>
          <a:p>
            <a:pPr lvl="1"/>
            <a:r>
              <a:rPr lang="en-US" dirty="0"/>
              <a:t>Two salt system verses single salt system for conversion or breeding advantages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A3E24-EF9E-40F8-9982-F26C5BBD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Development Issues and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70072-16EA-4A92-8E04-6FA32858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dirty="0"/>
              <a:t>Salt types</a:t>
            </a:r>
          </a:p>
          <a:p>
            <a:pPr lvl="1"/>
            <a:r>
              <a:rPr lang="en-US" sz="2000" dirty="0"/>
              <a:t>Lithium salts require enriched Li-7 to eliminate tritium generation</a:t>
            </a:r>
          </a:p>
          <a:p>
            <a:pPr lvl="1"/>
            <a:r>
              <a:rPr lang="en-US" sz="2000" dirty="0"/>
              <a:t>Good news natural lithium is 92.4% Li-7</a:t>
            </a:r>
          </a:p>
          <a:p>
            <a:pPr lvl="1"/>
            <a:r>
              <a:rPr lang="en-US" sz="2000" dirty="0"/>
              <a:t>Bad news – it still needs to be enriched to 99.99%</a:t>
            </a:r>
          </a:p>
          <a:p>
            <a:pPr lvl="1"/>
            <a:r>
              <a:rPr lang="en-US" sz="2000" dirty="0"/>
              <a:t>Worse news – US would need to scale up production or purchase abroad (Russia or China?)</a:t>
            </a:r>
          </a:p>
          <a:p>
            <a:pPr lvl="1"/>
            <a:r>
              <a:rPr lang="en-US" sz="2000" dirty="0"/>
              <a:t>Fluoride salts </a:t>
            </a:r>
          </a:p>
          <a:p>
            <a:pPr lvl="2"/>
            <a:r>
              <a:rPr lang="en-US" sz="1500" dirty="0"/>
              <a:t>Good heat transfer, better energy retention than water, low vapor pressure at temperature, inert to key metals</a:t>
            </a:r>
          </a:p>
          <a:p>
            <a:pPr lvl="2"/>
            <a:r>
              <a:rPr lang="en-US" sz="1500" dirty="0"/>
              <a:t>Require close monitoring to remain in a reduced state and avoid corrosion</a:t>
            </a:r>
          </a:p>
          <a:p>
            <a:pPr lvl="2"/>
            <a:r>
              <a:rPr lang="en-US" sz="1500" dirty="0"/>
              <a:t>Have small neutron cross sections</a:t>
            </a:r>
          </a:p>
          <a:p>
            <a:pPr lvl="2"/>
            <a:r>
              <a:rPr lang="en-US" sz="1500" dirty="0"/>
              <a:t>Melts at about 459</a:t>
            </a:r>
            <a:r>
              <a:rPr lang="en-US" sz="1500" baseline="30000" dirty="0"/>
              <a:t>0</a:t>
            </a:r>
            <a:r>
              <a:rPr lang="en-US" sz="1500" dirty="0"/>
              <a:t>C and boils at about 1430</a:t>
            </a:r>
            <a:r>
              <a:rPr lang="en-US" sz="1500" baseline="30000" dirty="0"/>
              <a:t>0</a:t>
            </a:r>
            <a:r>
              <a:rPr lang="en-US" sz="1500" dirty="0"/>
              <a:t>C</a:t>
            </a:r>
          </a:p>
          <a:p>
            <a:pPr lvl="2"/>
            <a:r>
              <a:rPr lang="en-US" sz="1500" dirty="0" err="1"/>
              <a:t>LiF</a:t>
            </a:r>
            <a:r>
              <a:rPr lang="en-US" sz="1500" dirty="0"/>
              <a:t>-</a:t>
            </a:r>
            <a:r>
              <a:rPr lang="en-US" sz="1500" dirty="0" err="1"/>
              <a:t>NaF</a:t>
            </a:r>
            <a:r>
              <a:rPr lang="en-US" sz="1500" dirty="0"/>
              <a:t>-KF melts at 454</a:t>
            </a:r>
            <a:r>
              <a:rPr lang="en-US" sz="1500" baseline="30000" dirty="0"/>
              <a:t>0</a:t>
            </a:r>
            <a:r>
              <a:rPr lang="en-US" sz="1500" dirty="0"/>
              <a:t>C and boils at 1570</a:t>
            </a:r>
            <a:r>
              <a:rPr lang="en-US" sz="1500" baseline="30000" dirty="0"/>
              <a:t>0</a:t>
            </a:r>
            <a:r>
              <a:rPr lang="en-US" sz="1500" dirty="0"/>
              <a:t>C but absorbs more neutrons</a:t>
            </a:r>
          </a:p>
          <a:p>
            <a:pPr lvl="2"/>
            <a:r>
              <a:rPr lang="en-US" sz="1500" dirty="0"/>
              <a:t>Cl may be a good replacement for F but requires almost pure Cl</a:t>
            </a:r>
            <a:r>
              <a:rPr lang="en-US" sz="1500" baseline="30000" dirty="0"/>
              <a:t>37</a:t>
            </a:r>
          </a:p>
          <a:p>
            <a:r>
              <a:rPr lang="en-US" sz="2800" b="1" dirty="0"/>
              <a:t>Beryllium</a:t>
            </a:r>
          </a:p>
          <a:p>
            <a:pPr lvl="1"/>
            <a:r>
              <a:rPr lang="en-US" sz="2200" dirty="0"/>
              <a:t>Toxicity is not desirable</a:t>
            </a:r>
          </a:p>
          <a:p>
            <a:pPr lvl="1"/>
            <a:r>
              <a:rPr lang="en-US" sz="2200" dirty="0"/>
              <a:t>Avoiding it would require higher temperatures</a:t>
            </a:r>
          </a:p>
          <a:p>
            <a:r>
              <a:rPr lang="en-US" sz="3400" b="1" dirty="0"/>
              <a:t>Full scale system may turn up other corrosion issues</a:t>
            </a:r>
          </a:p>
        </p:txBody>
      </p:sp>
    </p:spTree>
    <p:extLst>
      <p:ext uri="{BB962C8B-B14F-4D97-AF65-F5344CB8AC3E}">
        <p14:creationId xmlns:p14="http://schemas.microsoft.com/office/powerpoint/2010/main" val="35651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93CD9-2FA1-4FB9-A4F4-DEB94855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Development Issues and 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A071B2-F982-4AC6-8C2D-E9BBAEDAB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Mobile fission products plating out – inventory accountability issues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Remote maintenance required due to high temperatures and high radiation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How to control tritium production elimination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Some fairly complex chemistry to remove actinides (cleanup of bred fuel for reuse)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Online fuel processing development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Thorium or Uranium Cycle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362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84F86A6-424B-4E8B-9330-6F8AE9E88EA0}"/>
              </a:ext>
            </a:extLst>
          </p:cNvPr>
          <p:cNvGraphicFramePr>
            <a:graphicFrameLocks noGrp="1"/>
          </p:cNvGraphicFramePr>
          <p:nvPr/>
        </p:nvGraphicFramePr>
        <p:xfrm>
          <a:off x="1537252" y="1457740"/>
          <a:ext cx="1815547" cy="467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30">
                  <a:extLst>
                    <a:ext uri="{9D8B030D-6E8A-4147-A177-3AD203B41FA5}">
                      <a16:colId xmlns:a16="http://schemas.microsoft.com/office/drawing/2014/main" xmlns="" val="4049603626"/>
                    </a:ext>
                  </a:extLst>
                </a:gridCol>
                <a:gridCol w="1060017">
                  <a:extLst>
                    <a:ext uri="{9D8B030D-6E8A-4147-A177-3AD203B41FA5}">
                      <a16:colId xmlns:a16="http://schemas.microsoft.com/office/drawing/2014/main" xmlns="" val="929338813"/>
                    </a:ext>
                  </a:extLst>
                </a:gridCol>
              </a:tblGrid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Thorium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tonnes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3742004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Brazil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632,000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41240425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Australia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595,000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3367615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595,000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45919256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Egypt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380,000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87233822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Turkey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374,000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95253357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Venezuela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64535143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172,000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19208971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Russia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155,000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8577600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South Africa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148,000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041660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1549005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Norway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87,000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8884802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Greenland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86,000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4604099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Finland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02536864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Sweden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59219991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Kazakhstan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27520367"/>
                  </a:ext>
                </a:extLst>
              </a:tr>
              <a:tr h="5042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Other countries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1,725,000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54189066"/>
                  </a:ext>
                </a:extLst>
              </a:tr>
              <a:tr h="24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World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6,355,000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593979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D110D47-8B97-48A9-9F1B-D187F8720929}"/>
              </a:ext>
            </a:extLst>
          </p:cNvPr>
          <p:cNvGraphicFramePr>
            <a:graphicFrameLocks noGrp="1"/>
          </p:cNvGraphicFramePr>
          <p:nvPr/>
        </p:nvGraphicFramePr>
        <p:xfrm>
          <a:off x="4293705" y="1417975"/>
          <a:ext cx="2372138" cy="4675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749">
                  <a:extLst>
                    <a:ext uri="{9D8B030D-6E8A-4147-A177-3AD203B41FA5}">
                      <a16:colId xmlns:a16="http://schemas.microsoft.com/office/drawing/2014/main" xmlns="" val="490475237"/>
                    </a:ext>
                  </a:extLst>
                </a:gridCol>
                <a:gridCol w="804464">
                  <a:extLst>
                    <a:ext uri="{9D8B030D-6E8A-4147-A177-3AD203B41FA5}">
                      <a16:colId xmlns:a16="http://schemas.microsoft.com/office/drawing/2014/main" xmlns="" val="2807924263"/>
                    </a:ext>
                  </a:extLst>
                </a:gridCol>
                <a:gridCol w="612925">
                  <a:extLst>
                    <a:ext uri="{9D8B030D-6E8A-4147-A177-3AD203B41FA5}">
                      <a16:colId xmlns:a16="http://schemas.microsoft.com/office/drawing/2014/main" xmlns="" val="3447214484"/>
                    </a:ext>
                  </a:extLst>
                </a:gridCol>
              </a:tblGrid>
              <a:tr h="259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Uranium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tonnes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15688634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Kazakhstan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842,200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79077315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514,400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5716803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Russia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485,600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8476732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Namibia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442,100*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668335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South Africa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322,400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19278686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China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290,400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3184578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Niger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280,000*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1766984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Brazil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276,800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8253497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Uzbekistan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139,200*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66316364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Ukraine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114,100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636147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Mongolia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113,500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79428718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Botswana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73,500*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18299868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Tanzania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58,200*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5889069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USA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47,200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4147113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43,500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81406438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280,600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8825024"/>
                  </a:ext>
                </a:extLst>
              </a:tr>
              <a:tr h="259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World total</a:t>
                      </a:r>
                      <a:endParaRPr lang="en-US" sz="1100" b="1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6,142,600</a:t>
                      </a:r>
                      <a:endParaRPr lang="en-US" sz="1100" b="1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 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3532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986C73-2A27-4984-8A2C-F43791CB02B2}"/>
              </a:ext>
            </a:extLst>
          </p:cNvPr>
          <p:cNvSpPr txBox="1"/>
          <p:nvPr/>
        </p:nvSpPr>
        <p:spPr>
          <a:xfrm>
            <a:off x="424069" y="304800"/>
            <a:ext cx="891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World Supplies of Uranium and Thorium</a:t>
            </a:r>
          </a:p>
        </p:txBody>
      </p:sp>
    </p:spTree>
    <p:extLst>
      <p:ext uri="{BB962C8B-B14F-4D97-AF65-F5344CB8AC3E}">
        <p14:creationId xmlns:p14="http://schemas.microsoft.com/office/powerpoint/2010/main" val="15862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82F22-2238-4888-A3D6-C288F25C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286603"/>
            <a:ext cx="10320793" cy="1450757"/>
          </a:xfrm>
        </p:spPr>
        <p:txBody>
          <a:bodyPr>
            <a:normAutofit/>
          </a:bodyPr>
          <a:lstStyle/>
          <a:p>
            <a:r>
              <a:rPr lang="en-US" sz="4000" b="1" dirty="0"/>
              <a:t>Breeding New Thorium Fuel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1BCAED8-35CA-41F7-B169-3DBA529F5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Non-proliferation issue of breeding new fuel (also an issue with Uranium-Plutonium cycle)</a:t>
                </a:r>
              </a:p>
              <a:p>
                <a:pPr lvl="1"/>
                <a:r>
                  <a:rPr lang="en-US" dirty="0"/>
                  <a:t>Thorium fuel application requires breeding or conversion since </a:t>
                </a:r>
                <a:r>
                  <a:rPr lang="en-US" baseline="30000" dirty="0"/>
                  <a:t>233</a:t>
                </a:r>
                <a:r>
                  <a:rPr lang="en-US" dirty="0"/>
                  <a:t>U does not exist in nature</a:t>
                </a:r>
              </a:p>
              <a:p>
                <a:pPr lvl="1"/>
                <a:r>
                  <a:rPr lang="en-US" baseline="30000" dirty="0"/>
                  <a:t>233</a:t>
                </a:r>
                <a:r>
                  <a:rPr lang="en-US" dirty="0"/>
                  <a:t>U is produced from </a:t>
                </a:r>
                <a:r>
                  <a:rPr lang="en-US" baseline="30000" dirty="0"/>
                  <a:t>232</a:t>
                </a:r>
                <a:r>
                  <a:rPr lang="en-US" dirty="0"/>
                  <a:t>th by a neutron absorption becoming </a:t>
                </a:r>
                <a:r>
                  <a:rPr lang="en-US" baseline="30000" dirty="0"/>
                  <a:t>233</a:t>
                </a:r>
                <a:r>
                  <a:rPr lang="en-US" dirty="0"/>
                  <a:t>Pa that decays to </a:t>
                </a:r>
                <a:r>
                  <a:rPr lang="en-US" baseline="30000" dirty="0"/>
                  <a:t>233</a:t>
                </a:r>
                <a:r>
                  <a:rPr lang="en-US" dirty="0"/>
                  <a:t>U 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aseline="30000" dirty="0"/>
                  <a:t> 232</a:t>
                </a:r>
                <a:r>
                  <a:rPr lang="en-US" dirty="0"/>
                  <a:t>th 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</a:t>
                </a:r>
                <a:r>
                  <a:rPr lang="en-US" baseline="30000" dirty="0"/>
                  <a:t> 233</a:t>
                </a:r>
                <a:r>
                  <a:rPr lang="en-US" dirty="0"/>
                  <a:t>Pa+</a:t>
                </a:r>
                <a:r>
                  <a:rPr lang="el-GR" dirty="0"/>
                  <a:t>β</a:t>
                </a:r>
                <a:r>
                  <a:rPr lang="en-US" dirty="0"/>
                  <a:t>    </a:t>
                </a:r>
                <a:r>
                  <a:rPr lang="en-US" baseline="30000" dirty="0"/>
                  <a:t>233</a:t>
                </a:r>
                <a:r>
                  <a:rPr lang="en-US" dirty="0"/>
                  <a:t>U)</a:t>
                </a:r>
              </a:p>
              <a:p>
                <a:pPr lvl="1"/>
                <a:r>
                  <a:rPr lang="en-US" dirty="0"/>
                  <a:t>Pa removal highly desirable due to high absorption cross section</a:t>
                </a:r>
              </a:p>
              <a:p>
                <a:pPr lvl="1"/>
                <a:r>
                  <a:rPr lang="en-US" baseline="30000" dirty="0"/>
                  <a:t>233</a:t>
                </a:r>
                <a:r>
                  <a:rPr lang="en-US" dirty="0"/>
                  <a:t>Pa decays with a 27 day half-life before becoming </a:t>
                </a:r>
                <a:r>
                  <a:rPr lang="en-US" baseline="30000" dirty="0"/>
                  <a:t>233</a:t>
                </a:r>
                <a:r>
                  <a:rPr lang="en-US" dirty="0"/>
                  <a:t>U </a:t>
                </a:r>
              </a:p>
              <a:p>
                <a:pPr lvl="1"/>
                <a:r>
                  <a:rPr lang="en-US" dirty="0"/>
                  <a:t>Pure </a:t>
                </a:r>
                <a:r>
                  <a:rPr lang="en-US" baseline="30000" dirty="0"/>
                  <a:t>233</a:t>
                </a:r>
                <a:r>
                  <a:rPr lang="en-US" dirty="0"/>
                  <a:t>U is a ready-made nuclear weapons grade material</a:t>
                </a:r>
              </a:p>
              <a:p>
                <a:pPr lvl="1"/>
                <a:r>
                  <a:rPr lang="en-US" dirty="0"/>
                  <a:t>Inventory tracking of fissile isotopes is difficult due to the core circulation and plate-out of of the fuel actinides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NOT A PROBLEM FOR OPERATIONAL TRANSIENTS OR FOR BURNING OR CONVERSION WHERE THE 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233</a:t>
                </a:r>
                <a:r>
                  <a:rPr lang="en-US" sz="2800" dirty="0">
                    <a:solidFill>
                      <a:srgbClr val="FF0000"/>
                    </a:solidFill>
                  </a:rPr>
                  <a:t>U STAYS IN THE FUEL!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BCAED8-35CA-41F7-B169-3DBA529F5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667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EECB29F-237C-49D3-942F-D5F22C7859C0}"/>
              </a:ext>
            </a:extLst>
          </p:cNvPr>
          <p:cNvCxnSpPr/>
          <p:nvPr/>
        </p:nvCxnSpPr>
        <p:spPr>
          <a:xfrm>
            <a:off x="2385391" y="2955235"/>
            <a:ext cx="212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B2C4538-5159-4B47-9FBD-453D67E571E4}"/>
              </a:ext>
            </a:extLst>
          </p:cNvPr>
          <p:cNvCxnSpPr/>
          <p:nvPr/>
        </p:nvCxnSpPr>
        <p:spPr>
          <a:xfrm>
            <a:off x="3379304" y="2955235"/>
            <a:ext cx="185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8620F-58FA-4F5E-9F08-9BF60972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playing and What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F42AF-4EF7-45FE-B3BE-1FB3776B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China SINAP and US cooperation on solid fuel designs</a:t>
            </a:r>
          </a:p>
          <a:p>
            <a:r>
              <a:rPr lang="en-US" dirty="0"/>
              <a:t>China MSR design</a:t>
            </a:r>
          </a:p>
          <a:p>
            <a:r>
              <a:rPr lang="en-US" dirty="0"/>
              <a:t>Russia actinide recycler and </a:t>
            </a:r>
            <a:r>
              <a:rPr lang="en-US" dirty="0" err="1"/>
              <a:t>transmuter</a:t>
            </a:r>
            <a:r>
              <a:rPr lang="en-US" dirty="0"/>
              <a:t> (MOSART/MARS)</a:t>
            </a:r>
          </a:p>
          <a:p>
            <a:r>
              <a:rPr lang="en-US" dirty="0"/>
              <a:t>European community/Netherland SAMOFAR</a:t>
            </a:r>
          </a:p>
          <a:p>
            <a:r>
              <a:rPr lang="en-US" dirty="0"/>
              <a:t>US AHTR and FHR and LFTR, </a:t>
            </a:r>
            <a:r>
              <a:rPr lang="en-US" dirty="0" err="1"/>
              <a:t>Thorcon</a:t>
            </a:r>
            <a:r>
              <a:rPr lang="en-US" dirty="0"/>
              <a:t>, Southern Co MCFR, GE Hitachi</a:t>
            </a:r>
          </a:p>
          <a:p>
            <a:r>
              <a:rPr lang="en-US" dirty="0"/>
              <a:t>UK MOLTEX SSR</a:t>
            </a:r>
          </a:p>
          <a:p>
            <a:r>
              <a:rPr lang="en-US" dirty="0"/>
              <a:t>Canada Terrestrial Energy</a:t>
            </a:r>
          </a:p>
          <a:p>
            <a:r>
              <a:rPr lang="en-US" dirty="0" err="1"/>
              <a:t>Transatomic</a:t>
            </a:r>
            <a:r>
              <a:rPr lang="en-US" dirty="0"/>
              <a:t> Power TAP</a:t>
            </a:r>
          </a:p>
          <a:p>
            <a:r>
              <a:rPr lang="en-US" dirty="0"/>
              <a:t>Japan Fuji</a:t>
            </a:r>
          </a:p>
          <a:p>
            <a:r>
              <a:rPr lang="en-US" dirty="0"/>
              <a:t>Denmark Seaborg </a:t>
            </a:r>
            <a:r>
              <a:rPr lang="en-US" dirty="0" err="1"/>
              <a:t>SWaB</a:t>
            </a:r>
            <a:endParaRPr lang="en-US" dirty="0"/>
          </a:p>
          <a:p>
            <a:r>
              <a:rPr lang="en-US" dirty="0"/>
              <a:t>Elysium Industries US/Canadian</a:t>
            </a:r>
          </a:p>
          <a:p>
            <a:r>
              <a:rPr lang="en-US" dirty="0"/>
              <a:t>India MSBR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2508C-6625-42B3-BE03-7956367B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Chinese Program (SINOP)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92BC6-D1C6-4840-B4F0-4F18B7D3E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Technology R&amp;D</a:t>
            </a:r>
          </a:p>
          <a:p>
            <a:pPr lvl="1"/>
            <a:r>
              <a:rPr lang="en-US" dirty="0"/>
              <a:t>Includes fuel fab, online salt reprocessing, technology of pyro processing</a:t>
            </a:r>
          </a:p>
          <a:p>
            <a:pPr lvl="1"/>
            <a:r>
              <a:rPr lang="en-US" dirty="0"/>
              <a:t>Corrosion and material lifetime evaluation for development reactors</a:t>
            </a:r>
          </a:p>
          <a:p>
            <a:pPr lvl="1"/>
            <a:r>
              <a:rPr lang="en-US" dirty="0"/>
              <a:t>Reactor design development for experimental and demo systems</a:t>
            </a:r>
          </a:p>
          <a:p>
            <a:pPr lvl="1"/>
            <a:r>
              <a:rPr lang="en-US" dirty="0"/>
              <a:t>Develop design, safety analysis and technical standards</a:t>
            </a:r>
          </a:p>
          <a:p>
            <a:pPr lvl="1"/>
            <a:r>
              <a:rPr lang="en-US" dirty="0"/>
              <a:t>Develop high temperature applications and hydrogen production</a:t>
            </a:r>
          </a:p>
          <a:p>
            <a:pPr lvl="1"/>
            <a:r>
              <a:rPr lang="en-US" dirty="0"/>
              <a:t>Very complete R&amp;D to develop the design, design processes and manufacturing of MSRs</a:t>
            </a:r>
          </a:p>
          <a:p>
            <a:pPr marL="0" indent="0">
              <a:buNone/>
            </a:pPr>
            <a:r>
              <a:rPr lang="en-US" sz="2600" b="1" dirty="0"/>
              <a:t>About 400 staff level</a:t>
            </a:r>
          </a:p>
          <a:p>
            <a:pPr marL="0" indent="0">
              <a:buNone/>
            </a:pPr>
            <a:r>
              <a:rPr lang="en-US" sz="2600" b="1" dirty="0"/>
              <a:t>Developing two test reactors TMSR-Sf1 and TMSR-LF1 for solid fuel and liquid fuels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519A45-177C-4DBC-ABFE-617D3EB7B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1" y="0"/>
            <a:ext cx="5354706" cy="45288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D72A46-F44F-4F2C-A890-0E71697322BA}"/>
              </a:ext>
            </a:extLst>
          </p:cNvPr>
          <p:cNvSpPr/>
          <p:nvPr/>
        </p:nvSpPr>
        <p:spPr>
          <a:xfrm>
            <a:off x="6184005" y="183888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Power	10MWt </a:t>
            </a:r>
          </a:p>
          <a:p>
            <a:r>
              <a:rPr lang="en-US" dirty="0"/>
              <a:t>Lifetime	20year </a:t>
            </a:r>
          </a:p>
          <a:p>
            <a:r>
              <a:rPr lang="en-US" dirty="0"/>
              <a:t>Operation time			100 EFPD for single batch of fuel </a:t>
            </a:r>
          </a:p>
          <a:p>
            <a:r>
              <a:rPr lang="en-US" dirty="0"/>
              <a:t>Average power density		4.0 MW/m3 </a:t>
            </a:r>
          </a:p>
          <a:p>
            <a:r>
              <a:rPr lang="en-US" dirty="0"/>
              <a:t>Fuel element / abundant / 235U load 6cm ball / 17.0% /15.6 kg Coolant（1stloop，2ndloop）FLiBe（99.99%Li7 ，</a:t>
            </a:r>
            <a:r>
              <a:rPr lang="en-US" dirty="0" err="1"/>
              <a:t>FLiNaK</a:t>
            </a:r>
            <a:r>
              <a:rPr lang="en-US" dirty="0"/>
              <a:t> Structure material  					N alloy, graphite </a:t>
            </a:r>
          </a:p>
          <a:p>
            <a:r>
              <a:rPr lang="en-US" dirty="0"/>
              <a:t>Reactor coolant inlet temperature		600</a:t>
            </a:r>
            <a:r>
              <a:rPr lang="en-US" baseline="30000" dirty="0"/>
              <a:t>0</a:t>
            </a:r>
            <a:r>
              <a:rPr lang="en-US" dirty="0"/>
              <a:t>C</a:t>
            </a:r>
          </a:p>
          <a:p>
            <a:r>
              <a:rPr lang="en-US" dirty="0"/>
              <a:t>Reactor coolant outlet temperature	650</a:t>
            </a:r>
            <a:r>
              <a:rPr lang="en-US" baseline="30000" dirty="0"/>
              <a:t>0</a:t>
            </a:r>
            <a:r>
              <a:rPr lang="en-US" dirty="0"/>
              <a:t>C</a:t>
            </a:r>
            <a:r>
              <a:rPr lang="az-Cyrl-AZ" dirty="0"/>
              <a:t> </a:t>
            </a:r>
            <a:endParaRPr lang="en-US" dirty="0"/>
          </a:p>
          <a:p>
            <a:r>
              <a:rPr lang="en-US" dirty="0"/>
              <a:t>Vessel temperature / pressure design 	700</a:t>
            </a:r>
            <a:r>
              <a:rPr lang="en-US" baseline="30000" dirty="0"/>
              <a:t>0</a:t>
            </a:r>
            <a:r>
              <a:rPr lang="en-US" dirty="0"/>
              <a:t>C / 0.5MPa (abs.) Vessel upper cover temperature designed 	&lt;350</a:t>
            </a:r>
            <a:r>
              <a:rPr lang="en-US" baseline="30000" dirty="0"/>
              <a:t>0</a:t>
            </a:r>
            <a:r>
              <a:rPr lang="en-US" dirty="0"/>
              <a:t>C</a:t>
            </a:r>
            <a:r>
              <a:rPr lang="az-Cyrl-AZ" dirty="0"/>
              <a:t> </a:t>
            </a:r>
            <a:endParaRPr lang="en-US" dirty="0"/>
          </a:p>
          <a:p>
            <a:r>
              <a:rPr lang="az-Cyrl-AZ" dirty="0"/>
              <a:t>1</a:t>
            </a:r>
            <a:r>
              <a:rPr lang="en-US" dirty="0" err="1"/>
              <a:t>st</a:t>
            </a:r>
            <a:r>
              <a:rPr lang="en-US" dirty="0"/>
              <a:t>/2ndloop coolant flow rate 		84 kg/s / 150kg/s </a:t>
            </a:r>
          </a:p>
          <a:p>
            <a:r>
              <a:rPr lang="en-US" dirty="0"/>
              <a:t>Cover gas/ pressure 				</a:t>
            </a:r>
            <a:r>
              <a:rPr lang="en-US" dirty="0" err="1"/>
              <a:t>Ar</a:t>
            </a:r>
            <a:r>
              <a:rPr lang="en-US" dirty="0"/>
              <a:t>/ 0.15MPa(abs.)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4EA970-A292-478E-A333-02AF3A738E71}"/>
              </a:ext>
            </a:extLst>
          </p:cNvPr>
          <p:cNvSpPr txBox="1"/>
          <p:nvPr/>
        </p:nvSpPr>
        <p:spPr>
          <a:xfrm>
            <a:off x="6423370" y="1138969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SF1 Design Parameters </a:t>
            </a:r>
          </a:p>
        </p:txBody>
      </p:sp>
    </p:spTree>
    <p:extLst>
      <p:ext uri="{BB962C8B-B14F-4D97-AF65-F5344CB8AC3E}">
        <p14:creationId xmlns:p14="http://schemas.microsoft.com/office/powerpoint/2010/main" val="23621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D184C7-CF87-4ADE-9319-7DAF686A0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0203" y="-1073202"/>
            <a:ext cx="6094494" cy="85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2C63AF-DFE4-4D71-9BE6-7168E5E6E32E}"/>
              </a:ext>
            </a:extLst>
          </p:cNvPr>
          <p:cNvSpPr/>
          <p:nvPr/>
        </p:nvSpPr>
        <p:spPr>
          <a:xfrm>
            <a:off x="1563755" y="673412"/>
            <a:ext cx="7063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What is a molten salt reactor?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1B38F9-FC5E-4C2D-BFD3-45CA9BB42B96}"/>
              </a:ext>
            </a:extLst>
          </p:cNvPr>
          <p:cNvSpPr txBox="1"/>
          <p:nvPr/>
        </p:nvSpPr>
        <p:spPr>
          <a:xfrm>
            <a:off x="1855306" y="1656525"/>
            <a:ext cx="637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molten salt reactor (MSR) is a type of nuclear reactor that uses liquid fuel instead of the solid fuel rods used in conventional nuclear reactors.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6829D4-74A4-40D1-8966-592C6078F4FB}"/>
              </a:ext>
            </a:extLst>
          </p:cNvPr>
          <p:cNvSpPr txBox="1"/>
          <p:nvPr/>
        </p:nvSpPr>
        <p:spPr>
          <a:xfrm>
            <a:off x="1603515" y="2962872"/>
            <a:ext cx="7487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Are They Such a Hot Topic?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D5F730-D79B-41A5-BDC6-26819049C743}"/>
              </a:ext>
            </a:extLst>
          </p:cNvPr>
          <p:cNvSpPr txBox="1"/>
          <p:nvPr/>
        </p:nvSpPr>
        <p:spPr>
          <a:xfrm>
            <a:off x="1842051" y="4081672"/>
            <a:ext cx="7487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temperature operation for hydrogen generation and other process heat.</a:t>
            </a:r>
          </a:p>
          <a:p>
            <a:r>
              <a:rPr lang="en-US" dirty="0"/>
              <a:t>Low pressure operation making radiation containment easier during transient conditions.</a:t>
            </a:r>
          </a:p>
          <a:p>
            <a:r>
              <a:rPr lang="en-US" dirty="0"/>
              <a:t>Generate less high level waste.</a:t>
            </a:r>
          </a:p>
          <a:p>
            <a:r>
              <a:rPr lang="en-US" dirty="0"/>
              <a:t>No fuel manufacturing.</a:t>
            </a:r>
          </a:p>
          <a:p>
            <a:r>
              <a:rPr lang="en-US" dirty="0"/>
              <a:t>Potential to “burn” fuel wastes and use alternate fuels easily.</a:t>
            </a:r>
          </a:p>
          <a:p>
            <a:r>
              <a:rPr lang="en-US" dirty="0"/>
              <a:t>Better stability and safety</a:t>
            </a:r>
          </a:p>
        </p:txBody>
      </p:sp>
    </p:spTree>
    <p:extLst>
      <p:ext uri="{BB962C8B-B14F-4D97-AF65-F5344CB8AC3E}">
        <p14:creationId xmlns:p14="http://schemas.microsoft.com/office/powerpoint/2010/main" val="32486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7DE46D-EA4A-4648-9E07-020F6FB9D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1138" y="-1250381"/>
            <a:ext cx="6374295" cy="8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623574-8E5C-4837-88F2-E00FC74B5303}"/>
              </a:ext>
            </a:extLst>
          </p:cNvPr>
          <p:cNvSpPr/>
          <p:nvPr/>
        </p:nvSpPr>
        <p:spPr>
          <a:xfrm>
            <a:off x="357809" y="189052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Safety Assessment of the Molten Salt Fast Reactor (SAMOPAR)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Prove safety concepts of Thorium in the breeding mode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Advanced experimental and numerical methods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Break though in safety and optimal waste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Only one in which the Pa-233 can be stored in a hold-up tank to let it decay to U-233.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11 participants and is mainly undertaken by universities and research laboratories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420A7-AC54-44A8-A858-70D26CB91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2092371"/>
            <a:ext cx="4810539" cy="38365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2BBEEE-1904-4B7E-8664-8EF310D2B0C7}"/>
              </a:ext>
            </a:extLst>
          </p:cNvPr>
          <p:cNvSpPr/>
          <p:nvPr/>
        </p:nvSpPr>
        <p:spPr>
          <a:xfrm>
            <a:off x="1216286" y="846976"/>
            <a:ext cx="82192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European Community Program</a:t>
            </a:r>
          </a:p>
        </p:txBody>
      </p:sp>
    </p:spTree>
    <p:extLst>
      <p:ext uri="{BB962C8B-B14F-4D97-AF65-F5344CB8AC3E}">
        <p14:creationId xmlns:p14="http://schemas.microsoft.com/office/powerpoint/2010/main" val="40337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398F26-007E-46C9-ACF3-2A2DB7D6DA89}"/>
              </a:ext>
            </a:extLst>
          </p:cNvPr>
          <p:cNvSpPr txBox="1"/>
          <p:nvPr/>
        </p:nvSpPr>
        <p:spPr>
          <a:xfrm>
            <a:off x="768627" y="101539"/>
            <a:ext cx="7818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US Design and Development: FHR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8D61A-286D-49B6-88AF-9C5BA0362091}"/>
              </a:ext>
            </a:extLst>
          </p:cNvPr>
          <p:cNvSpPr txBox="1"/>
          <p:nvPr/>
        </p:nvSpPr>
        <p:spPr>
          <a:xfrm>
            <a:off x="1136794" y="859662"/>
            <a:ext cx="545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FHR a high-temperature reactor that can conceptually have an outlet temperature of 1000 °C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525446-C5D7-44C4-8B45-6A929E14CFE0}"/>
              </a:ext>
            </a:extLst>
          </p:cNvPr>
          <p:cNvSpPr txBox="1"/>
          <p:nvPr/>
        </p:nvSpPr>
        <p:spPr>
          <a:xfrm>
            <a:off x="1073426" y="1466210"/>
            <a:ext cx="86801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design can be graphite prismatic blocks or graphite</a:t>
            </a:r>
            <a:br>
              <a:rPr lang="en-US" dirty="0"/>
            </a:br>
            <a:r>
              <a:rPr lang="en-US" dirty="0"/>
              <a:t>pebble form but is designed to be a burner</a:t>
            </a:r>
          </a:p>
          <a:p>
            <a:endParaRPr lang="en-US" dirty="0"/>
          </a:p>
          <a:p>
            <a:r>
              <a:rPr lang="en-US" sz="2400" b="1" dirty="0"/>
              <a:t>Operates with liquid salt coolant</a:t>
            </a:r>
          </a:p>
          <a:p>
            <a:endParaRPr lang="en-US" dirty="0"/>
          </a:p>
          <a:p>
            <a:r>
              <a:rPr lang="en-US" sz="2400" b="1" dirty="0"/>
              <a:t>Pebble form of the fuel  is called TRISO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Spherical fuel pebble with several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Center is uranium oxide, carbide or UCO covered by layers of carbon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There are four layers of carbon, a dense layer of pyrolytic carbon and finally silicon</a:t>
            </a:r>
            <a:br>
              <a:rPr lang="en-US" dirty="0"/>
            </a:br>
            <a:r>
              <a:rPr lang="en-US" b="1" dirty="0"/>
              <a:t>    </a:t>
            </a:r>
            <a:r>
              <a:rPr lang="en-US" dirty="0"/>
              <a:t>carbide surrounding the uranium fuel</a:t>
            </a:r>
          </a:p>
          <a:p>
            <a:r>
              <a:rPr lang="en-US" sz="2400" b="1" dirty="0"/>
              <a:t>Advantages</a:t>
            </a:r>
          </a:p>
          <a:p>
            <a:pPr lvl="1"/>
            <a:r>
              <a:rPr lang="en-US" dirty="0"/>
              <a:t>High temperature</a:t>
            </a:r>
          </a:p>
          <a:p>
            <a:pPr lvl="1"/>
            <a:r>
              <a:rPr lang="en-US" dirty="0"/>
              <a:t>Low Pressure operation</a:t>
            </a:r>
          </a:p>
          <a:p>
            <a:pPr lvl="1"/>
            <a:r>
              <a:rPr lang="en-US" dirty="0"/>
              <a:t>High power density</a:t>
            </a:r>
          </a:p>
          <a:p>
            <a:pPr lvl="1"/>
            <a:r>
              <a:rPr lang="en-US" dirty="0"/>
              <a:t>High thermal efficiency</a:t>
            </a:r>
          </a:p>
          <a:p>
            <a:pPr lvl="1"/>
            <a:r>
              <a:rPr lang="en-US" dirty="0"/>
              <a:t>Passive safety systems</a:t>
            </a:r>
          </a:p>
          <a:p>
            <a:pPr lvl="1"/>
            <a:r>
              <a:rPr lang="en-US" dirty="0"/>
              <a:t>Better retention of fission products if an accident occurs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71B5A2-7065-4BB0-9A15-FC5D6C6CE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82" y="859662"/>
            <a:ext cx="171450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FF7F62-EA11-4D1E-81C5-B634097B1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17" y="4301387"/>
            <a:ext cx="2857500" cy="1809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C8858F-24A4-46E6-A6E7-11DBDF60A3F9}"/>
              </a:ext>
            </a:extLst>
          </p:cNvPr>
          <p:cNvSpPr txBox="1"/>
          <p:nvPr/>
        </p:nvSpPr>
        <p:spPr>
          <a:xfrm>
            <a:off x="9352309" y="2701040"/>
            <a:ext cx="2478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TRISO Fuel Pebble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722723-7CB9-4C5F-BEE9-252979350E8C}"/>
              </a:ext>
            </a:extLst>
          </p:cNvPr>
          <p:cNvSpPr txBox="1"/>
          <p:nvPr/>
        </p:nvSpPr>
        <p:spPr>
          <a:xfrm>
            <a:off x="8817667" y="5764531"/>
            <a:ext cx="229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FHR Reactor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C3A8A6-D08E-4C26-9DB7-E61453445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91" y="1001028"/>
            <a:ext cx="1996937" cy="25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3FD88-991A-4BAE-BE04-CA4778F4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86604"/>
            <a:ext cx="10373802" cy="1054766"/>
          </a:xfrm>
        </p:spPr>
        <p:txBody>
          <a:bodyPr>
            <a:normAutofit/>
          </a:bodyPr>
          <a:lstStyle/>
          <a:p>
            <a:r>
              <a:rPr lang="en-US" sz="4400" b="1" dirty="0"/>
              <a:t>Liquid Fluoride Thorium Reactor and </a:t>
            </a:r>
            <a:r>
              <a:rPr lang="en-US" sz="4400" b="1" dirty="0" err="1"/>
              <a:t>FLiBe</a:t>
            </a:r>
            <a:r>
              <a:rPr lang="en-US" sz="4400" b="1" dirty="0"/>
              <a:t> LFTR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E9B51-2A9F-4F7A-ABE1-8DDED950CD50}"/>
              </a:ext>
            </a:extLst>
          </p:cNvPr>
          <p:cNvSpPr txBox="1"/>
          <p:nvPr/>
        </p:nvSpPr>
        <p:spPr>
          <a:xfrm>
            <a:off x="1166191" y="1749289"/>
            <a:ext cx="7646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Both designs are two-fluid MSRs</a:t>
            </a:r>
          </a:p>
          <a:p>
            <a:r>
              <a:rPr lang="en-US" dirty="0"/>
              <a:t>One fluid is the fuel and the other is the fertile fluid</a:t>
            </a:r>
          </a:p>
          <a:p>
            <a:r>
              <a:rPr lang="en-US" dirty="0"/>
              <a:t> Rapid power changes possible so they can load follow</a:t>
            </a:r>
          </a:p>
          <a:p>
            <a:r>
              <a:rPr lang="en-US" dirty="0"/>
              <a:t>Inexpensive to build and operate</a:t>
            </a:r>
          </a:p>
          <a:p>
            <a:r>
              <a:rPr lang="en-US" sz="2400" b="1" dirty="0"/>
              <a:t>LFTR</a:t>
            </a:r>
          </a:p>
          <a:p>
            <a:pPr lvl="1"/>
            <a:r>
              <a:rPr lang="en-US" dirty="0"/>
              <a:t>Breeding is done in a blanket with </a:t>
            </a:r>
            <a:br>
              <a:rPr lang="en-US" dirty="0"/>
            </a:br>
            <a:r>
              <a:rPr lang="en-US" dirty="0" err="1"/>
              <a:t>FLiBe</a:t>
            </a:r>
            <a:r>
              <a:rPr lang="en-US" dirty="0"/>
              <a:t> and </a:t>
            </a:r>
            <a:r>
              <a:rPr lang="en-US" dirty="0" err="1"/>
              <a:t>ThF</a:t>
            </a:r>
            <a:r>
              <a:rPr lang="en-US" dirty="0"/>
              <a:t> as fertile material</a:t>
            </a:r>
          </a:p>
          <a:p>
            <a:r>
              <a:rPr lang="en-US" dirty="0"/>
              <a:t>	Pa-233 captured and allowed to decay to U-233</a:t>
            </a:r>
          </a:p>
          <a:p>
            <a:r>
              <a:rPr lang="en-US" dirty="0"/>
              <a:t>	U-233 converted to fuel and returned to the reactor</a:t>
            </a:r>
          </a:p>
          <a:p>
            <a:r>
              <a:rPr lang="en-US" sz="2400" b="1" dirty="0" err="1"/>
              <a:t>FLiBe</a:t>
            </a:r>
            <a:r>
              <a:rPr lang="en-US" sz="2400" b="1" dirty="0"/>
              <a:t> LFTR </a:t>
            </a:r>
          </a:p>
          <a:p>
            <a:r>
              <a:rPr lang="en-US" dirty="0"/>
              <a:t>	Uses </a:t>
            </a:r>
            <a:r>
              <a:rPr lang="en-US" dirty="0" err="1"/>
              <a:t>FLiBe</a:t>
            </a:r>
            <a:r>
              <a:rPr lang="en-US" dirty="0"/>
              <a:t> as the salt for both fuel and breeding</a:t>
            </a:r>
          </a:p>
          <a:p>
            <a:r>
              <a:rPr lang="en-US" dirty="0"/>
              <a:t>	Breeding salt includes Th</a:t>
            </a:r>
          </a:p>
          <a:p>
            <a:r>
              <a:rPr lang="en-US" dirty="0"/>
              <a:t>	Fuel salt circulates through graphite “logs”</a:t>
            </a:r>
          </a:p>
          <a:p>
            <a:r>
              <a:rPr lang="en-US" dirty="0"/>
              <a:t>	Secondary loop coolant is BeF</a:t>
            </a:r>
            <a:r>
              <a:rPr lang="en-US" baseline="-25000" dirty="0"/>
              <a:t>2</a:t>
            </a:r>
            <a:r>
              <a:rPr lang="en-US" dirty="0"/>
              <a:t>-NaF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5B23C-A8E2-48BF-AA33-063EC9B3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24" y="1855304"/>
            <a:ext cx="4881769" cy="36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F116C-836D-4EEC-A9C1-530AAE16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1160"/>
            <a:ext cx="10058400" cy="107654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/>
              <a:t>ThorCon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A9049-DD4A-4737-8650-4B523B54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50" y="1745267"/>
            <a:ext cx="10058400" cy="4023360"/>
          </a:xfrm>
        </p:spPr>
        <p:txBody>
          <a:bodyPr/>
          <a:lstStyle/>
          <a:p>
            <a:r>
              <a:rPr lang="en-US" dirty="0"/>
              <a:t>Underground siting</a:t>
            </a:r>
          </a:p>
          <a:p>
            <a:r>
              <a:rPr lang="en-US" dirty="0"/>
              <a:t>Scale up of the MSRE reactor</a:t>
            </a:r>
          </a:p>
          <a:p>
            <a:r>
              <a:rPr lang="en-US" dirty="0"/>
              <a:t>Block assembly in a factory and</a:t>
            </a:r>
            <a:br>
              <a:rPr lang="en-US" dirty="0"/>
            </a:br>
            <a:r>
              <a:rPr lang="en-US" dirty="0"/>
              <a:t>shipped to site</a:t>
            </a:r>
          </a:p>
          <a:p>
            <a:r>
              <a:rPr lang="en-US" dirty="0"/>
              <a:t>Four year change-out cycle of key</a:t>
            </a:r>
            <a:br>
              <a:rPr lang="en-US" dirty="0"/>
            </a:br>
            <a:r>
              <a:rPr lang="en-US" dirty="0"/>
              <a:t>components</a:t>
            </a:r>
          </a:p>
          <a:p>
            <a:r>
              <a:rPr lang="en-US" dirty="0"/>
              <a:t>Walk-away safety by draining fuel</a:t>
            </a:r>
            <a:br>
              <a:rPr lang="en-US" dirty="0"/>
            </a:br>
            <a:r>
              <a:rPr lang="en-US" dirty="0"/>
              <a:t>during an accident</a:t>
            </a:r>
          </a:p>
          <a:p>
            <a:r>
              <a:rPr lang="en-US" dirty="0"/>
              <a:t>Closed steam cycle for higher 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72C07-DD99-4671-A0A2-F909B9CD12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06" y="1745229"/>
            <a:ext cx="6975740" cy="3058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AD8412-13C6-4C1E-B8B2-5CD5B96AA288}"/>
              </a:ext>
            </a:extLst>
          </p:cNvPr>
          <p:cNvSpPr/>
          <p:nvPr/>
        </p:nvSpPr>
        <p:spPr>
          <a:xfrm>
            <a:off x="2127202" y="5361798"/>
            <a:ext cx="962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ThorCon</a:t>
            </a:r>
            <a:r>
              <a:rPr lang="en-US" sz="2800" dirty="0"/>
              <a:t> Nuclear Island. This entire structure is underground</a:t>
            </a:r>
          </a:p>
        </p:txBody>
      </p:sp>
    </p:spTree>
    <p:extLst>
      <p:ext uri="{BB962C8B-B14F-4D97-AF65-F5344CB8AC3E}">
        <p14:creationId xmlns:p14="http://schemas.microsoft.com/office/powerpoint/2010/main" val="15777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FFFAC-1733-4BEA-9D8C-EDE10CA4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Terrestrial Energy IMSR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6EBEC-5475-4DD9-B5F0-B5F3082FB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Graphite-moderated thermal reactor</a:t>
            </a:r>
          </a:p>
          <a:p>
            <a:r>
              <a:rPr lang="en-US" dirty="0"/>
              <a:t>Fuel enrichment lower than 5%</a:t>
            </a:r>
          </a:p>
          <a:p>
            <a:r>
              <a:rPr lang="en-US" dirty="0"/>
              <a:t>Core and moderator replaced as a unit every 7 years</a:t>
            </a:r>
          </a:p>
          <a:p>
            <a:r>
              <a:rPr lang="en-US" dirty="0"/>
              <a:t>U235 fuel (UF</a:t>
            </a:r>
            <a:r>
              <a:rPr lang="en-US" baseline="-25000" dirty="0"/>
              <a:t>4</a:t>
            </a:r>
            <a:r>
              <a:rPr lang="en-US" dirty="0"/>
              <a:t>) in a fluoride carrier salt</a:t>
            </a:r>
          </a:p>
          <a:p>
            <a:r>
              <a:rPr lang="en-US" dirty="0"/>
              <a:t>Secondary fluid is ZrF</a:t>
            </a:r>
            <a:r>
              <a:rPr lang="en-US" baseline="-25000" dirty="0"/>
              <a:t>4</a:t>
            </a:r>
            <a:r>
              <a:rPr lang="en-US" dirty="0"/>
              <a:t>-KF</a:t>
            </a:r>
          </a:p>
          <a:p>
            <a:r>
              <a:rPr lang="en-US" dirty="0"/>
              <a:t>Completed the first of three phases in the </a:t>
            </a:r>
            <a:br>
              <a:rPr lang="en-US" dirty="0"/>
            </a:br>
            <a:r>
              <a:rPr lang="en-US" dirty="0"/>
              <a:t>Canadian Nuclear Safety Commission's pre-licensing</a:t>
            </a:r>
            <a:br>
              <a:rPr lang="en-US" dirty="0"/>
            </a:br>
            <a:r>
              <a:rPr lang="en-US" dirty="0"/>
              <a:t> vendor design review </a:t>
            </a:r>
          </a:p>
          <a:p>
            <a:r>
              <a:rPr lang="en-US" dirty="0"/>
              <a:t>Three size units 80 MWt, 300 MWt and 800 MWt</a:t>
            </a:r>
          </a:p>
          <a:p>
            <a:r>
              <a:rPr lang="en-US" dirty="0"/>
              <a:t>Aim is first operation by 2030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97661-6145-483A-B6A6-936740F4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6" y="2425146"/>
            <a:ext cx="5032185" cy="32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06B24-653C-4DB4-94F9-DDA0553D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Business Casualty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1EAC40-55FF-40D5-9D53-C049B29B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Transatomic</a:t>
            </a:r>
            <a:r>
              <a:rPr lang="en-US" dirty="0"/>
              <a:t> Power announced it is shutting down operations 9/25/2018</a:t>
            </a:r>
          </a:p>
          <a:p>
            <a:r>
              <a:rPr lang="en-US" dirty="0"/>
              <a:t>Did not believe they can catch up to the leaders</a:t>
            </a:r>
          </a:p>
          <a:p>
            <a:r>
              <a:rPr lang="en-US" dirty="0"/>
              <a:t>Will provide all design information as open source</a:t>
            </a:r>
          </a:p>
        </p:txBody>
      </p:sp>
    </p:spTree>
    <p:extLst>
      <p:ext uri="{BB962C8B-B14F-4D97-AF65-F5344CB8AC3E}">
        <p14:creationId xmlns:p14="http://schemas.microsoft.com/office/powerpoint/2010/main" val="31900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D60FD-C77A-4812-9F9D-032A531C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1651C-BC1E-4AD3-A0C7-9B195F5B9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are at the “gold rush” stage </a:t>
            </a:r>
          </a:p>
          <a:p>
            <a:r>
              <a:rPr lang="en-US" dirty="0"/>
              <a:t>Early stage development</a:t>
            </a:r>
          </a:p>
          <a:p>
            <a:pPr lvl="1"/>
            <a:r>
              <a:rPr lang="en-US" dirty="0"/>
              <a:t>Effort is more software and concepts</a:t>
            </a:r>
          </a:p>
          <a:p>
            <a:pPr lvl="1"/>
            <a:r>
              <a:rPr lang="en-US" dirty="0"/>
              <a:t>Less expensive stage of evolution</a:t>
            </a:r>
          </a:p>
          <a:p>
            <a:pPr lvl="1"/>
            <a:r>
              <a:rPr lang="en-US" dirty="0"/>
              <a:t>Overly optimistic aura in the excitement of great new things</a:t>
            </a:r>
          </a:p>
          <a:p>
            <a:pPr lvl="1"/>
            <a:r>
              <a:rPr lang="en-US" dirty="0"/>
              <a:t>There will be an inevitable “shake-out” of ideas, providers and demonstrations</a:t>
            </a:r>
          </a:p>
          <a:p>
            <a:r>
              <a:rPr lang="en-US" dirty="0"/>
              <a:t>Now is the time for clear thinking and serious process development</a:t>
            </a:r>
          </a:p>
          <a:p>
            <a:r>
              <a:rPr lang="en-US" dirty="0"/>
              <a:t>Big issues looming</a:t>
            </a:r>
          </a:p>
          <a:p>
            <a:pPr lvl="1"/>
            <a:r>
              <a:rPr lang="en-US" dirty="0"/>
              <a:t>Regulatory process</a:t>
            </a:r>
          </a:p>
          <a:p>
            <a:pPr lvl="1"/>
            <a:r>
              <a:rPr lang="en-US" dirty="0"/>
              <a:t>Design process</a:t>
            </a:r>
          </a:p>
          <a:p>
            <a:pPr lvl="1"/>
            <a:r>
              <a:rPr lang="en-US" dirty="0"/>
              <a:t>Operations process</a:t>
            </a:r>
          </a:p>
          <a:p>
            <a:pPr lvl="1"/>
            <a:r>
              <a:rPr lang="en-US" dirty="0"/>
              <a:t>Thorium potential</a:t>
            </a:r>
          </a:p>
          <a:p>
            <a:pPr lvl="1"/>
            <a:r>
              <a:rPr lang="en-US" dirty="0"/>
              <a:t>Breeding and non-proliferation resolution</a:t>
            </a:r>
          </a:p>
          <a:p>
            <a:r>
              <a:rPr lang="en-US" dirty="0"/>
              <a:t>Expect development money and support will be a big factor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CEC30D-BDD0-4016-9CEC-D2E02C0CB37E}"/>
              </a:ext>
            </a:extLst>
          </p:cNvPr>
          <p:cNvSpPr/>
          <p:nvPr/>
        </p:nvSpPr>
        <p:spPr>
          <a:xfrm>
            <a:off x="627106" y="2290177"/>
            <a:ext cx="1143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Hang on: this next generation will be very interesting</a:t>
            </a:r>
          </a:p>
        </p:txBody>
      </p:sp>
    </p:spTree>
    <p:extLst>
      <p:ext uri="{BB962C8B-B14F-4D97-AF65-F5344CB8AC3E}">
        <p14:creationId xmlns:p14="http://schemas.microsoft.com/office/powerpoint/2010/main" val="254682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760896D-A9E0-4C0C-B355-08172F38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4412"/>
            <a:ext cx="10058400" cy="1104875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8805C-B404-4270-B9DB-45AB728B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69" y="1749287"/>
            <a:ext cx="10058400" cy="43666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Aircraft Applications first major scale experiment</a:t>
            </a:r>
          </a:p>
          <a:p>
            <a:pPr lvl="1"/>
            <a:r>
              <a:rPr lang="en-US" sz="2000" dirty="0"/>
              <a:t>Aircraft Reactor Experiment late 1940’s</a:t>
            </a:r>
          </a:p>
          <a:p>
            <a:pPr lvl="2"/>
            <a:r>
              <a:rPr lang="en-US" sz="2000" dirty="0"/>
              <a:t>Extremely long range bombers in the air at all times</a:t>
            </a:r>
          </a:p>
          <a:p>
            <a:pPr lvl="2"/>
            <a:r>
              <a:rPr lang="en-US" sz="2000" dirty="0"/>
              <a:t>Very high power density and power levels needed for thrust </a:t>
            </a:r>
          </a:p>
          <a:p>
            <a:pPr lvl="2"/>
            <a:r>
              <a:rPr lang="en-US" sz="2000" dirty="0"/>
              <a:t>ARE reactor operated for 100 hours  (1954)</a:t>
            </a:r>
          </a:p>
          <a:p>
            <a:pPr marL="1371600" lvl="3" indent="0">
              <a:buNone/>
            </a:pPr>
            <a:r>
              <a:rPr lang="en-US" sz="2000" dirty="0"/>
              <a:t>Na-</a:t>
            </a:r>
            <a:r>
              <a:rPr lang="en-US" sz="2000" dirty="0" err="1"/>
              <a:t>Zr</a:t>
            </a:r>
            <a:r>
              <a:rPr lang="en-US" sz="2000" dirty="0"/>
              <a:t>-U molten fuel  pumped though Be blocks</a:t>
            </a:r>
          </a:p>
          <a:p>
            <a:pPr marL="1371600" lvl="3" indent="0">
              <a:buNone/>
            </a:pPr>
            <a:r>
              <a:rPr lang="en-US" sz="2000" dirty="0"/>
              <a:t>Sodium secondary fluid</a:t>
            </a:r>
          </a:p>
          <a:p>
            <a:pPr marL="1371600" lvl="3" indent="0">
              <a:buNone/>
            </a:pPr>
            <a:r>
              <a:rPr lang="en-US" sz="2000" dirty="0"/>
              <a:t>Inconel piping and structural material</a:t>
            </a:r>
          </a:p>
          <a:p>
            <a:pPr marL="1371600" lvl="3" indent="0">
              <a:buNone/>
            </a:pPr>
            <a:r>
              <a:rPr lang="en-US" sz="2000" dirty="0"/>
              <a:t>Achieved temperatures of  860</a:t>
            </a:r>
            <a:r>
              <a:rPr lang="en-US" sz="2000" baseline="30000" dirty="0"/>
              <a:t>0</a:t>
            </a:r>
            <a:r>
              <a:rPr lang="en-US" sz="2000" dirty="0"/>
              <a:t> C and 100 MWh energy</a:t>
            </a:r>
          </a:p>
          <a:p>
            <a:pPr marL="914400" lvl="2" indent="0">
              <a:buNone/>
            </a:pPr>
            <a:r>
              <a:rPr lang="en-US" sz="2000" dirty="0"/>
              <a:t>        Operating reactor (89 flights) flown in a Convair B-36 aircraft (not as an engine)</a:t>
            </a:r>
          </a:p>
          <a:p>
            <a:pPr marL="914400" lvl="2" indent="0">
              <a:buNone/>
            </a:pPr>
            <a:r>
              <a:rPr lang="en-US" sz="2000" dirty="0"/>
              <a:t>        Key issues were weight and crew shielding </a:t>
            </a:r>
          </a:p>
          <a:p>
            <a:pPr lvl="1"/>
            <a:r>
              <a:rPr lang="en-US" sz="2000" dirty="0"/>
              <a:t>Other reactor tests run in INEL produced successful engines</a:t>
            </a:r>
          </a:p>
          <a:p>
            <a:pPr lvl="1"/>
            <a:r>
              <a:rPr lang="en-US" sz="2000" dirty="0"/>
              <a:t>ICBM capability and development killed the aircraft nuclear programs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DCE1B8-0FA8-4B57-8715-373C8EB8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86" y="2001078"/>
            <a:ext cx="3700701" cy="22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70E5B0-8104-4057-899D-DAA2FFC1E874}"/>
              </a:ext>
            </a:extLst>
          </p:cNvPr>
          <p:cNvSpPr/>
          <p:nvPr/>
        </p:nvSpPr>
        <p:spPr>
          <a:xfrm>
            <a:off x="412130" y="1486141"/>
            <a:ext cx="6094688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Operated at Oak Ridge 1965 to December 1969</a:t>
            </a:r>
          </a:p>
          <a:p>
            <a:pPr lvl="1"/>
            <a:r>
              <a:rPr lang="en-US" dirty="0"/>
              <a:t>Follow-on effort from ANP to develop commercial MSR power plants</a:t>
            </a:r>
          </a:p>
          <a:p>
            <a:pPr lvl="1"/>
            <a:r>
              <a:rPr lang="en-US" dirty="0"/>
              <a:t>Alvin Weinberg key leader in the effort at ORNL</a:t>
            </a:r>
          </a:p>
          <a:p>
            <a:r>
              <a:rPr lang="en-US" b="1" dirty="0"/>
              <a:t>Design</a:t>
            </a:r>
          </a:p>
          <a:p>
            <a:pPr lvl="1"/>
            <a:r>
              <a:rPr lang="en-US" dirty="0"/>
              <a:t>10-MW power  - thermal spectrum core (actually 8MW due to design error)</a:t>
            </a:r>
          </a:p>
          <a:p>
            <a:pPr lvl="2"/>
            <a:r>
              <a:rPr lang="en-US" dirty="0"/>
              <a:t>Single carrier fluid design</a:t>
            </a:r>
          </a:p>
          <a:p>
            <a:pPr lvl="2"/>
            <a:r>
              <a:rPr lang="en-US" dirty="0"/>
              <a:t>Mixture of enriched LiF-BeF</a:t>
            </a:r>
            <a:r>
              <a:rPr lang="en-US" baseline="-25000" dirty="0"/>
              <a:t>2</a:t>
            </a:r>
            <a:r>
              <a:rPr lang="en-US" dirty="0"/>
              <a:t>-ZrF</a:t>
            </a:r>
            <a:r>
              <a:rPr lang="en-US" baseline="-25000" dirty="0"/>
              <a:t>4</a:t>
            </a:r>
            <a:r>
              <a:rPr lang="en-US" dirty="0"/>
              <a:t>(“</a:t>
            </a:r>
            <a:r>
              <a:rPr lang="en-US" dirty="0" err="1"/>
              <a:t>ﬂibe</a:t>
            </a:r>
            <a:r>
              <a:rPr lang="en-US" dirty="0"/>
              <a:t>”) </a:t>
            </a:r>
          </a:p>
          <a:p>
            <a:pPr lvl="2"/>
            <a:r>
              <a:rPr lang="en-US" dirty="0"/>
              <a:t>Combined with ThF</a:t>
            </a:r>
            <a:r>
              <a:rPr lang="en-US" baseline="-25000" dirty="0"/>
              <a:t>4</a:t>
            </a:r>
            <a:r>
              <a:rPr lang="en-US" dirty="0"/>
              <a:t> and/or UF</a:t>
            </a:r>
            <a:r>
              <a:rPr lang="en-US" baseline="-25000" dirty="0"/>
              <a:t>4 </a:t>
            </a:r>
            <a:r>
              <a:rPr lang="en-US" dirty="0"/>
              <a:t>fuel</a:t>
            </a:r>
          </a:p>
          <a:p>
            <a:pPr lvl="2"/>
            <a:r>
              <a:rPr lang="en-US" dirty="0"/>
              <a:t>Unclad pyrolytic graphite moderator</a:t>
            </a:r>
            <a:br>
              <a:rPr lang="en-US" dirty="0"/>
            </a:br>
            <a:r>
              <a:rPr lang="en-US" sz="2800" baseline="-25000" dirty="0"/>
              <a:t>Structural and piping  was Hastelloy-N (nickel alloy)</a:t>
            </a:r>
          </a:p>
          <a:p>
            <a:pPr lvl="2"/>
            <a:r>
              <a:rPr lang="en-US" sz="2800" baseline="-25000" dirty="0"/>
              <a:t>Secondary coolant was molten LiF-BeF</a:t>
            </a:r>
            <a:r>
              <a:rPr lang="en-US" baseline="-50000" dirty="0"/>
              <a:t>2</a:t>
            </a:r>
          </a:p>
          <a:p>
            <a:pPr lvl="2"/>
            <a:r>
              <a:rPr lang="en-US" sz="2800" baseline="-50000" dirty="0"/>
              <a:t>No online fuel processing</a:t>
            </a:r>
          </a:p>
          <a:p>
            <a:pPr lvl="1"/>
            <a:endParaRPr lang="en-US" sz="2800" baseline="-5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7D9B56-7891-4DBA-9093-9D196700442E}"/>
              </a:ext>
            </a:extLst>
          </p:cNvPr>
          <p:cNvSpPr/>
          <p:nvPr/>
        </p:nvSpPr>
        <p:spPr>
          <a:xfrm>
            <a:off x="2213113" y="385927"/>
            <a:ext cx="732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Molten Salt Reactor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9513E-166E-494D-A937-829718C07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13" y="2152713"/>
            <a:ext cx="4881058" cy="36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3DBE65-7542-4642-8ABB-B4A85A95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92" y="329692"/>
            <a:ext cx="8406179" cy="5779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C70F1-3F88-4221-91E7-F49A04DC75C6}"/>
              </a:ext>
            </a:extLst>
          </p:cNvPr>
          <p:cNvSpPr txBox="1"/>
          <p:nvPr/>
        </p:nvSpPr>
        <p:spPr>
          <a:xfrm>
            <a:off x="251791" y="1298712"/>
            <a:ext cx="235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MSRE Schematic</a:t>
            </a:r>
          </a:p>
        </p:txBody>
      </p:sp>
    </p:spTree>
    <p:extLst>
      <p:ext uri="{BB962C8B-B14F-4D97-AF65-F5344CB8AC3E}">
        <p14:creationId xmlns:p14="http://schemas.microsoft.com/office/powerpoint/2010/main" val="757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657BC9-3963-401B-BCD9-7D93BF21AA31}"/>
              </a:ext>
            </a:extLst>
          </p:cNvPr>
          <p:cNvSpPr/>
          <p:nvPr/>
        </p:nvSpPr>
        <p:spPr>
          <a:xfrm>
            <a:off x="3268682" y="483475"/>
            <a:ext cx="4521879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baseline="-25000" dirty="0"/>
              <a:t>MSRE Operating Experience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59EBFC-2D37-404D-A126-B97B7B0183C8}"/>
              </a:ext>
            </a:extLst>
          </p:cNvPr>
          <p:cNvSpPr/>
          <p:nvPr/>
        </p:nvSpPr>
        <p:spPr>
          <a:xfrm>
            <a:off x="1722783" y="154726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MSRE was a successful experiment</a:t>
            </a:r>
          </a:p>
          <a:p>
            <a:pPr lvl="1"/>
            <a:r>
              <a:rPr lang="en-US" dirty="0"/>
              <a:t>Operation was reliable</a:t>
            </a:r>
          </a:p>
          <a:p>
            <a:pPr lvl="1"/>
            <a:r>
              <a:rPr lang="en-US" dirty="0"/>
              <a:t>Radioactive liquids and gases were contained</a:t>
            </a:r>
          </a:p>
          <a:p>
            <a:pPr lvl="1"/>
            <a:r>
              <a:rPr lang="en-US" dirty="0"/>
              <a:t>Corrosion could be limited effectively with </a:t>
            </a:r>
            <a:r>
              <a:rPr lang="en-US" dirty="0" err="1"/>
              <a:t>Hestalloy</a:t>
            </a:r>
            <a:endParaRPr lang="en-US" dirty="0"/>
          </a:p>
          <a:p>
            <a:pPr lvl="1"/>
            <a:r>
              <a:rPr lang="en-US" dirty="0"/>
              <a:t>UF salts were stable and compatible with other materials</a:t>
            </a:r>
          </a:p>
          <a:p>
            <a:pPr lvl="1"/>
            <a:r>
              <a:rPr lang="en-US" dirty="0"/>
              <a:t>Single-fluid system worked</a:t>
            </a:r>
          </a:p>
          <a:p>
            <a:pPr lvl="1"/>
            <a:r>
              <a:rPr lang="en-US" dirty="0"/>
              <a:t>Operation was acceptable with </a:t>
            </a:r>
            <a:r>
              <a:rPr lang="en-US" baseline="30000" dirty="0"/>
              <a:t>233</a:t>
            </a:r>
            <a:r>
              <a:rPr lang="en-US" dirty="0"/>
              <a:t>U, </a:t>
            </a:r>
            <a:r>
              <a:rPr lang="en-US" baseline="30000" dirty="0"/>
              <a:t>235</a:t>
            </a:r>
            <a:r>
              <a:rPr lang="en-US" dirty="0"/>
              <a:t>U or </a:t>
            </a:r>
            <a:r>
              <a:rPr lang="en-US" baseline="30000" dirty="0"/>
              <a:t>239</a:t>
            </a:r>
            <a:r>
              <a:rPr lang="en-US" dirty="0"/>
              <a:t>Pu</a:t>
            </a:r>
          </a:p>
          <a:p>
            <a:pPr lvl="1"/>
            <a:r>
              <a:rPr lang="en-US" dirty="0"/>
              <a:t>U could be removed completely by fluoridation</a:t>
            </a:r>
          </a:p>
          <a:p>
            <a:pPr lvl="1"/>
            <a:r>
              <a:rPr lang="en-US" dirty="0"/>
              <a:t>Did not include online reprocessing</a:t>
            </a:r>
          </a:p>
          <a:p>
            <a:endParaRPr lang="en-US" dirty="0"/>
          </a:p>
          <a:p>
            <a:r>
              <a:rPr lang="en-US" b="1" dirty="0"/>
              <a:t>What happened next</a:t>
            </a:r>
          </a:p>
          <a:p>
            <a:r>
              <a:rPr lang="en-US" dirty="0"/>
              <a:t>	Modest effort until 1980</a:t>
            </a:r>
          </a:p>
          <a:p>
            <a:r>
              <a:rPr lang="en-US" dirty="0"/>
              <a:t>	1000 </a:t>
            </a:r>
            <a:r>
              <a:rPr lang="en-US" dirty="0" err="1"/>
              <a:t>MWe</a:t>
            </a:r>
            <a:r>
              <a:rPr lang="en-US" dirty="0"/>
              <a:t> MS Breeder was designed </a:t>
            </a:r>
          </a:p>
          <a:p>
            <a:r>
              <a:rPr lang="en-US" dirty="0"/>
              <a:t>	LiF-BeF</a:t>
            </a:r>
            <a:r>
              <a:rPr lang="en-US" baseline="-25000" dirty="0"/>
              <a:t>2</a:t>
            </a:r>
            <a:r>
              <a:rPr lang="en-US" dirty="0"/>
              <a:t> – ThF</a:t>
            </a:r>
            <a:r>
              <a:rPr lang="en-US" baseline="-25000" dirty="0"/>
              <a:t>4</a:t>
            </a:r>
            <a:r>
              <a:rPr lang="en-US" dirty="0"/>
              <a:t> - UF</a:t>
            </a:r>
            <a:r>
              <a:rPr lang="en-US" baseline="-25000" dirty="0"/>
              <a:t>4 </a:t>
            </a:r>
            <a:r>
              <a:rPr lang="en-US" dirty="0"/>
              <a:t>fuel salt</a:t>
            </a:r>
          </a:p>
          <a:p>
            <a:r>
              <a:rPr lang="en-US" dirty="0"/>
              <a:t>	Secondary coolant NaF-NaBF</a:t>
            </a:r>
            <a:r>
              <a:rPr lang="en-US" baseline="-25000" dirty="0"/>
              <a:t>4 </a:t>
            </a:r>
          </a:p>
          <a:p>
            <a:r>
              <a:rPr lang="en-US" b="1" dirty="0"/>
              <a:t>Effort stopped to focus on LMFBR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2" descr="Image result for molten salt reactor">
            <a:extLst>
              <a:ext uri="{FF2B5EF4-FFF2-40B4-BE49-F238E27FC236}">
                <a16:creationId xmlns:a16="http://schemas.microsoft.com/office/drawing/2014/main" xmlns="" id="{57A08EB1-E36E-4D67-9AE7-BEC41498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3" y="2922792"/>
            <a:ext cx="4107403" cy="30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FCE7B3-DEC6-4BFC-A175-551BB3D8ED4D}"/>
              </a:ext>
            </a:extLst>
          </p:cNvPr>
          <p:cNvSpPr txBox="1"/>
          <p:nvPr/>
        </p:nvSpPr>
        <p:spPr>
          <a:xfrm>
            <a:off x="8242853" y="2388928"/>
            <a:ext cx="352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ANP Engine at EBR-1 Site</a:t>
            </a:r>
          </a:p>
        </p:txBody>
      </p:sp>
    </p:spTree>
    <p:extLst>
      <p:ext uri="{BB962C8B-B14F-4D97-AF65-F5344CB8AC3E}">
        <p14:creationId xmlns:p14="http://schemas.microsoft.com/office/powerpoint/2010/main" val="40119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55494-910A-4ABC-B352-3D34036A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79194"/>
            <a:ext cx="10058400" cy="85308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Current Day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3676A-E273-4CD7-809C-19042783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Decisions, decisions, decisions</a:t>
            </a:r>
          </a:p>
          <a:p>
            <a:pPr lvl="1"/>
            <a:r>
              <a:rPr lang="en-US" dirty="0"/>
              <a:t>What applications and options are important</a:t>
            </a:r>
          </a:p>
          <a:p>
            <a:pPr lvl="1"/>
            <a:r>
              <a:rPr lang="en-US" dirty="0"/>
              <a:t>Who is involved</a:t>
            </a:r>
          </a:p>
          <a:p>
            <a:pPr lvl="1"/>
            <a:r>
              <a:rPr lang="en-US" dirty="0"/>
              <a:t>What is the cost? How is it financed/developed?</a:t>
            </a:r>
          </a:p>
          <a:p>
            <a:pPr lvl="1"/>
            <a:r>
              <a:rPr lang="en-US" dirty="0"/>
              <a:t>What are limiting issues for full-scale application?</a:t>
            </a:r>
          </a:p>
          <a:p>
            <a:pPr lvl="1"/>
            <a:r>
              <a:rPr lang="en-US" dirty="0"/>
              <a:t>What is a comprehensive safety analysis? </a:t>
            </a:r>
          </a:p>
          <a:p>
            <a:pPr lvl="1"/>
            <a:r>
              <a:rPr lang="en-US" dirty="0"/>
              <a:t>What are the problems for site rehabilitation after</a:t>
            </a:r>
            <a:br>
              <a:rPr lang="en-US" dirty="0"/>
            </a:br>
            <a:r>
              <a:rPr lang="en-US" dirty="0"/>
              <a:t>end-of-life.</a:t>
            </a:r>
          </a:p>
          <a:p>
            <a:pPr lvl="1"/>
            <a:r>
              <a:rPr lang="en-US" dirty="0"/>
              <a:t>Non-proliferation issues.</a:t>
            </a:r>
          </a:p>
          <a:p>
            <a:r>
              <a:rPr lang="en-US" dirty="0"/>
              <a:t>What fuel, Th or U?</a:t>
            </a:r>
          </a:p>
          <a:p>
            <a:pPr lvl="1"/>
            <a:r>
              <a:rPr lang="en-US" dirty="0"/>
              <a:t>May be an issue independent of MSR</a:t>
            </a:r>
          </a:p>
          <a:p>
            <a:pPr lvl="1"/>
            <a:endParaRPr lang="en-US" dirty="0"/>
          </a:p>
        </p:txBody>
      </p:sp>
      <p:pic>
        <p:nvPicPr>
          <p:cNvPr id="4" name="Picture 2" descr="Image result for molten salt reactor">
            <a:extLst>
              <a:ext uri="{FF2B5EF4-FFF2-40B4-BE49-F238E27FC236}">
                <a16:creationId xmlns:a16="http://schemas.microsoft.com/office/drawing/2014/main" xmlns="" id="{0DD4F0F8-CBA0-416D-B396-4801773F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96" y="1745530"/>
            <a:ext cx="5265996" cy="37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80DEDB-D065-4E33-B136-529C8F2FC50C}"/>
              </a:ext>
            </a:extLst>
          </p:cNvPr>
          <p:cNvSpPr txBox="1"/>
          <p:nvPr/>
        </p:nvSpPr>
        <p:spPr>
          <a:xfrm>
            <a:off x="7659756" y="5486398"/>
            <a:ext cx="31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One of several concepts: Brayton cycle 40-44% efficiency</a:t>
            </a:r>
          </a:p>
        </p:txBody>
      </p:sp>
    </p:spTree>
    <p:extLst>
      <p:ext uri="{BB962C8B-B14F-4D97-AF65-F5344CB8AC3E}">
        <p14:creationId xmlns:p14="http://schemas.microsoft.com/office/powerpoint/2010/main" val="1928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DF552-9FAC-4F33-B84B-ABAC7FA7C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6014"/>
            <a:ext cx="9144000" cy="772698"/>
          </a:xfrm>
        </p:spPr>
        <p:txBody>
          <a:bodyPr>
            <a:normAutofit/>
          </a:bodyPr>
          <a:lstStyle/>
          <a:p>
            <a:r>
              <a:rPr lang="en-US" sz="4400" b="1" dirty="0"/>
              <a:t>Brayton Cycle Operation</a:t>
            </a:r>
          </a:p>
        </p:txBody>
      </p:sp>
      <p:pic>
        <p:nvPicPr>
          <p:cNvPr id="4" name="Picture 6" descr="Image result for brayton cycle thermodynamics">
            <a:extLst>
              <a:ext uri="{FF2B5EF4-FFF2-40B4-BE49-F238E27FC236}">
                <a16:creationId xmlns:a16="http://schemas.microsoft.com/office/drawing/2014/main" xmlns="" id="{E4A0C869-EB33-45AD-B1CE-F72109F9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8713"/>
            <a:ext cx="7940779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234788-165E-40DF-BD6B-212798909F34}"/>
              </a:ext>
            </a:extLst>
          </p:cNvPr>
          <p:cNvSpPr txBox="1"/>
          <p:nvPr/>
        </p:nvSpPr>
        <p:spPr>
          <a:xfrm>
            <a:off x="2875722" y="4545497"/>
            <a:ext cx="439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Temperature yields better efficiency and more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868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E1D4F-54CE-4DBE-B120-176F11E9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9345"/>
          </a:xfrm>
        </p:spPr>
        <p:txBody>
          <a:bodyPr/>
          <a:lstStyle/>
          <a:p>
            <a:pPr algn="ctr"/>
            <a:r>
              <a:rPr lang="en-US" b="1" dirty="0"/>
              <a:t>MSR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C410F-092A-49F9-9077-93502EE3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2780"/>
            <a:ext cx="10058400" cy="45189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Walk-away safe</a:t>
            </a:r>
          </a:p>
          <a:p>
            <a:pPr lvl="1"/>
            <a:r>
              <a:rPr lang="en-US" dirty="0"/>
              <a:t>The core is already melted</a:t>
            </a:r>
          </a:p>
          <a:p>
            <a:pPr lvl="1"/>
            <a:r>
              <a:rPr lang="en-US" dirty="0"/>
              <a:t>Negative temperature and void coefficients</a:t>
            </a:r>
          </a:p>
          <a:p>
            <a:pPr lvl="1"/>
            <a:r>
              <a:rPr lang="en-US" dirty="0"/>
              <a:t>Lower fissile and radioactive inventory</a:t>
            </a:r>
          </a:p>
          <a:p>
            <a:pPr lvl="1"/>
            <a:r>
              <a:rPr lang="en-US" dirty="0"/>
              <a:t>Low pressure operation - near atmospheric</a:t>
            </a:r>
          </a:p>
          <a:p>
            <a:pPr lvl="1"/>
            <a:r>
              <a:rPr lang="en-US" dirty="0"/>
              <a:t>Freeze plugs melt at high temperatures dumping the core to subcritical “tanks”</a:t>
            </a:r>
          </a:p>
          <a:p>
            <a:pPr lvl="1"/>
            <a:r>
              <a:rPr lang="en-US" dirty="0"/>
              <a:t>No operator action needed for fuel dumping</a:t>
            </a:r>
          </a:p>
          <a:p>
            <a:r>
              <a:rPr lang="en-US" b="1" dirty="0"/>
              <a:t>High temperature operation</a:t>
            </a:r>
          </a:p>
          <a:p>
            <a:pPr lvl="1"/>
            <a:r>
              <a:rPr lang="en-US" dirty="0"/>
              <a:t>Broadens process applications such as hydrogen generation</a:t>
            </a:r>
          </a:p>
          <a:p>
            <a:pPr lvl="1"/>
            <a:r>
              <a:rPr lang="en-US" dirty="0"/>
              <a:t>Raises efficiency to 40-44% range compared to LWRs at ~32-34%</a:t>
            </a:r>
          </a:p>
          <a:p>
            <a:r>
              <a:rPr lang="en-US" b="1" dirty="0"/>
              <a:t>Can be used to “burn” existing spent fuel (about 96% of the waste for  LWRs)</a:t>
            </a:r>
          </a:p>
          <a:p>
            <a:r>
              <a:rPr lang="en-US" b="1" dirty="0"/>
              <a:t>Smaller amount of waste material</a:t>
            </a:r>
          </a:p>
          <a:p>
            <a:r>
              <a:rPr lang="en-US" b="1" dirty="0"/>
              <a:t>More efficient nuclear  fuel usage</a:t>
            </a:r>
          </a:p>
          <a:p>
            <a:pPr lvl="1"/>
            <a:r>
              <a:rPr lang="en-US" dirty="0"/>
              <a:t>No solid fuel assembly</a:t>
            </a:r>
          </a:p>
          <a:p>
            <a:pPr lvl="1"/>
            <a:r>
              <a:rPr lang="en-US" dirty="0"/>
              <a:t>Online refueling</a:t>
            </a:r>
          </a:p>
          <a:p>
            <a:r>
              <a:rPr lang="en-US" b="1" dirty="0"/>
              <a:t>Waste not useful for future weapons applications</a:t>
            </a:r>
          </a:p>
          <a:p>
            <a:r>
              <a:rPr lang="en-US" b="1" dirty="0"/>
              <a:t>Fuel conversion and breeding easier with continuous reprocessing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4173</TotalTime>
  <Words>1608</Words>
  <Application>Microsoft Office PowerPoint</Application>
  <PresentationFormat>Custom</PresentationFormat>
  <Paragraphs>348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Retrospect</vt:lpstr>
      <vt:lpstr>Molten Salt Reactors</vt:lpstr>
      <vt:lpstr>PowerPoint Presentation</vt:lpstr>
      <vt:lpstr>History</vt:lpstr>
      <vt:lpstr>PowerPoint Presentation</vt:lpstr>
      <vt:lpstr>PowerPoint Presentation</vt:lpstr>
      <vt:lpstr>PowerPoint Presentation</vt:lpstr>
      <vt:lpstr>Current Day Overview</vt:lpstr>
      <vt:lpstr>Brayton Cycle Operation</vt:lpstr>
      <vt:lpstr>MSR Advantages</vt:lpstr>
      <vt:lpstr>PowerPoint Presentation</vt:lpstr>
      <vt:lpstr>Development Issues and Design Questions</vt:lpstr>
      <vt:lpstr>Development Issues and Design Questions</vt:lpstr>
      <vt:lpstr>Development Issues and Design Questions</vt:lpstr>
      <vt:lpstr>PowerPoint Presentation</vt:lpstr>
      <vt:lpstr>Breeding New Thorium Fuel</vt:lpstr>
      <vt:lpstr>Who is playing and What Designs</vt:lpstr>
      <vt:lpstr>Chinese Program (SINOP)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Liquid Fluoride Thorium Reactor and FLiBe LFTR</vt:lpstr>
      <vt:lpstr>ThorCon</vt:lpstr>
      <vt:lpstr>Terrestrial Energy IMSR</vt:lpstr>
      <vt:lpstr>First Business Casualty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ROWLAND LINFORD</dc:creator>
  <cp:lastModifiedBy>pas</cp:lastModifiedBy>
  <cp:revision>322</cp:revision>
  <cp:lastPrinted>2018-03-28T22:25:38Z</cp:lastPrinted>
  <dcterms:created xsi:type="dcterms:W3CDTF">2018-03-20T16:30:35Z</dcterms:created>
  <dcterms:modified xsi:type="dcterms:W3CDTF">2019-03-20T01:41:42Z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-297705065</vt:i4>
  </property>
  <property fmtid="{D5CDD505-2E9C-101B-9397-08002B2CF9AE}" pid="3" name="_NewReviewCycle">
    <vt:lpwstr/>
  </property>
  <property fmtid="{D5CDD505-2E9C-101B-9397-08002B2CF9AE}" pid="4" name="_EmailSubject">
    <vt:lpwstr>LNS website stuff</vt:lpwstr>
  </property>
  <property fmtid="{D5CDD505-2E9C-101B-9397-08002B2CF9AE}" pid="5" name="_AuthorEmail">
    <vt:lpwstr>PSICARD@entergy.com</vt:lpwstr>
  </property>
  <property fmtid="{D5CDD505-2E9C-101B-9397-08002B2CF9AE}" pid="6" name="_AuthorEmailDisplayName">
    <vt:lpwstr>SICARD, PAUL A</vt:lpwstr>
  </property>
</Properties>
</file>