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8" r:id="rId4"/>
    <p:sldId id="259" r:id="rId5"/>
    <p:sldId id="298" r:id="rId6"/>
    <p:sldId id="299" r:id="rId7"/>
    <p:sldId id="273" r:id="rId8"/>
    <p:sldId id="266" r:id="rId9"/>
    <p:sldId id="279" r:id="rId10"/>
    <p:sldId id="300" r:id="rId11"/>
    <p:sldId id="264" r:id="rId12"/>
    <p:sldId id="263" r:id="rId13"/>
    <p:sldId id="280" r:id="rId14"/>
    <p:sldId id="270" r:id="rId15"/>
    <p:sldId id="271" r:id="rId16"/>
    <p:sldId id="301" r:id="rId17"/>
    <p:sldId id="302" r:id="rId18"/>
    <p:sldId id="274" r:id="rId19"/>
    <p:sldId id="272" r:id="rId20"/>
    <p:sldId id="303" r:id="rId21"/>
    <p:sldId id="304" r:id="rId22"/>
    <p:sldId id="305" r:id="rId23"/>
    <p:sldId id="277" r:id="rId24"/>
    <p:sldId id="293" r:id="rId25"/>
    <p:sldId id="268" r:id="rId26"/>
    <p:sldId id="276" r:id="rId27"/>
    <p:sldId id="297" r:id="rId28"/>
    <p:sldId id="307" r:id="rId29"/>
    <p:sldId id="308" r:id="rId30"/>
    <p:sldId id="296" r:id="rId31"/>
    <p:sldId id="292" r:id="rId32"/>
    <p:sldId id="278" r:id="rId33"/>
    <p:sldId id="286" r:id="rId34"/>
    <p:sldId id="285" r:id="rId35"/>
    <p:sldId id="288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12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8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5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4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3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8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5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4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9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A2A0D6-C8F8-4896-BF0B-6A31237AE4D1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1EE43-5BDD-4B71-B43F-F9E0B4D16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67478"/>
            <a:ext cx="5727592" cy="141715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6400" cap="all" spc="200" dirty="0">
                <a:solidFill>
                  <a:schemeClr val="tx2"/>
                </a:solidFill>
                <a:ea typeface="+mn-ea"/>
                <a:cs typeface="+mn-cs"/>
              </a:rPr>
              <a:t>NuScale SMR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2377D3-A175-4E50-877B-3967F8674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2915142"/>
            <a:ext cx="5724821" cy="296667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An Innovative Design by a Nuclear Newcomer</a:t>
            </a:r>
          </a:p>
          <a:p>
            <a:endParaRPr lang="en-US" sz="3200" dirty="0"/>
          </a:p>
          <a:p>
            <a:pPr algn="r"/>
            <a:endParaRPr lang="en-US" dirty="0"/>
          </a:p>
          <a:p>
            <a:pPr algn="r">
              <a:spcBef>
                <a:spcPts val="0"/>
              </a:spcBef>
            </a:pPr>
            <a:r>
              <a:rPr lang="en-US" dirty="0"/>
              <a:t>Rowland Linford</a:t>
            </a:r>
          </a:p>
          <a:p>
            <a:pPr algn="r">
              <a:spcBef>
                <a:spcPts val="0"/>
              </a:spcBef>
            </a:pPr>
            <a:r>
              <a:rPr lang="en-US" dirty="0"/>
              <a:t>Dylan </a:t>
            </a:r>
            <a:r>
              <a:rPr lang="en-US" dirty="0" err="1"/>
              <a:t>Robideaux</a:t>
            </a:r>
            <a:endParaRPr lang="en-US" dirty="0"/>
          </a:p>
        </p:txBody>
      </p:sp>
      <p:pic>
        <p:nvPicPr>
          <p:cNvPr id="5" name="Picture 4" descr="A picture containing indoor, black&#10;&#10;Description generated with high confidence">
            <a:extLst>
              <a:ext uri="{FF2B5EF4-FFF2-40B4-BE49-F238E27FC236}">
                <a16:creationId xmlns:a16="http://schemas.microsoft.com/office/drawing/2014/main" xmlns="" id="{721AAF3F-1C22-4445-9233-F0579F00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35" y="340836"/>
            <a:ext cx="4318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94203A0-409A-4233-A3D2-D773D48F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Off-the-Shelf Items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10239E5-EF6A-4C4F-8FD0-375EF8087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Reactor Vessel and Containment Materials - Used in Commercial Nuclear Plant Operations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Magnetic Jack Control Rod Drive Mechanisms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Control Rods and Fuel Assemblies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Skid Mounted Steam Turbine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Air-cooled Generators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Condenser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Feedwater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Emergency Core Cooling System Valves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Fuel Handling Cranes and Fuel Mast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6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in the water&#10;&#10;Description generated with very high confidence">
            <a:extLst>
              <a:ext uri="{FF2B5EF4-FFF2-40B4-BE49-F238E27FC236}">
                <a16:creationId xmlns:a16="http://schemas.microsoft.com/office/drawing/2014/main" xmlns="" id="{695E9161-D698-4B21-B62E-8BA1E2CD8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45428"/>
            <a:ext cx="6527410" cy="2059770"/>
          </a:xfrm>
          <a:prstGeom prst="rect">
            <a:avLst/>
          </a:prstGeom>
        </p:spPr>
      </p:pic>
      <p:pic>
        <p:nvPicPr>
          <p:cNvPr id="4" name="Picture 3" descr="A picture containing grass, outdoor, sky, train&#10;&#10;Description generated with very high confidence">
            <a:extLst>
              <a:ext uri="{FF2B5EF4-FFF2-40B4-BE49-F238E27FC236}">
                <a16:creationId xmlns:a16="http://schemas.microsoft.com/office/drawing/2014/main" xmlns="" id="{800100B0-0757-493F-A6D5-BB3779A95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46" y="2307728"/>
            <a:ext cx="5401994" cy="378966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881B07A9-1B34-4340-9669-E8B1D1F7A3F7}"/>
              </a:ext>
            </a:extLst>
          </p:cNvPr>
          <p:cNvSpPr txBox="1">
            <a:spLocks/>
          </p:cNvSpPr>
          <p:nvPr/>
        </p:nvSpPr>
        <p:spPr>
          <a:xfrm>
            <a:off x="733166" y="3492843"/>
            <a:ext cx="4324866" cy="591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Ease for transportation from factory</a:t>
            </a:r>
          </a:p>
        </p:txBody>
      </p:sp>
    </p:spTree>
    <p:extLst>
      <p:ext uri="{BB962C8B-B14F-4D97-AF65-F5344CB8AC3E}">
        <p14:creationId xmlns:p14="http://schemas.microsoft.com/office/powerpoint/2010/main" val="235684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F629E6C0-463E-4670-A41E-579F3932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4" y="445639"/>
            <a:ext cx="9893643" cy="55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6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BDFC4426-45A9-4CBA-9041-A941438EF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06" y="566824"/>
            <a:ext cx="7051675" cy="52990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2DC40044-1CEF-4020-ACD0-3FD9C5209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167" y="3492843"/>
            <a:ext cx="3409693" cy="59166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Overall Plant Performance</a:t>
            </a:r>
          </a:p>
        </p:txBody>
      </p:sp>
    </p:spTree>
    <p:extLst>
      <p:ext uri="{BB962C8B-B14F-4D97-AF65-F5344CB8AC3E}">
        <p14:creationId xmlns:p14="http://schemas.microsoft.com/office/powerpoint/2010/main" val="351722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kollar\Documents\Marketing\Logos-Pics\NuScale_Building_SideA_Final.jpg">
            <a:extLst>
              <a:ext uri="{FF2B5EF4-FFF2-40B4-BE49-F238E27FC236}">
                <a16:creationId xmlns:a16="http://schemas.microsoft.com/office/drawing/2014/main" xmlns="" id="{661073B5-4D8D-4A49-AA9E-817D0343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17" y="275058"/>
            <a:ext cx="5526206" cy="27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827679-7409-4786-B0F8-85455F81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848" y="757780"/>
            <a:ext cx="1867159" cy="542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56FB83-38FC-4753-9F2D-7263A429E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46" y="3449897"/>
            <a:ext cx="4787115" cy="269275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8A0EB9C-53CB-42C2-A154-E3713E06F3B5}"/>
              </a:ext>
            </a:extLst>
          </p:cNvPr>
          <p:cNvCxnSpPr>
            <a:cxnSpLocks/>
          </p:cNvCxnSpPr>
          <p:nvPr/>
        </p:nvCxnSpPr>
        <p:spPr>
          <a:xfrm flipV="1">
            <a:off x="2982097" y="2347784"/>
            <a:ext cx="4775422" cy="3253946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4D52D62-2273-4FE2-AEC9-4B85248F6D38}"/>
              </a:ext>
            </a:extLst>
          </p:cNvPr>
          <p:cNvCxnSpPr>
            <a:cxnSpLocks/>
          </p:cNvCxnSpPr>
          <p:nvPr/>
        </p:nvCxnSpPr>
        <p:spPr>
          <a:xfrm>
            <a:off x="3140192" y="2638780"/>
            <a:ext cx="5432903" cy="2065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C755DF6-5042-4AD3-B7B7-3C855072BAE4}"/>
              </a:ext>
            </a:extLst>
          </p:cNvPr>
          <p:cNvCxnSpPr>
            <a:cxnSpLocks/>
          </p:cNvCxnSpPr>
          <p:nvPr/>
        </p:nvCxnSpPr>
        <p:spPr>
          <a:xfrm>
            <a:off x="8452856" y="2638780"/>
            <a:ext cx="593261" cy="19959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7C02F18-8CFF-4DCC-9057-19A919D98BB7}"/>
              </a:ext>
            </a:extLst>
          </p:cNvPr>
          <p:cNvGrpSpPr/>
          <p:nvPr/>
        </p:nvGrpSpPr>
        <p:grpSpPr>
          <a:xfrm>
            <a:off x="904013" y="896405"/>
            <a:ext cx="10175879" cy="4911270"/>
            <a:chOff x="452191" y="1673638"/>
            <a:chExt cx="8569459" cy="43506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FE5EDAD-1823-40A5-9D4B-70986A4B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673638"/>
              <a:ext cx="8335850" cy="4117562"/>
            </a:xfrm>
            <a:prstGeom prst="rect">
              <a:avLst/>
            </a:prstGeom>
          </p:spPr>
        </p:pic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AF708403-61E3-4D2F-9FE8-F938D9157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1676399"/>
              <a:ext cx="16463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reactor building crane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3B181801-6DAD-4060-849D-D3200ECAD0E6}"/>
                </a:ext>
              </a:extLst>
            </p:cNvPr>
            <p:cNvCxnSpPr>
              <a:endCxn id="5" idx="2"/>
            </p:cNvCxnSpPr>
            <p:nvPr/>
          </p:nvCxnSpPr>
          <p:spPr bwMode="auto">
            <a:xfrm flipV="1">
              <a:off x="6080975" y="1953398"/>
              <a:ext cx="0" cy="561205"/>
            </a:xfrm>
            <a:prstGeom prst="straightConnector1">
              <a:avLst/>
            </a:prstGeom>
            <a:ln w="15875">
              <a:solidFill>
                <a:schemeClr val="accent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D85C167C-1A13-41C2-9191-7F8FE6ADED85}"/>
                </a:ext>
              </a:extLst>
            </p:cNvPr>
            <p:cNvCxnSpPr/>
            <p:nvPr/>
          </p:nvCxnSpPr>
          <p:spPr bwMode="auto">
            <a:xfrm flipV="1">
              <a:off x="3046242" y="1902661"/>
              <a:ext cx="1067" cy="1631669"/>
            </a:xfrm>
            <a:prstGeom prst="straightConnector1">
              <a:avLst/>
            </a:prstGeom>
            <a:ln w="15875">
              <a:solidFill>
                <a:schemeClr val="accent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xmlns="" id="{0247D08E-6AE3-4D2A-85EE-AC678113F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5560368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reactor </a:t>
              </a:r>
              <a:r>
                <a:rPr lang="en-US" sz="1200" b="1" dirty="0">
                  <a:ea typeface="ＭＳ Ｐゴシック" pitchFamily="34" charset="-128"/>
                </a:rPr>
                <a:t>pool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A14D9EB8-AF37-4F49-8671-34A039C7780D}"/>
                </a:ext>
              </a:extLst>
            </p:cNvPr>
            <p:cNvCxnSpPr>
              <a:endCxn id="9" idx="0"/>
            </p:cNvCxnSpPr>
            <p:nvPr/>
          </p:nvCxnSpPr>
          <p:spPr bwMode="auto">
            <a:xfrm>
              <a:off x="5829300" y="5046565"/>
              <a:ext cx="1" cy="513803"/>
            </a:xfrm>
            <a:prstGeom prst="straightConnector1">
              <a:avLst/>
            </a:prstGeom>
            <a:ln w="15875">
              <a:solidFill>
                <a:schemeClr val="accent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1ECFBFD-DA5A-473E-956F-033123A2C18E}"/>
                </a:ext>
              </a:extLst>
            </p:cNvPr>
            <p:cNvCxnSpPr>
              <a:endCxn id="12" idx="0"/>
            </p:cNvCxnSpPr>
            <p:nvPr/>
          </p:nvCxnSpPr>
          <p:spPr bwMode="auto">
            <a:xfrm flipH="1">
              <a:off x="2234867" y="4343400"/>
              <a:ext cx="965534" cy="121920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F7CA9B6E-DEE5-465F-B085-911E728E4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5562600"/>
              <a:ext cx="5073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weir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C71C2F28-F3A8-43C2-92EB-B7D56D59F151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 flipH="1">
              <a:off x="3078051" y="4953000"/>
              <a:ext cx="274749" cy="461666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xmlns="" id="{836E443B-9046-4DE1-BF77-523DC923E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139" y="5562600"/>
              <a:ext cx="16038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reactor vessel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ea typeface="ＭＳ Ｐゴシック" pitchFamily="34" charset="-128"/>
                </a:rPr>
                <a:t>flange tool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B5090A05-FB73-464E-B9BB-1A2ACD267708}"/>
                </a:ext>
              </a:extLst>
            </p:cNvPr>
            <p:cNvCxnSpPr>
              <a:endCxn id="18" idx="0"/>
            </p:cNvCxnSpPr>
            <p:nvPr/>
          </p:nvCxnSpPr>
          <p:spPr bwMode="auto">
            <a:xfrm>
              <a:off x="6973129" y="4778422"/>
              <a:ext cx="1" cy="784178"/>
            </a:xfrm>
            <a:prstGeom prst="straightConnector1">
              <a:avLst/>
            </a:prstGeom>
            <a:ln w="15875">
              <a:solidFill>
                <a:schemeClr val="accent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xmlns="" id="{E1383DC0-96B1-4D9C-ADFD-00B28FCA1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562600"/>
              <a:ext cx="16038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containment vessel </a:t>
              </a:r>
              <a:r>
                <a:rPr lang="en-US" sz="1200" b="1" dirty="0">
                  <a:ea typeface="ＭＳ Ｐゴシック" pitchFamily="34" charset="-128"/>
                </a:rPr>
                <a:t>flange tool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EB44FA4-DA59-4229-BC3B-C80D3BE809D5}"/>
                </a:ext>
              </a:extLst>
            </p:cNvPr>
            <p:cNvCxnSpPr>
              <a:endCxn id="16" idx="0"/>
            </p:cNvCxnSpPr>
            <p:nvPr/>
          </p:nvCxnSpPr>
          <p:spPr bwMode="auto">
            <a:xfrm>
              <a:off x="4114800" y="4953000"/>
              <a:ext cx="344711" cy="60960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xmlns="" id="{9D4E6E0E-A39E-4ACF-91D0-03ED9D1D5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5562600"/>
              <a:ext cx="12970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NuScale Power </a:t>
              </a:r>
              <a:r>
                <a:rPr lang="en-US" sz="1200" b="1" dirty="0">
                  <a:ea typeface="ＭＳ Ｐゴシック" pitchFamily="34" charset="-128"/>
                </a:rPr>
                <a:t>Module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7FD8B27C-EEB5-4758-999F-FE0706808B03}"/>
                </a:ext>
              </a:extLst>
            </p:cNvPr>
            <p:cNvCxnSpPr>
              <a:endCxn id="20" idx="2"/>
            </p:cNvCxnSpPr>
            <p:nvPr/>
          </p:nvCxnSpPr>
          <p:spPr bwMode="auto">
            <a:xfrm flipH="1" flipV="1">
              <a:off x="4769325" y="1953398"/>
              <a:ext cx="336076" cy="1323205"/>
            </a:xfrm>
            <a:prstGeom prst="straightConnector1">
              <a:avLst/>
            </a:prstGeom>
            <a:ln w="15875">
              <a:solidFill>
                <a:schemeClr val="accent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xmlns="" id="{EE11261B-2717-437E-A9D5-ECBE97D47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1676399"/>
              <a:ext cx="1309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biological shield</a:t>
              </a: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xmlns="" id="{9A727AD9-3751-49F6-98DC-804859E91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191" y="5562600"/>
              <a:ext cx="13354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ea typeface="ＭＳ Ｐゴシック" pitchFamily="34" charset="-128"/>
                </a:rPr>
                <a:t>spent fuel pool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93DDBAD0-8662-4EE1-9728-2A9A1970EB82}"/>
                </a:ext>
              </a:extLst>
            </p:cNvPr>
            <p:cNvCxnSpPr>
              <a:endCxn id="21" idx="0"/>
            </p:cNvCxnSpPr>
            <p:nvPr/>
          </p:nvCxnSpPr>
          <p:spPr bwMode="auto">
            <a:xfrm flipH="1">
              <a:off x="1119925" y="4571170"/>
              <a:ext cx="1242276" cy="99143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920E08-BC87-4C0A-9705-DEDAA1205BC8}"/>
              </a:ext>
            </a:extLst>
          </p:cNvPr>
          <p:cNvSpPr txBox="1"/>
          <p:nvPr/>
        </p:nvSpPr>
        <p:spPr>
          <a:xfrm>
            <a:off x="3454134" y="5769424"/>
            <a:ext cx="494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Reactor Building Side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714AAA-3AFD-4056-96FD-C9461EC29912}"/>
              </a:ext>
            </a:extLst>
          </p:cNvPr>
          <p:cNvSpPr txBox="1"/>
          <p:nvPr/>
        </p:nvSpPr>
        <p:spPr>
          <a:xfrm>
            <a:off x="3261801" y="932943"/>
            <a:ext cx="1448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refueling machine</a:t>
            </a:r>
          </a:p>
        </p:txBody>
      </p:sp>
    </p:spTree>
    <p:extLst>
      <p:ext uri="{BB962C8B-B14F-4D97-AF65-F5344CB8AC3E}">
        <p14:creationId xmlns:p14="http://schemas.microsoft.com/office/powerpoint/2010/main" val="393761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531D5-9056-4414-B933-1829D1D4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6752" cy="1450757"/>
          </a:xfrm>
        </p:spPr>
        <p:txBody>
          <a:bodyPr/>
          <a:lstStyle/>
          <a:p>
            <a:pPr algn="ctr"/>
            <a:r>
              <a:rPr lang="en-US" b="1" dirty="0" err="1"/>
              <a:t>NuScale</a:t>
            </a:r>
            <a:r>
              <a:rPr lang="en-US" b="1" dirty="0"/>
              <a:t> Safety Advantages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9AC69AA-5AAB-4E6C-99B0-07E9F8BAE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056754" cy="4497402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Natural Convection for Cooling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Inherently safe, gravity-driven natural circulation of water over the fuel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No pumps, no need for emergency generators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Seismically Robust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Containment is submerged in a pool of water below ground  in an robust building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Reactor pool attenuates ground motion and dissipates energy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Simple and Small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 Reactor is 1/20th the size of large reactors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 Integrated reactor design, no large-break loss-of-coolant accidents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Defense-in-Depth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Multiple additional barriers to protect against the release of radiation to the environment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High-strength stainless steel containment 10 times pressure capability  than typical PWR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Water volume to thermal power ratio is 4 times larger resulting in better cooling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Reactor core has only 5% of the fuel of a large reactor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50 </a:t>
            </a:r>
            <a:r>
              <a:rPr lang="en-US" sz="2400" dirty="0" err="1"/>
              <a:t>MWe</a:t>
            </a:r>
            <a:r>
              <a:rPr lang="en-US" sz="2400" dirty="0"/>
              <a:t> Reactor Module </a:t>
            </a:r>
          </a:p>
        </p:txBody>
      </p:sp>
    </p:spTree>
    <p:extLst>
      <p:ext uri="{BB962C8B-B14F-4D97-AF65-F5344CB8AC3E}">
        <p14:creationId xmlns:p14="http://schemas.microsoft.com/office/powerpoint/2010/main" val="190545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9AC69AA-5AAB-4E6C-99B0-07E9F8BAE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555377" cy="43820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Safety starts with underground installation of the NSSS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 up of a card&#10;&#10;Description generated with high confidence">
            <a:extLst>
              <a:ext uri="{FF2B5EF4-FFF2-40B4-BE49-F238E27FC236}">
                <a16:creationId xmlns:a16="http://schemas.microsoft.com/office/drawing/2014/main" xmlns="" id="{2388FEDE-0293-47F9-98F7-5A022CC8C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25" y="217342"/>
            <a:ext cx="6036365" cy="60104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9E90CFB5-16E4-4018-A54F-BDFF138C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852745" cy="145075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NuScale</a:t>
            </a:r>
            <a:r>
              <a:rPr lang="en-US" b="1" dirty="0"/>
              <a:t> Nuclear Safety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5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875BD-58BF-4D38-A091-CE9CEE6E2719}"/>
              </a:ext>
            </a:extLst>
          </p:cNvPr>
          <p:cNvSpPr txBox="1"/>
          <p:nvPr/>
        </p:nvSpPr>
        <p:spPr>
          <a:xfrm>
            <a:off x="7693674" y="848691"/>
            <a:ext cx="3186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NuScale Power Module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Combined Containment Vessel and Integral Reactor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912FA-2E57-428B-BBF0-A542040B3397}"/>
              </a:ext>
            </a:extLst>
          </p:cNvPr>
          <p:cNvSpPr txBox="1"/>
          <p:nvPr/>
        </p:nvSpPr>
        <p:spPr>
          <a:xfrm>
            <a:off x="1526032" y="1064135"/>
            <a:ext cx="342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Typical Pressurized-Water Reactor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Containment &amp; Reactor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A815EB-6149-4226-A980-50816DF67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652348" y="2960436"/>
            <a:ext cx="1266825" cy="1895475"/>
          </a:xfrm>
          <a:prstGeom prst="rect">
            <a:avLst/>
          </a:prstGeom>
        </p:spPr>
      </p:pic>
      <p:pic>
        <p:nvPicPr>
          <p:cNvPr id="5" name="Picture 4" descr="image27.jpg">
            <a:extLst>
              <a:ext uri="{FF2B5EF4-FFF2-40B4-BE49-F238E27FC236}">
                <a16:creationId xmlns:a16="http://schemas.microsoft.com/office/drawing/2014/main" xmlns="" id="{9F342E0F-1839-44C2-867A-8885C705C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9098" r="21468" b="22047"/>
          <a:stretch/>
        </p:blipFill>
        <p:spPr bwMode="auto">
          <a:xfrm>
            <a:off x="1656913" y="1861725"/>
            <a:ext cx="3160449" cy="410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4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ngersoll\Desktop\SMR-003.png">
            <a:extLst>
              <a:ext uri="{FF2B5EF4-FFF2-40B4-BE49-F238E27FC236}">
                <a16:creationId xmlns:a16="http://schemas.microsoft.com/office/drawing/2014/main" xmlns="" id="{602F2CC9-A32D-4E4C-A33F-7BCCBE51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2"/>
          <a:stretch>
            <a:fillRect/>
          </a:stretch>
        </p:blipFill>
        <p:spPr bwMode="auto">
          <a:xfrm>
            <a:off x="1321636" y="2221412"/>
            <a:ext cx="8983899" cy="37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9C0F31DB-F8E8-4D4D-88BB-6FB42A0225F1}"/>
              </a:ext>
            </a:extLst>
          </p:cNvPr>
          <p:cNvGrpSpPr>
            <a:grpSpLocks/>
          </p:cNvGrpSpPr>
          <p:nvPr/>
        </p:nvGrpSpPr>
        <p:grpSpPr bwMode="auto">
          <a:xfrm>
            <a:off x="1565257" y="1614112"/>
            <a:ext cx="8822657" cy="793751"/>
            <a:chOff x="1064526" y="1125957"/>
            <a:chExt cx="7582700" cy="8696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FA5EA12-84EB-4D65-B26F-3874BD67844D}"/>
                </a:ext>
              </a:extLst>
            </p:cNvPr>
            <p:cNvSpPr/>
            <p:nvPr/>
          </p:nvSpPr>
          <p:spPr>
            <a:xfrm>
              <a:off x="1064526" y="1343366"/>
              <a:ext cx="2710752" cy="4348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WATER COOLING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CA40303-12D8-482C-8C84-9D927C431B9A}"/>
                </a:ext>
              </a:extLst>
            </p:cNvPr>
            <p:cNvSpPr/>
            <p:nvPr/>
          </p:nvSpPr>
          <p:spPr>
            <a:xfrm>
              <a:off x="3783833" y="1343365"/>
              <a:ext cx="2314294" cy="4348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prstClr val="black"/>
                  </a:solidFill>
                  <a:cs typeface="Arial" pitchFamily="34" charset="0"/>
                </a:rPr>
                <a:t>BOILING</a:t>
              </a:r>
            </a:p>
          </p:txBody>
        </p:sp>
        <p:sp>
          <p:nvSpPr>
            <p:cNvPr id="5" name="Right Arrow 7">
              <a:extLst>
                <a:ext uri="{FF2B5EF4-FFF2-40B4-BE49-F238E27FC236}">
                  <a16:creationId xmlns:a16="http://schemas.microsoft.com/office/drawing/2014/main" xmlns="" id="{A89EE25C-09F5-44E8-800F-3AC085BB2384}"/>
                </a:ext>
              </a:extLst>
            </p:cNvPr>
            <p:cNvSpPr/>
            <p:nvPr/>
          </p:nvSpPr>
          <p:spPr>
            <a:xfrm>
              <a:off x="6098127" y="1125957"/>
              <a:ext cx="2549099" cy="86963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AIR COOLING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5E4558-1FAB-462C-8E3F-1FD5F7129219}"/>
              </a:ext>
            </a:extLst>
          </p:cNvPr>
          <p:cNvSpPr txBox="1"/>
          <p:nvPr/>
        </p:nvSpPr>
        <p:spPr>
          <a:xfrm>
            <a:off x="4155234" y="5952108"/>
            <a:ext cx="3316701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Triple Crown of Safety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A5564A3-5869-4F66-B94A-6F8FF3C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NuScale</a:t>
            </a:r>
            <a:r>
              <a:rPr lang="en-US" b="1" dirty="0"/>
              <a:t> Safety Time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4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D8805C-B404-4270-B9DB-45AB728B3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26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Small Modular Reactor (SMR) interest</a:t>
            </a:r>
          </a:p>
          <a:p>
            <a:pPr lvl="1"/>
            <a:r>
              <a:rPr lang="en-US" dirty="0"/>
              <a:t>Lower manufacturing costs</a:t>
            </a:r>
          </a:p>
          <a:p>
            <a:pPr lvl="1"/>
            <a:r>
              <a:rPr lang="en-US" dirty="0"/>
              <a:t>Safety upgrading</a:t>
            </a:r>
          </a:p>
          <a:p>
            <a:pPr lvl="1"/>
            <a:r>
              <a:rPr lang="en-US" dirty="0"/>
              <a:t>Easier licensing process</a:t>
            </a:r>
          </a:p>
          <a:p>
            <a:pPr lvl="1"/>
            <a:r>
              <a:rPr lang="en-US" dirty="0"/>
              <a:t>Flexible generation capabilities – off grid possibilities</a:t>
            </a:r>
          </a:p>
          <a:p>
            <a:pPr lvl="1"/>
            <a:r>
              <a:rPr lang="en-US" dirty="0"/>
              <a:t>Less risk for operation</a:t>
            </a:r>
          </a:p>
          <a:p>
            <a:r>
              <a:rPr lang="en-US" dirty="0"/>
              <a:t>What is the development scene</a:t>
            </a:r>
          </a:p>
          <a:p>
            <a:pPr lvl="1"/>
            <a:r>
              <a:rPr lang="en-US" dirty="0"/>
              <a:t>World Nuclear Association (March 2018 update)</a:t>
            </a:r>
          </a:p>
          <a:p>
            <a:pPr lvl="1"/>
            <a:r>
              <a:rPr lang="en-US" dirty="0"/>
              <a:t>Some 86 designs listed</a:t>
            </a:r>
          </a:p>
          <a:p>
            <a:pPr lvl="2"/>
            <a:r>
              <a:rPr lang="en-US" dirty="0"/>
              <a:t>32 were LWR – mostly PWR based designs</a:t>
            </a:r>
          </a:p>
          <a:p>
            <a:pPr lvl="2"/>
            <a:r>
              <a:rPr lang="en-US" dirty="0"/>
              <a:t>2 PHWR </a:t>
            </a:r>
          </a:p>
          <a:p>
            <a:pPr lvl="2"/>
            <a:r>
              <a:rPr lang="en-US" dirty="0"/>
              <a:t>16 gas cooled - mostly helium</a:t>
            </a:r>
          </a:p>
          <a:p>
            <a:pPr lvl="2"/>
            <a:r>
              <a:rPr lang="en-US" dirty="0"/>
              <a:t>6 sodium cooled</a:t>
            </a:r>
          </a:p>
          <a:p>
            <a:pPr lvl="2"/>
            <a:r>
              <a:rPr lang="en-US" dirty="0"/>
              <a:t>9 molten core</a:t>
            </a:r>
          </a:p>
          <a:p>
            <a:pPr lvl="2"/>
            <a:r>
              <a:rPr lang="en-US" dirty="0"/>
              <a:t>Various other designs (traveling/standing wave, lead, bismuth cooled,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International interest very high</a:t>
            </a:r>
          </a:p>
          <a:p>
            <a:r>
              <a:rPr lang="en-US" dirty="0"/>
              <a:t>Several non-traditional players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760896D-A9E0-4C0C-B355-08172F38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0699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E708326B-C043-4C77-8B21-91D3A768A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15776"/>
          <a:stretch/>
        </p:blipFill>
        <p:spPr>
          <a:xfrm>
            <a:off x="1556951" y="1227438"/>
            <a:ext cx="9568457" cy="50745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7F09D78-0F46-4490-B8BB-F7CCB9DDE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5676" y="166255"/>
            <a:ext cx="9885405" cy="98900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Decay Heat Removal 0 to 3 Days Post Accident</a:t>
            </a:r>
          </a:p>
        </p:txBody>
      </p:sp>
    </p:spTree>
    <p:extLst>
      <p:ext uri="{BB962C8B-B14F-4D97-AF65-F5344CB8AC3E}">
        <p14:creationId xmlns:p14="http://schemas.microsoft.com/office/powerpoint/2010/main" val="416764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7F09D78-0F46-4490-B8BB-F7CCB9DDE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8608" y="166255"/>
            <a:ext cx="9017937" cy="989005"/>
          </a:xfrm>
        </p:spPr>
        <p:txBody>
          <a:bodyPr>
            <a:normAutofit/>
          </a:bodyPr>
          <a:lstStyle/>
          <a:p>
            <a:r>
              <a:rPr lang="en-US" sz="4400" b="1" dirty="0"/>
              <a:t>ECCS Mode 3 to 30 Days Post-Accident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E2D0BA4-0DE8-451C-B475-D7A79DE95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/>
          <a:stretch/>
        </p:blipFill>
        <p:spPr>
          <a:xfrm>
            <a:off x="1408669" y="1155260"/>
            <a:ext cx="9397875" cy="51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40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7F09D78-0F46-4490-B8BB-F7CCB9DDE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8608" y="166255"/>
            <a:ext cx="9017937" cy="98900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Core Damage Probability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3035BB3-3317-4458-B00C-24D6D40CF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10282" r="2216" b="17592"/>
          <a:stretch/>
        </p:blipFill>
        <p:spPr>
          <a:xfrm>
            <a:off x="2059208" y="1427111"/>
            <a:ext cx="8476735" cy="490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7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458B1A87-F7BF-4C83-8446-33604CDD0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1682"/>
          <a:stretch/>
        </p:blipFill>
        <p:spPr>
          <a:xfrm>
            <a:off x="1433384" y="197707"/>
            <a:ext cx="9259330" cy="60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831ED45-A770-4764-AD52-1CAF8DA7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NRC agrees </a:t>
            </a:r>
            <a:r>
              <a:rPr lang="en-US" sz="4000" b="1" dirty="0" err="1"/>
              <a:t>NuScale</a:t>
            </a:r>
            <a:r>
              <a:rPr lang="en-US" sz="4000" b="1" dirty="0"/>
              <a:t> SMR needs no back-up power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58A68-B45C-4F3E-9792-65A3F4A0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The US nuclear regulator is satisfied that NuScale Power's small modular reactor (SMR) design can operate safely without the need for safety-related electrical systems. The reactor uses passive safety features, such as relying on convection, not pumps, to circulate water in the primary circuit.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34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7FE32E-3DF0-4DBB-8674-65E02A390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generated with high confidence">
            <a:extLst>
              <a:ext uri="{FF2B5EF4-FFF2-40B4-BE49-F238E27FC236}">
                <a16:creationId xmlns:a16="http://schemas.microsoft.com/office/drawing/2014/main" xmlns="" id="{0C498E9C-495B-4431-99A3-E0AECD4A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758190"/>
            <a:ext cx="8572500" cy="2466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33DC6D-14C5-4014-A65C-F460624AFC62}"/>
              </a:ext>
            </a:extLst>
          </p:cNvPr>
          <p:cNvSpPr/>
          <p:nvPr/>
        </p:nvSpPr>
        <p:spPr>
          <a:xfrm>
            <a:off x="3048000" y="488890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Twelve-reactor simulated control room  commissioned in May 2012 for Human Factors Engineering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2026362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0A9B3C7-45CC-4DEC-8DB4-DCECBB66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 Brief History of </a:t>
            </a:r>
            <a:r>
              <a:rPr lang="en-US" b="1" dirty="0" err="1"/>
              <a:t>NuScale</a:t>
            </a:r>
            <a:r>
              <a:rPr lang="en-US" b="1" dirty="0"/>
              <a:t> SMR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9F04A81-DB61-46A2-999C-E1B03E4C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From 2000 to 2003 </a:t>
            </a:r>
            <a:r>
              <a:rPr lang="en-US" sz="2000" dirty="0" err="1"/>
              <a:t>NuScale</a:t>
            </a:r>
            <a:r>
              <a:rPr lang="en-US" sz="2000" dirty="0"/>
              <a:t> participated in a DOE funded program for development of passive safety systems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After 2003 Oregon State University Built a one-third scale natural circulation heated version of their plant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OSU granted exclusive rights to </a:t>
            </a:r>
            <a:r>
              <a:rPr lang="en-US" sz="2000" dirty="0" err="1"/>
              <a:t>NuScale</a:t>
            </a:r>
            <a:r>
              <a:rPr lang="en-US" sz="2000" dirty="0"/>
              <a:t> for nuclear plant design and use of the test facility</a:t>
            </a:r>
          </a:p>
          <a:p>
            <a:pPr marL="201168" lvl="1" indent="0">
              <a:lnSpc>
                <a:spcPct val="70000"/>
              </a:lnSpc>
              <a:buNone/>
            </a:pPr>
            <a:endParaRPr lang="en-US" sz="1000" dirty="0"/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2008	     </a:t>
            </a:r>
            <a:r>
              <a:rPr lang="en-US" sz="2000" dirty="0" err="1"/>
              <a:t>NuScale</a:t>
            </a:r>
            <a:r>
              <a:rPr lang="en-US" sz="2000" dirty="0"/>
              <a:t> notified the NRC it would pursue Design Certification for it’s technology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2011     Fluor Corporation became the primary investor and to facilitate commercialization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2013     </a:t>
            </a:r>
            <a:r>
              <a:rPr lang="en-US" sz="2000" dirty="0" err="1"/>
              <a:t>NuScale</a:t>
            </a:r>
            <a:r>
              <a:rPr lang="en-US" sz="2000" dirty="0"/>
              <a:t> announced WIN, a western state collaboration to implement </a:t>
            </a:r>
            <a:r>
              <a:rPr lang="en-US" sz="2000" dirty="0" err="1"/>
              <a:t>NuScale</a:t>
            </a:r>
            <a:r>
              <a:rPr lang="en-US" sz="2000" dirty="0"/>
              <a:t> SMRs</a:t>
            </a:r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dirty="0"/>
              <a:t>	     Rolls Royce joined Fluor to add design and manufacturing capabilities</a:t>
            </a:r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dirty="0"/>
              <a:t>	     DOE added $217M matching funds to support the further development of the design    	     and to secure a Design Certification from the U.S. Nuclear Regulatory Commission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2014     </a:t>
            </a:r>
            <a:r>
              <a:rPr lang="en-US" sz="2000" dirty="0" err="1"/>
              <a:t>NuScale</a:t>
            </a:r>
            <a:r>
              <a:rPr lang="en-US" sz="2000" dirty="0"/>
              <a:t> Power LLC and Enercon Services Inc. (ENERCON) announced a new strategic</a:t>
            </a:r>
            <a:br>
              <a:rPr lang="en-US" sz="2000" dirty="0"/>
            </a:br>
            <a:r>
              <a:rPr lang="en-US" sz="2000" dirty="0"/>
              <a:t>	     partnership</a:t>
            </a:r>
          </a:p>
          <a:p>
            <a:pPr marL="201168" lvl="1" indent="0">
              <a:lnSpc>
                <a:spcPct val="70000"/>
              </a:lnSpc>
              <a:buNone/>
            </a:pPr>
            <a:endParaRPr lang="en-US" sz="2000" dirty="0"/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7457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0A9B3C7-45CC-4DEC-8DB4-DCECBB66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 Brief History of </a:t>
            </a:r>
            <a:r>
              <a:rPr lang="en-US" b="1" dirty="0" err="1"/>
              <a:t>NuScale</a:t>
            </a:r>
            <a:r>
              <a:rPr lang="en-US" b="1" dirty="0"/>
              <a:t> SMR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9F04A81-DB61-46A2-999C-E1B03E4C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2015	     Successfully installed a full-length helical coil steam generator (HCSG) at the SIET 	  	     S.p.A.(Italy)</a:t>
            </a:r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dirty="0"/>
              <a:t>	     Fabrication and assembly of a full-scale, upper module mockup of the </a:t>
            </a:r>
            <a:r>
              <a:rPr lang="en-US" sz="2000" dirty="0" err="1"/>
              <a:t>NuScale</a:t>
            </a:r>
            <a:r>
              <a:rPr lang="en-US" sz="2000" dirty="0"/>
              <a:t> Power</a:t>
            </a:r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dirty="0"/>
              <a:t>	     Module was completed</a:t>
            </a:r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dirty="0"/>
              <a:t>	     </a:t>
            </a:r>
            <a:r>
              <a:rPr lang="en-US" sz="2000" dirty="0" err="1"/>
              <a:t>NuScale</a:t>
            </a:r>
            <a:r>
              <a:rPr lang="en-US" sz="2000" dirty="0"/>
              <a:t> Power and Ultra Electronics announced a new strategic partnership</a:t>
            </a:r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dirty="0"/>
              <a:t>	     Contracted for AREVA to manufacture first core and reload fuel assemblies for 	    	     </a:t>
            </a:r>
            <a:r>
              <a:rPr lang="en-US" sz="2000" dirty="0" err="1"/>
              <a:t>NuScale’s</a:t>
            </a:r>
            <a:r>
              <a:rPr lang="en-US" sz="2000" dirty="0"/>
              <a:t> small modular reactor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2016     Completion of a study commissioned from the UK National Nuclear Laboratory </a:t>
            </a:r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dirty="0"/>
              <a:t>	     Asked NRC to approve </a:t>
            </a:r>
            <a:r>
              <a:rPr lang="en-US" sz="2000" dirty="0" err="1"/>
              <a:t>NuScale</a:t>
            </a:r>
            <a:r>
              <a:rPr lang="en-US" sz="2000" dirty="0"/>
              <a:t> DCA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2017     Submitted completed DCA to NRC</a:t>
            </a:r>
          </a:p>
          <a:p>
            <a:pPr marL="201168" lvl="1" indent="0">
              <a:lnSpc>
                <a:spcPct val="70000"/>
              </a:lnSpc>
              <a:buNone/>
            </a:pPr>
            <a:endParaRPr lang="en-US" sz="2000" dirty="0"/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531D5-9056-4414-B933-1829D1D4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120640" cy="1450757"/>
          </a:xfrm>
        </p:spPr>
        <p:txBody>
          <a:bodyPr/>
          <a:lstStyle/>
          <a:p>
            <a:pPr algn="ctr"/>
            <a:r>
              <a:rPr lang="en-US" b="1" dirty="0"/>
              <a:t>NuScale Reactor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9AC69AA-5AAB-4E6C-99B0-07E9F8BAE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064992" cy="438207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Design Certification Application (DCA) (</a:t>
            </a:r>
            <a:r>
              <a:rPr lang="en-US" sz="2600" dirty="0" err="1"/>
              <a:t>NuScale</a:t>
            </a:r>
            <a:r>
              <a:rPr lang="en-US" sz="2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Tendered December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Completed January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NRC Staff now reviewing the DCA (NRC)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0000"/>
                </a:solidFill>
              </a:rPr>
              <a:t>NuScale</a:t>
            </a:r>
            <a:r>
              <a:rPr lang="en-US" sz="1900" dirty="0">
                <a:solidFill>
                  <a:srgbClr val="FF0000"/>
                </a:solidFill>
              </a:rPr>
              <a:t> believes the review is somewhat ahead of schedule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600" dirty="0"/>
              <a:t>Preliminary Safety Evaluation Report (SER) and requests for additional information – 4/16/18  (NRC schedule)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600" dirty="0"/>
              <a:t>Final SER no open items – 9/8/20 (NRC schedule)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600" dirty="0"/>
              <a:t>First COL application expected 2019 (UAMPS or other applicant)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600" dirty="0"/>
              <a:t>Expected operation 2026 (</a:t>
            </a:r>
            <a:r>
              <a:rPr lang="en-US" sz="2600" dirty="0" err="1"/>
              <a:t>NuScale</a:t>
            </a:r>
            <a:r>
              <a:rPr lang="en-US" sz="2600" dirty="0"/>
              <a:t> schedule)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600" dirty="0">
                <a:solidFill>
                  <a:srgbClr val="FF0000"/>
                </a:solidFill>
              </a:rPr>
              <a:t>Note: Schedule disconnect between </a:t>
            </a:r>
            <a:r>
              <a:rPr lang="en-US" sz="2600" dirty="0" err="1">
                <a:solidFill>
                  <a:srgbClr val="FF0000"/>
                </a:solidFill>
              </a:rPr>
              <a:t>NuScale</a:t>
            </a:r>
            <a:r>
              <a:rPr lang="en-US" sz="2600" dirty="0">
                <a:solidFill>
                  <a:srgbClr val="FF0000"/>
                </a:solidFill>
              </a:rPr>
              <a:t> and NRC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2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F6B8D7C-EBAF-4696-9ED3-A30026A17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Provided partial DOE funding for two systems</a:t>
            </a:r>
          </a:p>
          <a:p>
            <a:pPr lvl="1"/>
            <a:r>
              <a:rPr lang="en-US" sz="2200" dirty="0"/>
              <a:t>B&amp;W </a:t>
            </a:r>
            <a:r>
              <a:rPr lang="en-US" sz="2200" dirty="0" err="1"/>
              <a:t>mPower</a:t>
            </a:r>
            <a:endParaRPr lang="en-US" sz="2200" dirty="0"/>
          </a:p>
          <a:p>
            <a:pPr lvl="2"/>
            <a:r>
              <a:rPr lang="en-US" sz="1800" dirty="0"/>
              <a:t>Integral PWR design</a:t>
            </a:r>
          </a:p>
          <a:p>
            <a:pPr lvl="2"/>
            <a:r>
              <a:rPr lang="en-US" sz="1800" dirty="0"/>
              <a:t>500 </a:t>
            </a:r>
            <a:r>
              <a:rPr lang="en-US" sz="1800" dirty="0" err="1"/>
              <a:t>MWt</a:t>
            </a:r>
            <a:r>
              <a:rPr lang="en-US" sz="1800" dirty="0"/>
              <a:t>, 180 </a:t>
            </a:r>
            <a:r>
              <a:rPr lang="en-US" sz="1800" dirty="0" err="1"/>
              <a:t>Mwe</a:t>
            </a:r>
            <a:endParaRPr lang="en-US" sz="1800" dirty="0"/>
          </a:p>
          <a:p>
            <a:pPr lvl="2"/>
            <a:r>
              <a:rPr lang="en-US" sz="1800" dirty="0"/>
              <a:t>Struggling with funding support to finish initial implementation</a:t>
            </a:r>
          </a:p>
          <a:p>
            <a:pPr lvl="1"/>
            <a:r>
              <a:rPr lang="en-US" sz="2200" dirty="0" err="1"/>
              <a:t>NuScale</a:t>
            </a:r>
            <a:endParaRPr lang="en-US" sz="2200" dirty="0"/>
          </a:p>
          <a:p>
            <a:pPr lvl="2"/>
            <a:r>
              <a:rPr lang="en-US" sz="1800" dirty="0"/>
              <a:t>Integral PWR design</a:t>
            </a:r>
          </a:p>
          <a:p>
            <a:pPr lvl="2"/>
            <a:r>
              <a:rPr lang="en-US" sz="1800" dirty="0"/>
              <a:t>160 </a:t>
            </a:r>
            <a:r>
              <a:rPr lang="en-US" sz="1800" dirty="0" err="1"/>
              <a:t>MWt</a:t>
            </a:r>
            <a:r>
              <a:rPr lang="en-US" sz="1800" dirty="0"/>
              <a:t>, 50 </a:t>
            </a:r>
            <a:r>
              <a:rPr lang="en-US" sz="1800" dirty="0" err="1"/>
              <a:t>Mwe</a:t>
            </a:r>
            <a:endParaRPr lang="en-US" sz="1800" dirty="0"/>
          </a:p>
          <a:p>
            <a:pPr lvl="1"/>
            <a:r>
              <a:rPr lang="en-US" sz="2200" dirty="0"/>
              <a:t>Use of PWR technology simplifies both design and licensing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0CFDFB4-318F-4522-BCFA-DEAE3976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84554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EB294-E37B-42CE-AD27-B2A769E5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878"/>
            <a:ext cx="10515600" cy="90881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Major Participants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2EAE94-567D-48F9-9862-95A1A2C2E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SMR Builder- </a:t>
            </a:r>
            <a:r>
              <a:rPr lang="en-US" dirty="0" err="1"/>
              <a:t>NuScale</a:t>
            </a:r>
            <a:endParaRPr lang="en-US" dirty="0"/>
          </a:p>
          <a:p>
            <a:r>
              <a:rPr lang="en-US" dirty="0"/>
              <a:t>Customer - Utah Associated Municipal Power Systems (UAMPS)</a:t>
            </a:r>
          </a:p>
          <a:p>
            <a:r>
              <a:rPr lang="en-US" dirty="0"/>
              <a:t>Regulatory review - NRC</a:t>
            </a:r>
          </a:p>
          <a:p>
            <a:r>
              <a:rPr lang="en-US" dirty="0"/>
              <a:t>Site provider and partial funding - DOE</a:t>
            </a:r>
          </a:p>
          <a:p>
            <a:r>
              <a:rPr lang="en-US" dirty="0"/>
              <a:t>Location - Idaho Nuclear Engineering Laboratory (INEL)</a:t>
            </a:r>
          </a:p>
          <a:p>
            <a:r>
              <a:rPr lang="en-US" dirty="0"/>
              <a:t>Oregon State University (Corvallis)</a:t>
            </a:r>
          </a:p>
          <a:p>
            <a:r>
              <a:rPr lang="en-US" dirty="0"/>
              <a:t>Expect no need to develop a prototype due to PWR type technology </a:t>
            </a:r>
          </a:p>
          <a:p>
            <a:r>
              <a:rPr lang="en-US" dirty="0"/>
              <a:t>Fluor Corporation – funding and fabrication</a:t>
            </a:r>
          </a:p>
          <a:p>
            <a:r>
              <a:rPr lang="en-US" dirty="0"/>
              <a:t>Rolls Royce - Commercialization support and UK connection</a:t>
            </a:r>
          </a:p>
        </p:txBody>
      </p:sp>
    </p:spTree>
    <p:extLst>
      <p:ext uri="{BB962C8B-B14F-4D97-AF65-F5344CB8AC3E}">
        <p14:creationId xmlns:p14="http://schemas.microsoft.com/office/powerpoint/2010/main" val="3557266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AF77EF-A346-43B0-BD5C-DBC138F0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NuScale</a:t>
            </a:r>
            <a:r>
              <a:rPr lang="en-US" b="1" dirty="0"/>
              <a:t> Innovations and Advantages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C58C3F3-E99C-4ABA-8176-40144C5B9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Underground NSSS Installation</a:t>
            </a:r>
          </a:p>
          <a:p>
            <a:r>
              <a:rPr lang="en-US" dirty="0"/>
              <a:t>Natural Circulation PWR Cooling System</a:t>
            </a:r>
          </a:p>
          <a:p>
            <a:r>
              <a:rPr lang="en-US" dirty="0"/>
              <a:t>Passive Safety System based on Natural Circulation</a:t>
            </a:r>
          </a:p>
          <a:p>
            <a:r>
              <a:rPr lang="en-US" dirty="0"/>
              <a:t>Modular Plant Concept</a:t>
            </a:r>
          </a:p>
          <a:p>
            <a:r>
              <a:rPr lang="en-US" dirty="0"/>
              <a:t>Factory Fabrication of NSSS</a:t>
            </a:r>
          </a:p>
          <a:p>
            <a:r>
              <a:rPr lang="en-US" dirty="0"/>
              <a:t>Helical Internal Steam Generator inside RPV</a:t>
            </a:r>
          </a:p>
          <a:p>
            <a:r>
              <a:rPr lang="en-US" dirty="0"/>
              <a:t>Based on existing PWR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31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ADF1DD-F8EE-48C4-9D7B-37F885636346}"/>
              </a:ext>
            </a:extLst>
          </p:cNvPr>
          <p:cNvSpPr txBox="1"/>
          <p:nvPr/>
        </p:nvSpPr>
        <p:spPr>
          <a:xfrm>
            <a:off x="2715066" y="2602523"/>
            <a:ext cx="6696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30703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B51CE5EB-E496-4426-859C-A0A1102F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2114"/>
            <a:ext cx="7772400" cy="50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9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4E8CC90B-9CBF-4962-A06E-C77B52523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80110"/>
            <a:ext cx="777240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1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A7D8D74-96C0-4064-BEAC-3C8989760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6152"/>
            <a:ext cx="7772400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9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531D5-9056-4414-B933-1829D1D4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120640" cy="1450757"/>
          </a:xfrm>
        </p:spPr>
        <p:txBody>
          <a:bodyPr/>
          <a:lstStyle/>
          <a:p>
            <a:pPr algn="ctr"/>
            <a:r>
              <a:rPr lang="en-US" b="1" dirty="0"/>
              <a:t>NuScale Reactor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40D8077F-49D9-4C97-B574-583AF9A2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86603"/>
            <a:ext cx="4534994" cy="586828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9AC69AA-5AAB-4E6C-99B0-07E9F8BAE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6036689" cy="4382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What is the </a:t>
            </a:r>
            <a:r>
              <a:rPr lang="en-US" sz="2400" dirty="0" err="1"/>
              <a:t>NuScale</a:t>
            </a:r>
            <a:r>
              <a:rPr lang="en-US" sz="2400" dirty="0"/>
              <a:t> Reactor?</a:t>
            </a:r>
          </a:p>
          <a:p>
            <a:pPr marL="0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NSSS is Factory Manufactured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NSSS factory prefabricated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Shipped by rail, truck or barge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Natural Circulation Cooling: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Inherently safe – eliminates major accident scenarios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Improves economics – eliminates pumps, pipes and valves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Large Natural Heat Sink simplifies and enhances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Proven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Below Ground Siting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Enhances security and safety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9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531D5-9056-4414-B933-1829D1D4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120640" cy="1450757"/>
          </a:xfrm>
        </p:spPr>
        <p:txBody>
          <a:bodyPr/>
          <a:lstStyle/>
          <a:p>
            <a:pPr algn="ctr"/>
            <a:r>
              <a:rPr lang="en-US" b="1" dirty="0" err="1"/>
              <a:t>NuScale</a:t>
            </a:r>
            <a:r>
              <a:rPr lang="en-US" b="1" dirty="0"/>
              <a:t> Reactor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9AC69AA-5AAB-4E6C-99B0-07E9F8BAE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6316776" cy="45494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err="1"/>
              <a:t>NuScale</a:t>
            </a:r>
            <a:r>
              <a:rPr lang="en-US" sz="4400" dirty="0"/>
              <a:t> Power </a:t>
            </a:r>
            <a:r>
              <a:rPr lang="en-US" sz="4400" dirty="0" err="1"/>
              <a:t>Module</a:t>
            </a:r>
            <a:r>
              <a:rPr lang="en-US" sz="4400" baseline="30000" dirty="0" err="1"/>
              <a:t>TM</a:t>
            </a:r>
            <a:r>
              <a:rPr lang="en-US" sz="4400" dirty="0"/>
              <a:t> details: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300" b="1" dirty="0"/>
              <a:t>Thermal capacity </a:t>
            </a:r>
            <a:r>
              <a:rPr lang="en-US" sz="3300" dirty="0"/>
              <a:t>– 160 </a:t>
            </a:r>
            <a:r>
              <a:rPr lang="en-US" sz="3300" dirty="0" err="1"/>
              <a:t>MWt</a:t>
            </a:r>
            <a:endParaRPr lang="en-US" sz="3300" dirty="0"/>
          </a:p>
          <a:p>
            <a:pPr marL="0" indent="0">
              <a:buNone/>
            </a:pPr>
            <a:r>
              <a:rPr lang="en-US" sz="3300" b="1" dirty="0"/>
              <a:t>Electrical capacity </a:t>
            </a:r>
            <a:r>
              <a:rPr lang="en-US" sz="3300" dirty="0"/>
              <a:t>– 50 </a:t>
            </a:r>
            <a:r>
              <a:rPr lang="en-US" sz="3300" dirty="0" err="1"/>
              <a:t>MWe</a:t>
            </a:r>
            <a:r>
              <a:rPr lang="en-US" sz="3300" dirty="0"/>
              <a:t> (gross)</a:t>
            </a:r>
          </a:p>
          <a:p>
            <a:pPr marL="0" indent="0">
              <a:buNone/>
            </a:pPr>
            <a:r>
              <a:rPr lang="en-US" sz="3300" b="1" dirty="0"/>
              <a:t>Capacity factor </a:t>
            </a:r>
            <a:r>
              <a:rPr lang="en-US" sz="3300" dirty="0"/>
              <a:t>– &gt;95 percent</a:t>
            </a:r>
          </a:p>
          <a:p>
            <a:pPr marL="0" indent="0">
              <a:buNone/>
            </a:pPr>
            <a:r>
              <a:rPr lang="en-US" sz="3300" b="1" dirty="0"/>
              <a:t>Dimensions</a:t>
            </a:r>
            <a:r>
              <a:rPr lang="en-US" sz="3300" dirty="0"/>
              <a:t> – 76' x 15' cylindrical containment vessel module containing reactor and steam generator</a:t>
            </a:r>
          </a:p>
          <a:p>
            <a:pPr marL="0" indent="0">
              <a:buNone/>
            </a:pPr>
            <a:r>
              <a:rPr lang="en-US" sz="3300" b="1" dirty="0"/>
              <a:t>Weight</a:t>
            </a:r>
            <a:r>
              <a:rPr lang="en-US" sz="3300" dirty="0"/>
              <a:t> – ~ 700 tons as shipped from fabrication shop</a:t>
            </a:r>
          </a:p>
          <a:p>
            <a:pPr marL="0" indent="0">
              <a:buNone/>
            </a:pPr>
            <a:r>
              <a:rPr lang="en-US" sz="3300" b="1" dirty="0"/>
              <a:t>Transportation</a:t>
            </a:r>
            <a:r>
              <a:rPr lang="en-US" sz="3300" dirty="0"/>
              <a:t> – Barge, truck or train</a:t>
            </a:r>
          </a:p>
          <a:p>
            <a:pPr marL="0" indent="0">
              <a:buNone/>
            </a:pPr>
            <a:r>
              <a:rPr lang="en-US" sz="3300" b="1" dirty="0"/>
              <a:t>Cost</a:t>
            </a:r>
            <a:r>
              <a:rPr lang="en-US" sz="3300" dirty="0"/>
              <a:t> – Numerous advantages due to simplicity, off-the-shelf standard items, modular design, shorter construction times, &lt;$5,100/KW</a:t>
            </a:r>
          </a:p>
          <a:p>
            <a:pPr marL="0" indent="0">
              <a:buNone/>
            </a:pPr>
            <a:r>
              <a:rPr lang="en-US" sz="3300" b="1" dirty="0"/>
              <a:t>Fuel </a:t>
            </a:r>
            <a:r>
              <a:rPr lang="en-US" sz="3300" dirty="0"/>
              <a:t>– Standard LWR fuel in 17 x 17 configuration, each assembly 2 meters (~ 6 ft.) in length; 24-month refueling cycle with fuel enriched less than 4.95 percent</a:t>
            </a:r>
          </a:p>
        </p:txBody>
      </p:sp>
      <p:pic>
        <p:nvPicPr>
          <p:cNvPr id="6" name="Picture 5" descr="A picture containing indoor, black&#10;&#10;Description generated with high confidence">
            <a:extLst>
              <a:ext uri="{FF2B5EF4-FFF2-40B4-BE49-F238E27FC236}">
                <a16:creationId xmlns:a16="http://schemas.microsoft.com/office/drawing/2014/main" xmlns="" id="{FD74F096-27C0-4A5B-88B9-D9E7D675D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3" y="286603"/>
            <a:ext cx="4336327" cy="5739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0AD663-88EF-44D3-BF05-AE81BBE84DB6}"/>
              </a:ext>
            </a:extLst>
          </p:cNvPr>
          <p:cNvSpPr txBox="1"/>
          <p:nvPr/>
        </p:nvSpPr>
        <p:spPr>
          <a:xfrm>
            <a:off x="8928121" y="6025859"/>
            <a:ext cx="240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Natural Circulation</a:t>
            </a:r>
          </a:p>
        </p:txBody>
      </p:sp>
    </p:spTree>
    <p:extLst>
      <p:ext uri="{BB962C8B-B14F-4D97-AF65-F5344CB8AC3E}">
        <p14:creationId xmlns:p14="http://schemas.microsoft.com/office/powerpoint/2010/main" val="6390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E28E1314-3AD7-400F-8746-CF0AAEEBD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80" y="238897"/>
            <a:ext cx="7322792" cy="602521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9AC69AA-5AAB-4E6C-99B0-07E9F8BAE3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03869" y="1846264"/>
            <a:ext cx="4603983" cy="1844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Single Power Module Reactor and TG Units Coupled</a:t>
            </a:r>
          </a:p>
        </p:txBody>
      </p:sp>
    </p:spTree>
    <p:extLst>
      <p:ext uri="{BB962C8B-B14F-4D97-AF65-F5344CB8AC3E}">
        <p14:creationId xmlns:p14="http://schemas.microsoft.com/office/powerpoint/2010/main" val="155576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antFlow_New.jpg">
            <a:extLst>
              <a:ext uri="{FF2B5EF4-FFF2-40B4-BE49-F238E27FC236}">
                <a16:creationId xmlns:a16="http://schemas.microsoft.com/office/drawing/2014/main" xmlns="" id="{2F97532A-5B47-47B6-9BF9-A0C2AE9D96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8" y="1066802"/>
            <a:ext cx="3776452" cy="4936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7F77E-69A5-41FF-AB2B-428AEDC09D06}"/>
              </a:ext>
            </a:extLst>
          </p:cNvPr>
          <p:cNvSpPr txBox="1"/>
          <p:nvPr/>
        </p:nvSpPr>
        <p:spPr>
          <a:xfrm>
            <a:off x="1618874" y="2629121"/>
            <a:ext cx="2133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energy from the nuclear reaction heats the primary reactor coolant causing it to rise by convection and natural buoyancy through the riser, much like a chimney effect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EFDB46B6-1F46-4BB5-A49A-CDC1E0978943}"/>
              </a:ext>
            </a:extLst>
          </p:cNvPr>
          <p:cNvCxnSpPr/>
          <p:nvPr/>
        </p:nvCxnSpPr>
        <p:spPr>
          <a:xfrm>
            <a:off x="3523874" y="2375060"/>
            <a:ext cx="2362200" cy="1752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71AB89DB-9589-48FE-A5F7-C2AED49E4E71}"/>
              </a:ext>
            </a:extLst>
          </p:cNvPr>
          <p:cNvCxnSpPr/>
          <p:nvPr/>
        </p:nvCxnSpPr>
        <p:spPr>
          <a:xfrm flipH="1">
            <a:off x="6202018" y="3060860"/>
            <a:ext cx="17526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25F77F0-1C15-4088-8103-B7EE5509D1AA}"/>
              </a:ext>
            </a:extLst>
          </p:cNvPr>
          <p:cNvCxnSpPr/>
          <p:nvPr/>
        </p:nvCxnSpPr>
        <p:spPr>
          <a:xfrm flipV="1">
            <a:off x="3595371" y="4943921"/>
            <a:ext cx="2073275" cy="2680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381E28-EC66-4D0C-8F86-264FE2D473DA}"/>
              </a:ext>
            </a:extLst>
          </p:cNvPr>
          <p:cNvSpPr txBox="1"/>
          <p:nvPr/>
        </p:nvSpPr>
        <p:spPr>
          <a:xfrm>
            <a:off x="7954618" y="2635743"/>
            <a:ext cx="239942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heat is transferred through the walls of the tubes in the steam generator, heating the water (secondary coolant) inside them to turn it to steam.  Primary water cools.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C0789EF-A40F-4AD4-8BE2-BED92CEFA7B5}"/>
              </a:ext>
            </a:extLst>
          </p:cNvPr>
          <p:cNvCxnSpPr/>
          <p:nvPr/>
        </p:nvCxnSpPr>
        <p:spPr>
          <a:xfrm flipH="1">
            <a:off x="5668618" y="3060860"/>
            <a:ext cx="2286000" cy="294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E2B6E39-16FE-49A3-AD9F-91F644079C55}"/>
              </a:ext>
            </a:extLst>
          </p:cNvPr>
          <p:cNvCxnSpPr/>
          <p:nvPr/>
        </p:nvCxnSpPr>
        <p:spPr>
          <a:xfrm flipV="1">
            <a:off x="3595352" y="5042134"/>
            <a:ext cx="2606675" cy="16986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Convection.png">
            <a:extLst>
              <a:ext uri="{FF2B5EF4-FFF2-40B4-BE49-F238E27FC236}">
                <a16:creationId xmlns:a16="http://schemas.microsoft.com/office/drawing/2014/main" xmlns="" id="{B851FFAC-AAD6-49C7-80FE-5E073883C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05" y="1066804"/>
            <a:ext cx="1854200" cy="1595507"/>
          </a:xfrm>
          <a:prstGeom prst="rect">
            <a:avLst/>
          </a:prstGeom>
        </p:spPr>
      </p:pic>
      <p:pic>
        <p:nvPicPr>
          <p:cNvPr id="11" name="Picture 10" descr="Gravity.png">
            <a:extLst>
              <a:ext uri="{FF2B5EF4-FFF2-40B4-BE49-F238E27FC236}">
                <a16:creationId xmlns:a16="http://schemas.microsoft.com/office/drawing/2014/main" xmlns="" id="{D9166A76-BEB6-47EB-8AEF-2E81E42B3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05" y="3944061"/>
            <a:ext cx="1854200" cy="1514403"/>
          </a:xfrm>
          <a:prstGeom prst="rect">
            <a:avLst/>
          </a:prstGeom>
        </p:spPr>
      </p:pic>
      <p:pic>
        <p:nvPicPr>
          <p:cNvPr id="12" name="Picture 11" descr="ConductionCircle.png">
            <a:extLst>
              <a:ext uri="{FF2B5EF4-FFF2-40B4-BE49-F238E27FC236}">
                <a16:creationId xmlns:a16="http://schemas.microsoft.com/office/drawing/2014/main" xmlns="" id="{001B42E7-B4C3-468D-9E42-2C5EB9509B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1066802"/>
            <a:ext cx="1915566" cy="1620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4F12D3-490E-42D2-8587-8196047702DB}"/>
              </a:ext>
            </a:extLst>
          </p:cNvPr>
          <p:cNvSpPr txBox="1"/>
          <p:nvPr/>
        </p:nvSpPr>
        <p:spPr>
          <a:xfrm>
            <a:off x="1609105" y="5458464"/>
            <a:ext cx="185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Gravity-colder (denser) primary coolant “falls” to bottom of reactor vessel, cycle continues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6562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ground, indoor&#10;&#10;Description generated with very high confidence">
            <a:extLst>
              <a:ext uri="{FF2B5EF4-FFF2-40B4-BE49-F238E27FC236}">
                <a16:creationId xmlns:a16="http://schemas.microsoft.com/office/drawing/2014/main" xmlns="" id="{FBB73542-E1CA-45B2-9048-829B0D817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9" y="0"/>
            <a:ext cx="10311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26BD48-47C1-4975-B576-AF2EB1D70C05}"/>
              </a:ext>
            </a:extLst>
          </p:cNvPr>
          <p:cNvSpPr txBox="1"/>
          <p:nvPr/>
        </p:nvSpPr>
        <p:spPr>
          <a:xfrm>
            <a:off x="1749288" y="5459896"/>
            <a:ext cx="47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Helical Steam Generator</a:t>
            </a:r>
          </a:p>
        </p:txBody>
      </p:sp>
    </p:spTree>
    <p:extLst>
      <p:ext uri="{BB962C8B-B14F-4D97-AF65-F5344CB8AC3E}">
        <p14:creationId xmlns:p14="http://schemas.microsoft.com/office/powerpoint/2010/main" val="356053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94203A0-409A-4233-A3D2-D773D48F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Natural Circulation Inside RPV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10239E5-EF6A-4C4F-8FD0-375EF8087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Steam Generator is fully integrated within the reactor pressure vessel (RPV)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Contained in annulus between the upper riser and the RPV shell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Feed flow enters the feed plenums, flows upward through the inside of the tubes and is  discharged via the steam headers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Reactor coolant flows upward through the upper riser, is turned by the pressurizer baffle plate, and flows down through the helical bundle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144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1741</TotalTime>
  <Words>1085</Words>
  <Application>Microsoft Office PowerPoint</Application>
  <PresentationFormat>Custom</PresentationFormat>
  <Paragraphs>183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Retrospect</vt:lpstr>
      <vt:lpstr>NuScale SMR</vt:lpstr>
      <vt:lpstr>Background</vt:lpstr>
      <vt:lpstr>DOE Participation</vt:lpstr>
      <vt:lpstr>NuScale Reactor</vt:lpstr>
      <vt:lpstr>NuScale Reactor</vt:lpstr>
      <vt:lpstr>PowerPoint Presentation</vt:lpstr>
      <vt:lpstr>PowerPoint Presentation</vt:lpstr>
      <vt:lpstr>PowerPoint Presentation</vt:lpstr>
      <vt:lpstr>Natural Circulation Inside RPV</vt:lpstr>
      <vt:lpstr>Off-the-Shelf Items</vt:lpstr>
      <vt:lpstr>PowerPoint Presentation</vt:lpstr>
      <vt:lpstr>PowerPoint Presentation</vt:lpstr>
      <vt:lpstr>Overall Plant Performance</vt:lpstr>
      <vt:lpstr>PowerPoint Presentation</vt:lpstr>
      <vt:lpstr>PowerPoint Presentation</vt:lpstr>
      <vt:lpstr>NuScale Safety Advantages  </vt:lpstr>
      <vt:lpstr>NuScale Nuclear Safety Considerations</vt:lpstr>
      <vt:lpstr>PowerPoint Presentation</vt:lpstr>
      <vt:lpstr>NuScale Safety Time Scale</vt:lpstr>
      <vt:lpstr>Decay Heat Removal 0 to 3 Days Post Accident</vt:lpstr>
      <vt:lpstr>ECCS Mode 3 to 30 Days Post-Accident</vt:lpstr>
      <vt:lpstr>Core Damage Probability</vt:lpstr>
      <vt:lpstr>PowerPoint Presentation</vt:lpstr>
      <vt:lpstr>NRC agrees NuScale SMR needs no back-up power</vt:lpstr>
      <vt:lpstr>PowerPoint Presentation</vt:lpstr>
      <vt:lpstr>PowerPoint Presentation</vt:lpstr>
      <vt:lpstr>A Brief History of NuScale SMR</vt:lpstr>
      <vt:lpstr>A Brief History of NuScale SMR</vt:lpstr>
      <vt:lpstr>NuScale Reactor</vt:lpstr>
      <vt:lpstr>Major Participants</vt:lpstr>
      <vt:lpstr>NuScale Innovations and Advantages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ROWLAND LINFORD</dc:creator>
  <cp:lastModifiedBy>pas</cp:lastModifiedBy>
  <cp:revision>138</cp:revision>
  <cp:lastPrinted>2018-03-28T22:25:38Z</cp:lastPrinted>
  <dcterms:created xsi:type="dcterms:W3CDTF">2018-03-20T16:30:35Z</dcterms:created>
  <dcterms:modified xsi:type="dcterms:W3CDTF">2018-04-10T23:09:37Z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915339227</vt:i4>
  </property>
  <property fmtid="{D5CDD505-2E9C-101B-9397-08002B2CF9AE}" pid="3" name="_NewReviewCycle">
    <vt:lpwstr/>
  </property>
  <property fmtid="{D5CDD505-2E9C-101B-9397-08002B2CF9AE}" pid="4" name="_EmailSubject">
    <vt:lpwstr>SMR</vt:lpwstr>
  </property>
  <property fmtid="{D5CDD505-2E9C-101B-9397-08002B2CF9AE}" pid="5" name="_AuthorEmail">
    <vt:lpwstr>PSICARD@entergy.com</vt:lpwstr>
  </property>
  <property fmtid="{D5CDD505-2E9C-101B-9397-08002B2CF9AE}" pid="6" name="_AuthorEmailDisplayName">
    <vt:lpwstr>SICARD, PAUL A</vt:lpwstr>
  </property>
</Properties>
</file>