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716" r:id="rId1"/>
  </p:sldMasterIdLst>
  <p:notesMasterIdLst>
    <p:notesMasterId r:id="rId33"/>
  </p:notesMasterIdLst>
  <p:handoutMasterIdLst>
    <p:handoutMasterId r:id="rId34"/>
  </p:handoutMasterIdLst>
  <p:sldIdLst>
    <p:sldId id="352" r:id="rId2"/>
    <p:sldId id="355" r:id="rId3"/>
    <p:sldId id="366" r:id="rId4"/>
    <p:sldId id="389" r:id="rId5"/>
    <p:sldId id="397" r:id="rId6"/>
    <p:sldId id="401" r:id="rId7"/>
    <p:sldId id="374" r:id="rId8"/>
    <p:sldId id="365" r:id="rId9"/>
    <p:sldId id="375" r:id="rId10"/>
    <p:sldId id="402" r:id="rId11"/>
    <p:sldId id="376" r:id="rId12"/>
    <p:sldId id="347" r:id="rId13"/>
    <p:sldId id="398" r:id="rId14"/>
    <p:sldId id="403" r:id="rId15"/>
    <p:sldId id="360" r:id="rId16"/>
    <p:sldId id="359" r:id="rId17"/>
    <p:sldId id="373" r:id="rId18"/>
    <p:sldId id="371" r:id="rId19"/>
    <p:sldId id="379" r:id="rId20"/>
    <p:sldId id="394" r:id="rId21"/>
    <p:sldId id="361" r:id="rId22"/>
    <p:sldId id="380" r:id="rId23"/>
    <p:sldId id="407" r:id="rId24"/>
    <p:sldId id="408" r:id="rId25"/>
    <p:sldId id="350" r:id="rId26"/>
    <p:sldId id="404" r:id="rId27"/>
    <p:sldId id="396" r:id="rId28"/>
    <p:sldId id="406" r:id="rId29"/>
    <p:sldId id="405" r:id="rId30"/>
    <p:sldId id="351" r:id="rId31"/>
    <p:sldId id="271" r:id="rId32"/>
  </p:sldIdLst>
  <p:sldSz cx="9144000" cy="5143500" type="screen16x9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3A86"/>
    <a:srgbClr val="4E92A0"/>
    <a:srgbClr val="85B9C3"/>
    <a:srgbClr val="000000"/>
    <a:srgbClr val="C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4" autoAdjust="0"/>
    <p:restoredTop sz="91485" autoAdjust="0"/>
  </p:normalViewPr>
  <p:slideViewPr>
    <p:cSldViewPr>
      <p:cViewPr>
        <p:scale>
          <a:sx n="76" d="100"/>
          <a:sy n="76" d="100"/>
        </p:scale>
        <p:origin x="63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33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-1890"/>
    </p:cViewPr>
  </p:sorterViewPr>
  <p:notesViewPr>
    <p:cSldViewPr>
      <p:cViewPr varScale="1">
        <p:scale>
          <a:sx n="52" d="100"/>
          <a:sy n="52" d="100"/>
        </p:scale>
        <p:origin x="-2832" y="-96"/>
      </p:cViewPr>
      <p:guideLst>
        <p:guide orient="horz" pos="2957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468785"/>
          </a:xfrm>
          <a:prstGeom prst="rect">
            <a:avLst/>
          </a:prstGeom>
        </p:spPr>
        <p:txBody>
          <a:bodyPr vert="horz" lIns="93197" tIns="46599" rIns="93197" bIns="4659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468785"/>
          </a:xfrm>
          <a:prstGeom prst="rect">
            <a:avLst/>
          </a:prstGeom>
        </p:spPr>
        <p:txBody>
          <a:bodyPr vert="horz" lIns="93197" tIns="46599" rIns="93197" bIns="46599" rtlCol="0"/>
          <a:lstStyle>
            <a:lvl1pPr algn="r">
              <a:defRPr sz="1200"/>
            </a:lvl1pPr>
          </a:lstStyle>
          <a:p>
            <a:fld id="{338F8CD7-B3B4-40CB-A2AD-74D2B56960C4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918"/>
            <a:ext cx="3076363" cy="468785"/>
          </a:xfrm>
          <a:prstGeom prst="rect">
            <a:avLst/>
          </a:prstGeom>
        </p:spPr>
        <p:txBody>
          <a:bodyPr vert="horz" lIns="93197" tIns="46599" rIns="93197" bIns="465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918"/>
            <a:ext cx="3076363" cy="468785"/>
          </a:xfrm>
          <a:prstGeom prst="rect">
            <a:avLst/>
          </a:prstGeom>
        </p:spPr>
        <p:txBody>
          <a:bodyPr vert="horz" lIns="93197" tIns="46599" rIns="93197" bIns="46599" rtlCol="0" anchor="b"/>
          <a:lstStyle>
            <a:lvl1pPr algn="r">
              <a:defRPr sz="1200"/>
            </a:lvl1pPr>
          </a:lstStyle>
          <a:p>
            <a:fld id="{14FEA0FD-E81E-48AD-BFE6-6272FF001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70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469267"/>
          </a:xfrm>
          <a:prstGeom prst="rect">
            <a:avLst/>
          </a:prstGeom>
        </p:spPr>
        <p:txBody>
          <a:bodyPr vert="horz" lIns="93197" tIns="46599" rIns="93197" bIns="4659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469267"/>
          </a:xfrm>
          <a:prstGeom prst="rect">
            <a:avLst/>
          </a:prstGeom>
        </p:spPr>
        <p:txBody>
          <a:bodyPr vert="horz" lIns="93197" tIns="46599" rIns="93197" bIns="46599" rtlCol="0"/>
          <a:lstStyle>
            <a:lvl1pPr algn="r">
              <a:defRPr sz="1200"/>
            </a:lvl1pPr>
          </a:lstStyle>
          <a:p>
            <a:fld id="{AFC1DE9E-F811-49A9-897A-6078F7557620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4750" cy="351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7" tIns="46599" rIns="93197" bIns="4659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20"/>
            <a:ext cx="5679440" cy="4223386"/>
          </a:xfrm>
          <a:prstGeom prst="rect">
            <a:avLst/>
          </a:prstGeom>
        </p:spPr>
        <p:txBody>
          <a:bodyPr vert="horz" lIns="93197" tIns="46599" rIns="93197" bIns="465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9"/>
            <a:ext cx="3076363" cy="469267"/>
          </a:xfrm>
          <a:prstGeom prst="rect">
            <a:avLst/>
          </a:prstGeom>
        </p:spPr>
        <p:txBody>
          <a:bodyPr vert="horz" lIns="93197" tIns="46599" rIns="93197" bIns="465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9"/>
            <a:ext cx="3076363" cy="469267"/>
          </a:xfrm>
          <a:prstGeom prst="rect">
            <a:avLst/>
          </a:prstGeom>
        </p:spPr>
        <p:txBody>
          <a:bodyPr vert="horz" lIns="93197" tIns="46599" rIns="93197" bIns="46599" rtlCol="0" anchor="b"/>
          <a:lstStyle>
            <a:lvl1pPr algn="r">
              <a:defRPr sz="1200"/>
            </a:lvl1pPr>
          </a:lstStyle>
          <a:p>
            <a:fld id="{32774DF7-300A-4C6D-BA41-32198934F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0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48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11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6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41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79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91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46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56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5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64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83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54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46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22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94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02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12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971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73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971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59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700088"/>
            <a:ext cx="62071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7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04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73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3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5463" y="711200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5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5463" y="711200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i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89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5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4750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4DF7-300A-4C6D-BA41-32198934F5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5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E3F-DC3B-486B-8CC6-AE22BA937CB6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9151"/>
            <a:ext cx="1710193" cy="5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2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E090-E213-4204-9C44-330DAE775C28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290A-7A78-48A3-AA19-6A81578FF539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5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888B-210B-4E28-8234-77A3190231EA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9151"/>
            <a:ext cx="1710193" cy="5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6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43150"/>
            <a:ext cx="7772400" cy="1021556"/>
          </a:xfrm>
        </p:spPr>
        <p:txBody>
          <a:bodyPr anchor="t">
            <a:noAutofit/>
          </a:bodyPr>
          <a:lstStyle>
            <a:lvl1pPr algn="l">
              <a:defRPr sz="4400" b="1" cap="none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00150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E953-A695-4308-8EB6-582705AFED9F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9151"/>
            <a:ext cx="1710193" cy="5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8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6CA-66C0-466E-8F1E-0F11A029E758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2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E70D-4A01-45C9-A0D9-E31BE2557FB3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5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848D-7873-45D8-9DDE-94B29EDC1905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0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53DB-5B14-4F23-952D-0CBBEEBF6BAE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2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AB01-9773-436B-AB1A-3FD6EA490D91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8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E5D1-9C7C-4EE7-BF3B-04354BFBA0A9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1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F8B78-A94F-42D1-8299-BCDDFCFA30EB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FCBE-B3E6-422E-9B30-51EBEF147D5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9151"/>
            <a:ext cx="1710193" cy="5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2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wsc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hyperlink" Target="mailto:katrina@theNWSC.org" TargetMode="External"/><Relationship Id="rId4" Type="http://schemas.openxmlformats.org/officeDocument/2006/relationships/hyperlink" Target="http://www.twitter.com/NWSCoalit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4286251"/>
            <a:ext cx="4038600" cy="839390"/>
          </a:xfrm>
        </p:spPr>
        <p:txBody>
          <a:bodyPr anchor="b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2000" b="1" dirty="0">
                <a:solidFill>
                  <a:srgbClr val="404040"/>
                </a:solidFill>
              </a:rPr>
              <a:t>Katrina McMurrian</a:t>
            </a:r>
            <a:endParaRPr lang="en-US" sz="2000" b="1" cap="none" dirty="0">
              <a:solidFill>
                <a:srgbClr val="40404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1800" b="1" i="1" dirty="0">
                <a:solidFill>
                  <a:srgbClr val="404040"/>
                </a:solidFill>
              </a:rPr>
              <a:t>Executive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Director</a:t>
            </a:r>
          </a:p>
          <a:p>
            <a:pPr algn="r">
              <a:spcBef>
                <a:spcPts val="0"/>
              </a:spcBef>
            </a:pPr>
            <a:r>
              <a:rPr lang="en-US" sz="1800" b="1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Nuclear Waste Strategy Coalition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49338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American Nuclear Society (ANS) Northeastern Section Meeting</a:t>
            </a:r>
          </a:p>
          <a:p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19, 2021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Virtual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7DFB20E-1D25-4B1B-8F04-E68BDB4A69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86251"/>
            <a:ext cx="1981201" cy="7831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11325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B3A86"/>
                </a:solidFill>
              </a:rPr>
              <a:t>Call for Action</a:t>
            </a:r>
          </a:p>
          <a:p>
            <a:pPr algn="ctr"/>
            <a:r>
              <a:rPr lang="en-US" sz="4400" b="1" dirty="0">
                <a:solidFill>
                  <a:srgbClr val="7B3A86"/>
                </a:solidFill>
              </a:rPr>
              <a:t>SNF Storage &amp; Disposal in the US</a:t>
            </a:r>
            <a:endParaRPr lang="en-US" sz="5400" b="1" dirty="0">
              <a:solidFill>
                <a:srgbClr val="7B3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0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sz="4900" b="1" dirty="0">
                <a:solidFill>
                  <a:srgbClr val="7B3A86"/>
                </a:solidFill>
              </a:rPr>
              <a:t>Action by Fed Gov’t: Snapshot</a:t>
            </a:r>
            <a:r>
              <a:rPr lang="en-US" sz="4900" b="0" i="1" dirty="0">
                <a:solidFill>
                  <a:srgbClr val="7B3A86"/>
                </a:solidFill>
              </a:rPr>
              <a:t> </a:t>
            </a:r>
            <a:r>
              <a:rPr lang="en-US" b="0" i="1" dirty="0">
                <a:solidFill>
                  <a:schemeClr val="tx1"/>
                </a:solidFill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447675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b="1" dirty="0"/>
              <a:t>2017-2019</a:t>
            </a:r>
            <a:r>
              <a:rPr lang="en-US" sz="3000" dirty="0"/>
              <a:t>: Admin sought $ for DOE &amp; NRC to restart YM app process &amp; initiate “robust” interim storage in FY18, FY19 &amp; FY20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/>
              <a:t>2020 Admin: </a:t>
            </a:r>
            <a:r>
              <a:rPr lang="en-US" sz="3000" dirty="0"/>
              <a:t>President &amp; DOE changed course in FY21, requesting no $ for YM licensing, proposing $ for alternative technology R&amp;D, and promising RFI/RFP on design of interim storage facility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/>
              <a:t>2020 Congress</a:t>
            </a:r>
            <a:r>
              <a:rPr lang="en-US" sz="3000" dirty="0"/>
              <a:t>: 116</a:t>
            </a:r>
            <a:r>
              <a:rPr lang="en-US" sz="3000" baseline="30000" dirty="0"/>
              <a:t>th</a:t>
            </a:r>
            <a:r>
              <a:rPr lang="en-US" sz="3000" dirty="0"/>
              <a:t> Congress passed FY21 omnibus, including: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$18 M for Integrated Waste Management (FY20 = $25 M);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$62.5 M for Used Nuclear Fuel Disposal R&amp;D (same as FY20);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$27.5 M for Nuclear Waste Disposal to “carry out purposes” of NWPA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300" dirty="0"/>
              <a:t>outside DOE-NE (merge w/ IWM? set up new office? other?)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300" dirty="0"/>
              <a:t>$20 M for interim storage activities; and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300" dirty="0"/>
              <a:t>$7.5 M from NWF for NWF oversight (support DOE Standard Contract work? maintain facilities &amp; security at YM site in present state?).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4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7B3A86"/>
                </a:solidFill>
              </a:rPr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7546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Has DOE removed commercial SNF from utility plant sites in accordance with its obligation under both the NWPA and contracts with utilities?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Are electric customers getting what was promised in exchange for substantial payments into the NWF?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1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4C545-1024-4E82-ADD0-041D7290B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1" t="25050" r="18333" b="6240"/>
          <a:stretch/>
        </p:blipFill>
        <p:spPr>
          <a:xfrm>
            <a:off x="609600" y="504236"/>
            <a:ext cx="7772400" cy="45059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2600" y="-95250"/>
            <a:ext cx="8178800" cy="8106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B3A86"/>
                </a:solidFill>
              </a:rPr>
              <a:t>Spent Nuclear Fuel in Storage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452A2-F2A7-41F1-B884-A4C850BD0A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0" t="27769" r="93824" b="66296"/>
          <a:stretch/>
        </p:blipFill>
        <p:spPr>
          <a:xfrm>
            <a:off x="990600" y="4857750"/>
            <a:ext cx="190831" cy="22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6981777" y="2946040"/>
            <a:ext cx="3163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Credit:  Nuclear Regulatory Commission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64AB3-1CCC-4ED7-A9BE-0BE7C2887ECD}"/>
              </a:ext>
            </a:extLst>
          </p:cNvPr>
          <p:cNvSpPr txBox="1"/>
          <p:nvPr/>
        </p:nvSpPr>
        <p:spPr>
          <a:xfrm>
            <a:off x="1219200" y="4781550"/>
            <a:ext cx="327660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Condensed" panose="020B0502040204020203" pitchFamily="34" charset="0"/>
              </a:rPr>
              <a:t>Facility licensed only, never built or operated.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A428F-EA38-44DA-925A-80096D5C5E36}"/>
              </a:ext>
            </a:extLst>
          </p:cNvPr>
          <p:cNvSpPr txBox="1"/>
          <p:nvPr/>
        </p:nvSpPr>
        <p:spPr>
          <a:xfrm>
            <a:off x="3810000" y="4381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 panose="020B0502040204020203" pitchFamily="34" charset="0"/>
              </a:rPr>
              <a:t>As of August 2019</a:t>
            </a:r>
          </a:p>
        </p:txBody>
      </p:sp>
    </p:spTree>
    <p:extLst>
      <p:ext uri="{BB962C8B-B14F-4D97-AF65-F5344CB8AC3E}">
        <p14:creationId xmlns:p14="http://schemas.microsoft.com/office/powerpoint/2010/main" val="114411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1BA67EA-458F-43E4-A78D-5D785369F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" y="895350"/>
            <a:ext cx="5885994" cy="3644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F356-E66A-4BC0-85FD-8A7232DD837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952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B3A86"/>
                </a:solidFill>
              </a:rPr>
              <a:t>Permanently/Announced Shutdown Sites</a:t>
            </a:r>
            <a:endParaRPr lang="en-US" sz="3200" dirty="0">
              <a:solidFill>
                <a:srgbClr val="7B3A8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14161-94F3-41D9-91A6-5BECF44BDCEA}"/>
              </a:ext>
            </a:extLst>
          </p:cNvPr>
          <p:cNvSpPr txBox="1"/>
          <p:nvPr/>
        </p:nvSpPr>
        <p:spPr>
          <a:xfrm flipH="1">
            <a:off x="7086600" y="15811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A31A4F-C3AC-48CA-A6CA-2C018FEE2236}"/>
              </a:ext>
            </a:extLst>
          </p:cNvPr>
          <p:cNvSpPr txBox="1"/>
          <p:nvPr/>
        </p:nvSpPr>
        <p:spPr>
          <a:xfrm>
            <a:off x="5486400" y="603800"/>
            <a:ext cx="3733800" cy="4572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Big Rock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Charlevoix, MI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Byron Station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Byron, IL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0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Announced Shutdown, 2021</a:t>
            </a:r>
            <a:endParaRPr lang="en-US" sz="1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Connecticut Yankee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Haddam Neck, CT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Crystal River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Crystal River, FL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Diablo Canyon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Avila Beach, CA</a:t>
            </a:r>
            <a:endParaRPr lang="en-US" sz="1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0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Announced Shutdown, 2025</a:t>
            </a:r>
            <a:endParaRPr lang="en-US" sz="1100" i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Dresden Station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Morris, IL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0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Announced Shutdown, 2021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Duane Arnold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Palo, IA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Fort Calhoun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Blair, NE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Humboldt Bay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Eureka, CA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Indian Point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Buchanan, NY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0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Announced Shutdown, 2021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11) Kewaunee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Kewaunee, WI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12) La Crosse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Genoa, WI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13) Maine Yankee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Wiscasset, ME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14) Oyster Creek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Lacey Township, NJ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15) Palisades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Covert, MI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0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Announced Shutdown, 2022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16) Pilgrim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Plymouth, MA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 Rancho Seco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Herald, CA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18) San Onofre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Pendleton, CA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19) Three Mile Island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Middletown, PA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Trojan</a:t>
            </a:r>
            <a:endParaRPr lang="en-US" sz="11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Ranier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21) Vermont Yankee</a:t>
            </a:r>
            <a:endParaRPr lang="en-US" sz="11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Vernon, VT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22) Yankee Rowe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Rowe, MA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23) Zion</a:t>
            </a:r>
            <a:endParaRPr lang="en-US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Zion, 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EB7AF7-86C7-425C-9CDD-5B9D534310AD}"/>
              </a:ext>
            </a:extLst>
          </p:cNvPr>
          <p:cNvSpPr txBox="1"/>
          <p:nvPr/>
        </p:nvSpPr>
        <p:spPr>
          <a:xfrm>
            <a:off x="304800" y="4555427"/>
            <a:ext cx="246888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457200"/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</a:rPr>
              <a:t>Credit:  Decommissioning Plant Coalition</a:t>
            </a:r>
          </a:p>
        </p:txBody>
      </p:sp>
    </p:spTree>
    <p:extLst>
      <p:ext uri="{BB962C8B-B14F-4D97-AF65-F5344CB8AC3E}">
        <p14:creationId xmlns:p14="http://schemas.microsoft.com/office/powerpoint/2010/main" val="218230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3A86"/>
                </a:solidFill>
              </a:rPr>
              <a:t>The Impacts – Hosts, Electric Customers &amp; US Taxpayers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III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8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819150"/>
            <a:ext cx="4248150" cy="1954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2949"/>
            <a:ext cx="4514850" cy="4084231"/>
          </a:xfrm>
        </p:spPr>
        <p:txBody>
          <a:bodyPr>
            <a:noAutofit/>
          </a:bodyPr>
          <a:lstStyle/>
          <a:p>
            <a:pPr marL="400050">
              <a:buFont typeface="Wingdings" pitchFamily="2" charset="2"/>
              <a:buChar char="Ø"/>
            </a:pPr>
            <a:r>
              <a:rPr lang="en-US" sz="2400" b="1" dirty="0"/>
              <a:t>Host community concerns: </a:t>
            </a:r>
          </a:p>
          <a:p>
            <a:pPr marL="800100"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/>
              <a:t>SNF won’t be removed</a:t>
            </a:r>
          </a:p>
          <a:p>
            <a:pPr marL="800100"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/>
              <a:t>Never consented to indefinite storage at sites</a:t>
            </a:r>
          </a:p>
          <a:p>
            <a:pPr marL="800100"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/>
              <a:t>Casks not licensed for indefinite storage</a:t>
            </a:r>
          </a:p>
          <a:p>
            <a:pPr marL="400050">
              <a:buFont typeface="Wingdings" pitchFamily="2" charset="2"/>
              <a:buChar char="Ø"/>
            </a:pPr>
            <a:r>
              <a:rPr lang="en-US" sz="2400" b="1" dirty="0"/>
              <a:t>Shutdown site host community </a:t>
            </a:r>
            <a:r>
              <a:rPr lang="en-US" sz="2400" b="1" i="1" dirty="0"/>
              <a:t>additional</a:t>
            </a:r>
            <a:r>
              <a:rPr lang="en-US" sz="2400" b="1" dirty="0"/>
              <a:t> concerns:</a:t>
            </a:r>
          </a:p>
          <a:p>
            <a:pPr marL="800100"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/>
              <a:t>Storage preventing other economic uses of property </a:t>
            </a:r>
          </a:p>
          <a:p>
            <a:pPr marL="800100"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/>
              <a:t>Shrinking tax base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952750"/>
            <a:ext cx="4248150" cy="1864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6700" y="-95250"/>
            <a:ext cx="8610600" cy="1028700"/>
          </a:xfrm>
          <a:noFill/>
        </p:spPr>
        <p:txBody>
          <a:bodyPr>
            <a:noAutofit/>
          </a:bodyPr>
          <a:lstStyle/>
          <a:p>
            <a:pPr marL="457200" indent="-457200"/>
            <a:r>
              <a:rPr lang="en-US" dirty="0">
                <a:solidFill>
                  <a:srgbClr val="7B3A86"/>
                </a:solidFill>
              </a:rPr>
              <a:t>Impacts</a:t>
            </a:r>
            <a:r>
              <a:rPr lang="en-US" b="1" dirty="0">
                <a:solidFill>
                  <a:srgbClr val="7B3A86"/>
                </a:solidFill>
              </a:rPr>
              <a:t>: </a:t>
            </a:r>
            <a:r>
              <a:rPr lang="en-US" dirty="0">
                <a:solidFill>
                  <a:srgbClr val="7B3A86"/>
                </a:solidFill>
              </a:rPr>
              <a:t>Host </a:t>
            </a:r>
            <a:r>
              <a:rPr lang="en-US" b="1" dirty="0">
                <a:solidFill>
                  <a:srgbClr val="7B3A86"/>
                </a:solidFill>
              </a:rPr>
              <a:t>Communities</a:t>
            </a:r>
            <a:endParaRPr lang="en-US" sz="3600" i="1" dirty="0">
              <a:solidFill>
                <a:srgbClr val="7B3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-95250"/>
            <a:ext cx="8610600" cy="1028700"/>
          </a:xfrm>
        </p:spPr>
        <p:txBody>
          <a:bodyPr>
            <a:noAutofit/>
          </a:bodyPr>
          <a:lstStyle/>
          <a:p>
            <a:pPr marL="457200" indent="-457200"/>
            <a:r>
              <a:rPr lang="en-US" b="1" dirty="0">
                <a:solidFill>
                  <a:srgbClr val="7B3A86"/>
                </a:solidFill>
              </a:rPr>
              <a:t>Impacts: Electric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742950"/>
            <a:ext cx="8305800" cy="4038600"/>
          </a:xfrm>
        </p:spPr>
        <p:txBody>
          <a:bodyPr>
            <a:noAutofit/>
          </a:bodyPr>
          <a:lstStyle/>
          <a:p>
            <a:pPr marL="400050">
              <a:buFont typeface="Wingdings" pitchFamily="2" charset="2"/>
              <a:buChar char="Ø"/>
            </a:pPr>
            <a:r>
              <a:rPr lang="en-US" sz="2400" dirty="0"/>
              <a:t>Customers in over 40 states paid $.001/kWh of nuclear-generated electricity into NWF (approx. $750 M/year) through May 2014, when collections stopped per court order.</a:t>
            </a:r>
          </a:p>
          <a:p>
            <a:pPr marL="400050">
              <a:buFont typeface="Wingdings" pitchFamily="2" charset="2"/>
              <a:buChar char="Ø"/>
            </a:pPr>
            <a:r>
              <a:rPr lang="en-US" sz="2400" dirty="0">
                <a:uFill>
                  <a:solidFill>
                    <a:srgbClr val="C00000"/>
                  </a:solidFill>
                </a:uFill>
              </a:rPr>
              <a:t>Fee collections (≈ $21.8 B) + accumulated interest (≈ $28.5 B and growing at ≈ $1.7 B/year) + defense receipts (≈ $3.7 B) = </a:t>
            </a:r>
            <a:r>
              <a:rPr lang="en-US" sz="2400" b="1" dirty="0">
                <a:uFill>
                  <a:solidFill>
                    <a:srgbClr val="C00000"/>
                  </a:solidFill>
                </a:uFill>
              </a:rPr>
              <a:t>Approx. $54 B in</a:t>
            </a:r>
            <a:r>
              <a:rPr lang="en-US" sz="240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lang="en-US" sz="2400" b="1" dirty="0">
                <a:uFill>
                  <a:solidFill>
                    <a:srgbClr val="C00000"/>
                  </a:solidFill>
                </a:uFill>
              </a:rPr>
              <a:t>NWF receipts </a:t>
            </a:r>
            <a:r>
              <a:rPr lang="en-US" sz="2400" dirty="0">
                <a:uFill>
                  <a:solidFill>
                    <a:srgbClr val="C00000"/>
                  </a:solidFill>
                </a:uFill>
              </a:rPr>
              <a:t>as of 9/30/20.</a:t>
            </a:r>
          </a:p>
          <a:p>
            <a:pPr marL="400050">
              <a:buFont typeface="Wingdings" pitchFamily="2" charset="2"/>
              <a:buChar char="Ø"/>
            </a:pPr>
            <a:r>
              <a:rPr lang="en-US" sz="2400" dirty="0"/>
              <a:t>Spent on disposal program = </a:t>
            </a:r>
            <a:r>
              <a:rPr lang="en-US" sz="2400" b="1" dirty="0"/>
              <a:t>Approx. $11.4 B</a:t>
            </a:r>
            <a:r>
              <a:rPr lang="en-US" sz="2400" dirty="0"/>
              <a:t>.</a:t>
            </a:r>
          </a:p>
          <a:p>
            <a:pPr marL="400050">
              <a:buFont typeface="Wingdings" pitchFamily="2" charset="2"/>
              <a:buChar char="Ø"/>
            </a:pPr>
            <a:r>
              <a:rPr lang="en-US" sz="2400" b="1" dirty="0"/>
              <a:t>NWF balance = Approx. $42.6 B </a:t>
            </a:r>
            <a:r>
              <a:rPr lang="en-US" sz="2400" dirty="0"/>
              <a:t>as of 9/30/20.</a:t>
            </a:r>
          </a:p>
          <a:p>
            <a:pPr marL="400050">
              <a:buFont typeface="Wingdings" pitchFamily="2" charset="2"/>
              <a:buChar char="Ø"/>
            </a:pPr>
            <a:r>
              <a:rPr lang="en-US" sz="2400" dirty="0"/>
              <a:t>Additional costs for utility dry cask storage, security,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16</a:t>
            </a:fld>
            <a:endParaRPr lang="en-US" dirty="0"/>
          </a:p>
        </p:txBody>
      </p:sp>
      <p:pic>
        <p:nvPicPr>
          <p:cNvPr id="2051" name="Picture 3" descr="C:\Users\K2\AppData\Local\Microsoft\Windows\Temporary Internet Files\Content.IE5\DHBSMREA\MC900441326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r="27453"/>
          <a:stretch/>
        </p:blipFill>
        <p:spPr bwMode="auto">
          <a:xfrm>
            <a:off x="7772400" y="3562350"/>
            <a:ext cx="1296063" cy="10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-38100"/>
            <a:ext cx="8595360" cy="10332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B3A86"/>
                </a:solidFill>
              </a:rPr>
              <a:t>Impacts: All US Taxpayers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686800" cy="381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Damages for unmet obligation (breach of contract) paid, or to be paid in future, from US Treasury’s Judgment Fund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$8.6 B paid </a:t>
            </a:r>
            <a:r>
              <a:rPr lang="en-US" sz="2000" dirty="0"/>
              <a:t>as of 9/30/20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About $0.6 B paid over past year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$30.6 B estimated remaining future liability </a:t>
            </a:r>
            <a:r>
              <a:rPr lang="en-US" sz="2000" dirty="0"/>
              <a:t>as of 9/30/20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Assumes “activities on a DOE Facility” by FY 2023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Assumes acceptance timeframes in NWPA and YM License Application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Costing U.S. taxpayers and increasing federal deficit ≈ $2 million per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CF14F-2369-47C3-A07A-E55369FF0F2E}"/>
              </a:ext>
            </a:extLst>
          </p:cNvPr>
          <p:cNvSpPr txBox="1"/>
          <p:nvPr/>
        </p:nvSpPr>
        <p:spPr>
          <a:xfrm>
            <a:off x="4114800" y="205629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733D4-6CD9-4D3B-A4BB-B28A60AE8297}"/>
              </a:ext>
            </a:extLst>
          </p:cNvPr>
          <p:cNvSpPr/>
          <p:nvPr/>
        </p:nvSpPr>
        <p:spPr>
          <a:xfrm>
            <a:off x="457233" y="3867150"/>
            <a:ext cx="82295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tl" rotWithShape="0">
                    <a:schemeClr val="tx1"/>
                  </a:outerShdw>
                </a:effectLst>
              </a:rPr>
              <a:t>$$$$$$$$$$$$$$$$$$$$$$$</a:t>
            </a:r>
          </a:p>
        </p:txBody>
      </p:sp>
    </p:spTree>
    <p:extLst>
      <p:ext uri="{BB962C8B-B14F-4D97-AF65-F5344CB8AC3E}">
        <p14:creationId xmlns:p14="http://schemas.microsoft.com/office/powerpoint/2010/main" val="263925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>
                <a:solidFill>
                  <a:srgbClr val="7B3A86"/>
                </a:solidFill>
              </a:rPr>
              <a:t>Call for 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9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839200" cy="1028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B3A86"/>
                </a:solidFill>
              </a:rPr>
              <a:t>Enlist Help from S</a:t>
            </a:r>
            <a:r>
              <a:rPr lang="en-US" b="1" dirty="0">
                <a:solidFill>
                  <a:srgbClr val="7B3A86"/>
                </a:solidFill>
              </a:rPr>
              <a:t>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8686800" cy="3752850"/>
          </a:xfrm>
        </p:spPr>
        <p:txBody>
          <a:bodyPr numCol="2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Nuclear Industry &amp; Associations – </a:t>
            </a:r>
            <a:r>
              <a:rPr lang="en-US" sz="2800" dirty="0"/>
              <a:t>Operating &amp; Shutdown Plants, Vendors/Suppliers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Nuclear/Clean Energy Supporters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Yucca Mtn. Supporters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CIS Supporters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State Officials &amp; Associations – </a:t>
            </a:r>
            <a:r>
              <a:rPr lang="en-US" sz="2800" dirty="0"/>
              <a:t>Governors, AGs, PUCs, Consumer Advocates, Legislators, State Regional Groups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Tribal Officials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Local Officials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Impacted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0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1033272"/>
          </a:xfrm>
        </p:spPr>
        <p:txBody>
          <a:bodyPr/>
          <a:lstStyle/>
          <a:p>
            <a:r>
              <a:rPr lang="en-US" b="1" dirty="0">
                <a:solidFill>
                  <a:srgbClr val="7B3A86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666750"/>
            <a:ext cx="8153400" cy="4038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3600" dirty="0"/>
              <a:t>About the NWSC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600" dirty="0"/>
              <a:t>The Facts – History &amp; Highlights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600" dirty="0"/>
              <a:t>The Impacts – Hosts, Electric Customers &amp; US Taxpayers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600" dirty="0"/>
              <a:t>Call for Action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600" dirty="0"/>
              <a:t>Outlook &amp; Closing Thoughts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75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-95250"/>
            <a:ext cx="8610600" cy="1028700"/>
          </a:xfrm>
        </p:spPr>
        <p:txBody>
          <a:bodyPr>
            <a:noAutofit/>
          </a:bodyPr>
          <a:lstStyle/>
          <a:p>
            <a:pPr marL="457200" indent="-457200"/>
            <a:r>
              <a:rPr lang="en-US" b="1" dirty="0">
                <a:solidFill>
                  <a:srgbClr val="7B3A86"/>
                </a:solidFill>
              </a:rPr>
              <a:t>Unite Around 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742950"/>
            <a:ext cx="8503920" cy="4038600"/>
          </a:xfrm>
        </p:spPr>
        <p:txBody>
          <a:bodyPr>
            <a:noAutofit/>
          </a:bodyPr>
          <a:lstStyle/>
          <a:p>
            <a:pPr marL="400050">
              <a:buFont typeface="Wingdings" pitchFamily="2" charset="2"/>
              <a:buChar char="Ø"/>
            </a:pPr>
            <a:r>
              <a:rPr lang="en-US" sz="2400" dirty="0"/>
              <a:t>Identify messages that resonate (avoid more divisive issues) with stakeholders outside the beltway to develop call for action.</a:t>
            </a:r>
          </a:p>
          <a:p>
            <a:pPr marL="400050">
              <a:buFont typeface="Wingdings" pitchFamily="2" charset="2"/>
              <a:buChar char="Ø"/>
            </a:pPr>
            <a:r>
              <a:rPr lang="en-US" sz="2400" dirty="0"/>
              <a:t>Seek opportunities to engage with key stakeholders (especially impacted communities, states, tribes) and enlist their support for call to action.</a:t>
            </a:r>
          </a:p>
          <a:p>
            <a:pPr marL="400050">
              <a:buFont typeface="Wingdings" pitchFamily="2" charset="2"/>
              <a:buChar char="Ø"/>
            </a:pPr>
            <a:r>
              <a:rPr lang="en-US" sz="2400" dirty="0"/>
              <a:t>Reach out to Congress and the Administration on behalf of broader coalition and seek action.</a:t>
            </a:r>
          </a:p>
          <a:p>
            <a:pPr marL="400050">
              <a:buFont typeface="Wingdings" pitchFamily="2" charset="2"/>
              <a:buChar char="Ø"/>
            </a:pPr>
            <a:r>
              <a:rPr lang="en-US" sz="2400" dirty="0"/>
              <a:t>Use multiple channels and opportunities for sharing key messages.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16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839200" cy="10287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B3A86"/>
                </a:solidFill>
              </a:rPr>
              <a:t>Call on Fed Gov’t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300"/>
            <a:ext cx="8686800" cy="3829050"/>
          </a:xfrm>
        </p:spPr>
        <p:txBody>
          <a:bodyPr numCol="2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Administration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President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Office of Management &amp; Budget (OMB)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Department of Energy (DOE)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Nuclear Regulatory Commission (NRC)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Congress: House &amp; Senate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Leadership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Authorizers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Appropriators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Budget Leaders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Congressional Budget Office (CBO)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Courts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53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914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B3A86"/>
                </a:solidFill>
              </a:rPr>
              <a:t>6 Orgs </a:t>
            </a:r>
            <a:r>
              <a:rPr lang="en-US" dirty="0">
                <a:solidFill>
                  <a:srgbClr val="7B3A86"/>
                </a:solidFill>
              </a:rPr>
              <a:t>to DOE re FY 21 (Dec. 2019)</a:t>
            </a:r>
            <a:endParaRPr lang="en-US" b="1" dirty="0">
              <a:solidFill>
                <a:srgbClr val="7B3A8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" y="666750"/>
            <a:ext cx="8503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Seek DOE Leadership to Request FY 2021 Funding for: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Completion of YM license app review per NWPA;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Implementation of pilot CIS with priority for SNF from shutdown reactors; and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Prep for necessary transportation of SNF &amp; HLW regardless of destination (including infrastructure and assistance to states &amp; tribes for transportation safety and related emergency preparedness activities).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4E67201-E1F1-48AC-AFFA-25BEF622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3262FCBE-B3E6-422E-9B30-51EBEF147D5A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0D40FD-2547-412E-851A-9620325B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65" y="3763231"/>
            <a:ext cx="6858871" cy="142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41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914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B3A86"/>
                </a:solidFill>
              </a:rPr>
              <a:t>NWSC</a:t>
            </a:r>
            <a:r>
              <a:rPr lang="en-US" b="1" dirty="0">
                <a:solidFill>
                  <a:srgbClr val="7B3A86"/>
                </a:solidFill>
              </a:rPr>
              <a:t> </a:t>
            </a:r>
            <a:r>
              <a:rPr lang="en-US" dirty="0">
                <a:solidFill>
                  <a:srgbClr val="7B3A86"/>
                </a:solidFill>
              </a:rPr>
              <a:t>to Congress re FY 21</a:t>
            </a:r>
            <a:endParaRPr lang="en-US" b="1" dirty="0">
              <a:solidFill>
                <a:srgbClr val="7B3A8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" y="666750"/>
            <a:ext cx="8503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Fund resumption of YM license app review per NWPA;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Authorize and fund pilot CIS with priority for SNF from shutdown reactors;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Fund SNF &amp; HLW transportation regardless of destination, incl. infrastructure and assistance to states &amp; tribes for transport safety and related emergency preparedness activities; and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Avoid concerning Senate EWD bill provisions that would diminish NWPA requirements; require consent-based siting; afford broad access to NWF for CIS without addressing underlying funding problems.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4E67201-E1F1-48AC-AFFA-25BEF622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3262FCBE-B3E6-422E-9B30-51EBEF147D5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55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914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B3A86"/>
                </a:solidFill>
              </a:rPr>
              <a:t>Call for Action</a:t>
            </a:r>
            <a:endParaRPr lang="en-US" b="1" dirty="0">
              <a:solidFill>
                <a:srgbClr val="7B3A8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" y="666750"/>
            <a:ext cx="8503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/>
              <a:t>NWSC and fellow stakeholders should unite to call for federal government action to </a:t>
            </a:r>
            <a:r>
              <a:rPr lang="en-US" sz="2800" b="1" i="1" dirty="0"/>
              <a:t>simultaneously</a:t>
            </a:r>
            <a:r>
              <a:rPr lang="en-US" sz="2800" b="1" dirty="0"/>
              <a:t>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Reestablish a national integrated NW management program (addressing timely, safe, and cost-effective removal, transport, storage &amp; permanent disposal of waste stranded at commercial and defense sites); </a:t>
            </a:r>
            <a:r>
              <a:rPr lang="en-US" sz="2400" i="1" dirty="0"/>
              <a:t>and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Provide sustainable access to the Nuclear Waste Fund (electric customer pmts. + accumulating interest) for intended purpose under NWPA</a:t>
            </a:r>
            <a:r>
              <a:rPr lang="en-US" sz="2400" i="1" dirty="0"/>
              <a:t>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4E67201-E1F1-48AC-AFFA-25BEF622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3262FCBE-B3E6-422E-9B30-51EBEF147D5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86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-95250"/>
            <a:ext cx="8961120" cy="1028700"/>
          </a:xfrm>
        </p:spPr>
        <p:txBody>
          <a:bodyPr/>
          <a:lstStyle/>
          <a:p>
            <a:r>
              <a:rPr lang="en-US" b="1" dirty="0">
                <a:solidFill>
                  <a:srgbClr val="7B3A86"/>
                </a:solidFill>
              </a:rPr>
              <a:t>NWSC Key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3194"/>
            <a:ext cx="8229600" cy="3810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Permanent Disposal </a:t>
            </a:r>
            <a:r>
              <a:rPr lang="en-US" sz="2800" dirty="0"/>
              <a:t>–</a:t>
            </a:r>
            <a:r>
              <a:rPr lang="en-US" sz="2800" b="1" dirty="0"/>
              <a:t> </a:t>
            </a:r>
            <a:r>
              <a:rPr lang="en-US" sz="2800" dirty="0"/>
              <a:t>Yucca Mountain License App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Consolidated Interim Storage (CIS)</a:t>
            </a:r>
            <a:r>
              <a:rPr lang="en-US" sz="2800" dirty="0"/>
              <a:t> – Pilot CIS with Priority for Shutdown Plants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Transportation</a:t>
            </a:r>
            <a:r>
              <a:rPr lang="en-US" sz="2800" dirty="0"/>
              <a:t> – Infrastructure + Assistance for Preparations by States &amp; Tribes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Funding Reform </a:t>
            </a:r>
            <a:r>
              <a:rPr lang="en-US" sz="2800" dirty="0"/>
              <a:t>– Sustainable Access to Nuclear Waste Fund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Governance Reform </a:t>
            </a:r>
            <a:r>
              <a:rPr lang="en-US" sz="2800" dirty="0"/>
              <a:t>– Re-establish OCRWM; Independent Organization</a:t>
            </a:r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04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>
                <a:solidFill>
                  <a:srgbClr val="7B3A86"/>
                </a:solidFill>
              </a:rPr>
              <a:t>Outlook &amp; Closing Thoughts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18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961120" cy="10138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B3A86"/>
                </a:solidFill>
              </a:rPr>
              <a:t>Outlook: Biden/Harris Administration</a:t>
            </a:r>
            <a:endParaRPr lang="en-US" b="1" dirty="0">
              <a:solidFill>
                <a:srgbClr val="7B3A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47700"/>
            <a:ext cx="8961120" cy="44805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Views re Nuclear, Yucca Mountain/Disposal, CIS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Key Nominees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Attorney General: USCA-DC Chief Judge Merrick Garland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National Climate Advisor: NRDC President &amp; Former EPA Administrator Gina McCarthy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DOE Secretary: Former MI Governor Jennifer Granholm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OMB Director: Center for American Progress Pres </a:t>
            </a:r>
            <a:r>
              <a:rPr lang="en-US" sz="2400" dirty="0" err="1"/>
              <a:t>Neera</a:t>
            </a:r>
            <a:r>
              <a:rPr lang="en-US" sz="2400" dirty="0"/>
              <a:t> </a:t>
            </a:r>
            <a:r>
              <a:rPr lang="en-US" sz="2400" dirty="0" err="1"/>
              <a:t>Tanden</a:t>
            </a:r>
            <a:r>
              <a:rPr lang="en-US" sz="24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Budget Request &amp; Other Policy Direction</a:t>
            </a:r>
            <a:endParaRPr lang="en-US" sz="2800" dirty="0"/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YM license app funding not expected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Continuation of funded DOE initiatives (CIS, transportation)?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03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839200" cy="10138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B3A86"/>
                </a:solidFill>
              </a:rPr>
              <a:t>Outlook: 117</a:t>
            </a:r>
            <a:r>
              <a:rPr lang="en-US" baseline="30000" dirty="0">
                <a:solidFill>
                  <a:srgbClr val="7B3A86"/>
                </a:solidFill>
              </a:rPr>
              <a:t>th</a:t>
            </a:r>
            <a:r>
              <a:rPr lang="en-US" dirty="0">
                <a:solidFill>
                  <a:srgbClr val="7B3A86"/>
                </a:solidFill>
              </a:rPr>
              <a:t> Congress</a:t>
            </a:r>
            <a:endParaRPr lang="en-US" b="1" dirty="0">
              <a:solidFill>
                <a:srgbClr val="7B3A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47700"/>
            <a:ext cx="8686800" cy="42976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Leadership &amp; Key Committee Changes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House D leadership similar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Senate leadership flip to 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Committee partisan split narrows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Authorizations &amp; Appropriations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Same challenges to advancement and funding of integrated NW management solutions (particularly for CIS </a:t>
            </a:r>
            <a:r>
              <a:rPr lang="en-US" sz="2400" i="1" dirty="0"/>
              <a:t>and</a:t>
            </a:r>
            <a:r>
              <a:rPr lang="en-US" sz="2400" dirty="0"/>
              <a:t> disposal) in FY 2022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New opportunities to address constructively with new leadership?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71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12" y="666750"/>
            <a:ext cx="8924777" cy="4191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600" dirty="0"/>
              <a:t>Federal government has avoided responsibility and action, resulting in </a:t>
            </a:r>
            <a:r>
              <a:rPr lang="en-US" sz="2600" b="1" i="1" dirty="0"/>
              <a:t>de facto</a:t>
            </a:r>
            <a:r>
              <a:rPr lang="en-US" sz="2600" b="1" dirty="0"/>
              <a:t> national policy of inaction </a:t>
            </a:r>
            <a:r>
              <a:rPr lang="en-US" sz="2600" dirty="0"/>
              <a:t>that negatively impacts host states &amp; communities, electric customers, and all US taxpayers.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600" b="1" dirty="0"/>
              <a:t>Resolution is long overdue</a:t>
            </a:r>
            <a:r>
              <a:rPr lang="en-US" sz="2600" dirty="0"/>
              <a:t>, is in the public interest, is achievable, and helps to preserve nuclear option as tool in addressing climate change. 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600" b="1" dirty="0"/>
              <a:t>Congressional leadership needed</a:t>
            </a:r>
            <a:r>
              <a:rPr lang="en-US" sz="2600" dirty="0"/>
              <a:t> to: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200" dirty="0"/>
              <a:t>Reestablish a national integrated NW management program; and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200" dirty="0"/>
              <a:t>Provide sustainable access to the NWF.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10332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B3A86"/>
                </a:solidFill>
              </a:rPr>
              <a:t>Closing Thoughts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9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3A86"/>
                </a:solidFill>
              </a:rPr>
              <a:t>About the NWSC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9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12" y="666750"/>
            <a:ext cx="8924777" cy="41910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100" dirty="0"/>
          </a:p>
          <a:p>
            <a:pPr marL="0" indent="0">
              <a:spcBef>
                <a:spcPts val="1200"/>
              </a:spcBef>
              <a:spcAft>
                <a:spcPts val="3600"/>
              </a:spcAft>
              <a:buNone/>
            </a:pPr>
            <a:r>
              <a:rPr lang="en-US" sz="4400" dirty="0"/>
              <a:t>Often, </a:t>
            </a:r>
            <a:r>
              <a:rPr lang="en-US" sz="4400" b="1" i="1" dirty="0"/>
              <a:t>crisis or consensus </a:t>
            </a:r>
          </a:p>
          <a:p>
            <a:pPr marL="0" indent="0">
              <a:spcBef>
                <a:spcPts val="1200"/>
              </a:spcBef>
              <a:spcAft>
                <a:spcPts val="3000"/>
              </a:spcAft>
              <a:buNone/>
            </a:pPr>
            <a:r>
              <a:rPr lang="en-US" sz="4400" dirty="0"/>
              <a:t>needed to </a:t>
            </a:r>
            <a:r>
              <a:rPr lang="en-US" sz="4400" b="1" dirty="0"/>
              <a:t>spur . . .        ACTION</a:t>
            </a:r>
            <a:r>
              <a:rPr lang="en-US" sz="4400" dirty="0"/>
              <a:t>. 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400" b="1" i="1" dirty="0">
                <a:solidFill>
                  <a:srgbClr val="4E92A0"/>
                </a:solidFill>
              </a:rPr>
              <a:t>Please join NWSC in pursuing </a:t>
            </a:r>
            <a:r>
              <a:rPr lang="en-US" sz="4400" b="1" i="1" u="sng" dirty="0">
                <a:solidFill>
                  <a:srgbClr val="4E92A0"/>
                </a:solidFill>
              </a:rPr>
              <a:t>consensus</a:t>
            </a:r>
            <a:r>
              <a:rPr lang="en-US" sz="4400" b="1" i="1" dirty="0">
                <a:solidFill>
                  <a:srgbClr val="4E92A0"/>
                </a:solidFill>
              </a:rPr>
              <a:t>!</a:t>
            </a:r>
          </a:p>
        </p:txBody>
      </p:sp>
      <p:pic>
        <p:nvPicPr>
          <p:cNvPr id="2051" name="Picture 3" descr="C:\Users\Katrina\AppData\Local\Microsoft\Windows\INetCache\IE\3H4PVDWD\PngMedium-Clapperboard-Movie-Cinema-Action-17696[1].gif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0550"/>
            <a:ext cx="374317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10332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B3A86"/>
                </a:solidFill>
              </a:rPr>
              <a:t>Closing Thoughts</a:t>
            </a:r>
            <a:r>
              <a:rPr lang="en-US" sz="4000" b="0" i="1" dirty="0">
                <a:solidFill>
                  <a:srgbClr val="7B3A86"/>
                </a:solidFill>
              </a:rPr>
              <a:t> </a:t>
            </a:r>
            <a:r>
              <a:rPr lang="en-US" sz="4000" b="0" i="1" dirty="0">
                <a:solidFill>
                  <a:schemeClr val="tx1"/>
                </a:solidFill>
              </a:rPr>
              <a:t>(cont.)</a:t>
            </a:r>
            <a:endParaRPr lang="en-US" sz="4000" b="1" dirty="0">
              <a:solidFill>
                <a:srgbClr val="7B3A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1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9100" y="2114550"/>
            <a:ext cx="8305800" cy="262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0" dirty="0"/>
              <a:t>Web: </a:t>
            </a:r>
            <a:r>
              <a:rPr lang="en-US" sz="3200" b="0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www.theNWSC.org</a:t>
            </a:r>
            <a:endParaRPr lang="en-US" sz="3200" b="0" i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en-US" sz="3200" b="0" dirty="0"/>
              <a:t>Twitter: </a:t>
            </a:r>
            <a:r>
              <a:rPr lang="en-US" sz="3200" b="0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@NWSCoalition</a:t>
            </a:r>
            <a:endParaRPr lang="en-US" sz="3200" b="0" i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en-US" sz="3200" b="0" dirty="0"/>
              <a:t>Email: </a:t>
            </a:r>
            <a:r>
              <a:rPr lang="en-US" sz="3200" b="0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katrina@theNWSC.org</a:t>
            </a:r>
            <a:endParaRPr lang="en-US" sz="3200" b="0" i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en-US" sz="3200" b="0" dirty="0"/>
              <a:t>Phone: </a:t>
            </a:r>
            <a:r>
              <a:rPr lang="en-US" sz="3200" b="0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615.905.1375</a:t>
            </a:r>
          </a:p>
          <a:p>
            <a:pPr algn="ctr"/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47750"/>
            <a:ext cx="3352800" cy="9836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1033272"/>
          </a:xfrm>
        </p:spPr>
        <p:txBody>
          <a:bodyPr/>
          <a:lstStyle/>
          <a:p>
            <a:r>
              <a:rPr lang="en-US" b="1" dirty="0">
                <a:solidFill>
                  <a:srgbClr val="7B3A86"/>
                </a:solidFill>
              </a:rPr>
              <a:t>For More Info</a:t>
            </a:r>
          </a:p>
        </p:txBody>
      </p:sp>
    </p:spTree>
    <p:extLst>
      <p:ext uri="{BB962C8B-B14F-4D97-AF65-F5344CB8AC3E}">
        <p14:creationId xmlns:p14="http://schemas.microsoft.com/office/powerpoint/2010/main" val="331590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-95250"/>
            <a:ext cx="8961120" cy="10287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B3A86"/>
                </a:solidFill>
              </a:rPr>
              <a:t>NWSC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9698"/>
            <a:ext cx="8229600" cy="4267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/>
              <a:t>Formation &amp; Membership (Outside the Beltway)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Member-driven and member-led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Activities: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Develop cohesive messages on behalf of diverse and credible coalition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Coordinate with other key stakeholder organizations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Communicate to Congress, federal agencies, stakeholders, the media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Inform members about relevant issues and events and provide opportunity for quick and effective input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Non-partisan; Not pro- or anti-nuclear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9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-95250"/>
            <a:ext cx="8961120" cy="10287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B3A86"/>
                </a:solidFill>
              </a:rPr>
              <a:t>NWSC Mission &amp;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4267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b="1" dirty="0"/>
              <a:t>Mission: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Ensure timely, safe, and cost-effective removal, transport, storage, and disposal of waste stranded at numerous commercial reactor sites; and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Ensure sustainable access to NWF (electric customer pmts. + interest) for intended purpose under NWPA</a:t>
            </a:r>
            <a:r>
              <a:rPr lang="en-US" sz="2200" i="1" dirty="0"/>
              <a:t>.</a:t>
            </a:r>
            <a:endParaRPr lang="en-US" sz="2200" dirty="0"/>
          </a:p>
          <a:p>
            <a:pPr>
              <a:buFont typeface="Wingdings" pitchFamily="2" charset="2"/>
              <a:buChar char="Ø"/>
            </a:pPr>
            <a:r>
              <a:rPr lang="en-US" sz="2600" b="1" dirty="0"/>
              <a:t>Goals: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Release ratepayers’ money for intended purpose &amp; protect all taxpayers from future liability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Establish a permanent disposal facility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Begin waste removal now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/>
              <a:t>Pilot CIS with Priority for SNF from Shutdown Reactors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/>
              <a:t>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0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3A86"/>
                </a:solidFill>
              </a:rPr>
              <a:t>The Facts – History &amp;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8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686800" cy="36576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000" b="1" dirty="0"/>
              <a:t>Nuclear Waste Policy Act (NWPA) of 1982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600" dirty="0"/>
              <a:t>Authorized DOE to contract with utilities for DOE removal of spent nuclear fuel (SNF) starting in 1998 in return for fees</a:t>
            </a:r>
          </a:p>
          <a:p>
            <a:pPr marL="400050">
              <a:buFont typeface="Wingdings" pitchFamily="2" charset="2"/>
              <a:buChar char="Ø"/>
            </a:pPr>
            <a:r>
              <a:rPr lang="en-US" sz="3000" b="1" dirty="0"/>
              <a:t>Contracts for Disposal between DOE &amp; Utilities</a:t>
            </a:r>
          </a:p>
          <a:p>
            <a:pPr marL="800100" lvl="1">
              <a:buFont typeface="Wingdings" pitchFamily="2" charset="2"/>
              <a:buChar char="Ø"/>
            </a:pPr>
            <a:r>
              <a:rPr lang="en-US" sz="2600" dirty="0"/>
              <a:t>Established legal requirements &amp; operational responsibilities of utilities (payment of fees, etc.) and DOE (accept title and dispose of SNF, etc.)</a:t>
            </a:r>
          </a:p>
          <a:p>
            <a:pPr>
              <a:buFont typeface="Wingdings" pitchFamily="2" charset="2"/>
              <a:buChar char="Ø"/>
            </a:pPr>
            <a:r>
              <a:rPr lang="en-US" sz="3000" b="1" dirty="0"/>
              <a:t>1987 NWPA Amendments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600" dirty="0"/>
              <a:t>Named Yucca Mountain (YM) as sole repository site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600" dirty="0"/>
              <a:t>If YM found unsuitable, studies to be stopped, site restored, and DOE to report to Congress in 6 mos. on course of action</a:t>
            </a:r>
          </a:p>
          <a:p>
            <a:pPr marL="4000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7</a:t>
            </a:fld>
            <a:endParaRPr lang="en-US" dirty="0"/>
          </a:p>
        </p:txBody>
      </p:sp>
      <p:pic>
        <p:nvPicPr>
          <p:cNvPr id="3074" name="Picture 2" descr="C:\Users\K2\AppData\Local\Microsoft\Windows\Temporary Internet Files\Content.IE5\Q9F5AJ5R\MC9003517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674">
            <a:off x="8229600" y="672567"/>
            <a:ext cx="762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EF6701B6-EE67-44A6-92F8-2E1B5DFE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8100"/>
            <a:ext cx="8915400" cy="12382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B3A86"/>
                </a:solidFill>
              </a:rPr>
              <a:t>Agreement Between Fed Gov’t and Utilities &amp; Their Customers</a:t>
            </a:r>
          </a:p>
        </p:txBody>
      </p:sp>
    </p:spTree>
    <p:extLst>
      <p:ext uri="{BB962C8B-B14F-4D97-AF65-F5344CB8AC3E}">
        <p14:creationId xmlns:p14="http://schemas.microsoft.com/office/powerpoint/2010/main" val="9548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4300" y="38100"/>
            <a:ext cx="8915400" cy="12382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B3A86"/>
                </a:solidFill>
              </a:rPr>
              <a:t>Action by Utilities &amp; Their Customers: </a:t>
            </a:r>
            <a:br>
              <a:rPr lang="en-US" b="1" dirty="0">
                <a:solidFill>
                  <a:srgbClr val="7B3A86"/>
                </a:solidFill>
              </a:rPr>
            </a:br>
            <a:r>
              <a:rPr lang="en-US" b="1" dirty="0">
                <a:solidFill>
                  <a:srgbClr val="7B3A86"/>
                </a:solidFill>
              </a:rPr>
              <a:t>Nuclear Waste Fund Snapshot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952750"/>
            <a:ext cx="8229600" cy="20883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Payments based on nuclear plant generation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Note: DOE suspended collection of 1 mill/kWh fee in May 2014 as result of Nov. 2013 USCA-DC ruling in NARUC fee suspension case.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Source of Information: DOE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Compiled by: NEI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359325"/>
          <a:ext cx="8686799" cy="151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133">
                <a:tc gridSpan="5"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NWF Payment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</a:rPr>
                        <a:t> Info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as of Sept. 30, 2016 (Million Dollars)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Total NWF Contributions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1-Time Fee Outstanding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Allocation of Interest on NWF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Total Liabilities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US Total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21,191.0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3,084.1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22,427.8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46,703.0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3262FCBE-B3E6-422E-9B30-51EBEF147D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pPr marL="457200" indent="-457200"/>
            <a:r>
              <a:rPr lang="en-US" b="1" dirty="0">
                <a:solidFill>
                  <a:srgbClr val="7B3A86"/>
                </a:solidFill>
              </a:rPr>
              <a:t>Action by Fed Gov’t: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42672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700" b="1" dirty="0"/>
              <a:t>2002</a:t>
            </a:r>
            <a:r>
              <a:rPr lang="en-US" sz="3700" dirty="0"/>
              <a:t>: Sec. of Energy recommended Yucca Mountain (YM) for the only repository &amp; President approved; Nevada exercised state veto in April; Veto overridden by Congress by mid-July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700" b="1" dirty="0"/>
              <a:t>2008</a:t>
            </a:r>
            <a:r>
              <a:rPr lang="en-US" sz="3700" dirty="0"/>
              <a:t>: DOE submitted license app for YM repository to NRC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700" b="1" dirty="0"/>
              <a:t>2010</a:t>
            </a:r>
            <a:r>
              <a:rPr lang="en-US" sz="3700" dirty="0"/>
              <a:t>: Administration zeroed out YM funding, closed DOE’s OCRWM, created Blue Ribbon Commission (BRC) to “recommend a new strategy”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700" b="1" dirty="0"/>
              <a:t>2011</a:t>
            </a:r>
            <a:r>
              <a:rPr lang="en-US" sz="3700" dirty="0"/>
              <a:t>: NRC discontinued technical review of YM license app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700" b="1" dirty="0"/>
              <a:t>2012</a:t>
            </a:r>
            <a:r>
              <a:rPr lang="en-US" sz="3700" dirty="0"/>
              <a:t>: BRC on America’s Nuclear Future Report to DOE issued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700" b="1" dirty="0"/>
              <a:t>2013</a:t>
            </a:r>
            <a:r>
              <a:rPr lang="en-US" sz="3700" dirty="0"/>
              <a:t>: NRC restarts review of YM license app as directed by USCA-DC writ of mandamus (as long as appropriated funds last)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700" b="1" dirty="0"/>
              <a:t>2015-2016</a:t>
            </a:r>
            <a:r>
              <a:rPr lang="en-US" sz="3700" dirty="0"/>
              <a:t>: NRC completion of Safety Evaluation Report (SER) </a:t>
            </a:r>
            <a:r>
              <a:rPr lang="en-US" sz="3700" i="1" dirty="0"/>
              <a:t>and</a:t>
            </a:r>
            <a:r>
              <a:rPr lang="en-US" sz="3700" dirty="0"/>
              <a:t> Supplemental EIS Statement (re groundwater impacts)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FCBE-B3E6-422E-9B30-51EBEF147D5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6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2087</Words>
  <Application>Microsoft Office PowerPoint</Application>
  <PresentationFormat>On-screen Show (16:9)</PresentationFormat>
  <Paragraphs>313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Bahnschrift Light Condensed</vt:lpstr>
      <vt:lpstr>Calibri</vt:lpstr>
      <vt:lpstr>Wingdings</vt:lpstr>
      <vt:lpstr>Office Theme</vt:lpstr>
      <vt:lpstr>PowerPoint Presentation</vt:lpstr>
      <vt:lpstr>Outline</vt:lpstr>
      <vt:lpstr>About the NWSC</vt:lpstr>
      <vt:lpstr>NWSC Overview</vt:lpstr>
      <vt:lpstr>NWSC Mission &amp; Goals</vt:lpstr>
      <vt:lpstr>The Facts – History &amp; Highlights</vt:lpstr>
      <vt:lpstr>Agreement Between Fed Gov’t and Utilities &amp; Their Customers</vt:lpstr>
      <vt:lpstr>Action by Utilities &amp; Their Customers:  Nuclear Waste Fund Snapshot</vt:lpstr>
      <vt:lpstr>Action by Fed Gov’t: Snapshot</vt:lpstr>
      <vt:lpstr>Action by Fed Gov’t: Snapshot (cont.)</vt:lpstr>
      <vt:lpstr>Key Questions</vt:lpstr>
      <vt:lpstr>PowerPoint Presentation</vt:lpstr>
      <vt:lpstr>PowerPoint Presentation</vt:lpstr>
      <vt:lpstr>The Impacts – Hosts, Electric Customers &amp; US Taxpayers</vt:lpstr>
      <vt:lpstr>Impacts: Host Communities</vt:lpstr>
      <vt:lpstr>Impacts: Electric Customers</vt:lpstr>
      <vt:lpstr>Impacts: All US Taxpayers</vt:lpstr>
      <vt:lpstr>Call for Action</vt:lpstr>
      <vt:lpstr>Enlist Help from Stakeholders</vt:lpstr>
      <vt:lpstr>Unite Around Key Messages</vt:lpstr>
      <vt:lpstr>Call on Fed Gov’t</vt:lpstr>
      <vt:lpstr>6 Orgs to DOE re FY 21 (Dec. 2019)</vt:lpstr>
      <vt:lpstr>NWSC to Congress re FY 21</vt:lpstr>
      <vt:lpstr>Call for Action</vt:lpstr>
      <vt:lpstr>NWSC Key Positions</vt:lpstr>
      <vt:lpstr>Outlook &amp; Closing Thoughts</vt:lpstr>
      <vt:lpstr>Outlook: Biden/Harris Administration</vt:lpstr>
      <vt:lpstr>Outlook: 117th Congress</vt:lpstr>
      <vt:lpstr>Closing Thoughts</vt:lpstr>
      <vt:lpstr>Closing Thoughts (cont.)</vt:lpstr>
      <vt:lpstr>For More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2020-01-27T05:11:17Z</dcterms:created>
  <dcterms:modified xsi:type="dcterms:W3CDTF">2021-01-19T16:25:05Z</dcterms:modified>
</cp:coreProperties>
</file>