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  <p:sldMasterId id="2147483651" r:id="rId2"/>
  </p:sldMasterIdLst>
  <p:notesMasterIdLst>
    <p:notesMasterId r:id="rId1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embeddedFontLst>
    <p:embeddedFont>
      <p:font typeface="Average" panose="020B0604020202020204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30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Ben Rosenberg</a:t>
            </a:r>
            <a:r>
              <a:rPr lang="en-US">
                <a:solidFill>
                  <a:schemeClr val="dk1"/>
                </a:solidFill>
              </a:rPr>
              <a:t> - Control Systems &amp; Mechatronic Engineer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Catherine Carver</a:t>
            </a:r>
            <a:r>
              <a:rPr lang="en-US">
                <a:solidFill>
                  <a:schemeClr val="dk1"/>
                </a:solidFill>
              </a:rPr>
              <a:t> - Fluid &amp; Mechatronic Engineer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Dan White</a:t>
            </a:r>
            <a:r>
              <a:rPr lang="en-US">
                <a:solidFill>
                  <a:schemeClr val="dk1"/>
                </a:solidFill>
              </a:rPr>
              <a:t> - Mathematical Modeling &amp; Experimental Engineer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Miguel Alessandro Lopez</a:t>
            </a:r>
            <a:r>
              <a:rPr lang="en-US">
                <a:solidFill>
                  <a:schemeClr val="dk1"/>
                </a:solidFill>
              </a:rPr>
              <a:t> - Nuclear Mechanical Engineer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>
                <a:solidFill>
                  <a:schemeClr val="dk1"/>
                </a:solidFill>
              </a:rPr>
              <a:t>Caroline Dowling</a:t>
            </a:r>
            <a:r>
              <a:rPr lang="en-US">
                <a:solidFill>
                  <a:schemeClr val="dk1"/>
                </a:solidFill>
              </a:rPr>
              <a:t> - Materials &amp; Solid Mechanics Engineer</a:t>
            </a:r>
            <a:endParaRPr/>
          </a:p>
        </p:txBody>
      </p:sp>
      <p:sp>
        <p:nvSpPr>
          <p:cNvPr id="25" name="Google Shape;2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6d17282d70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6d17282d70_0_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6d17282d70_0_8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 sz="14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6e3c43885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6e3c43885d_0_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6e3c43885d_0_8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 sz="14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6d17282d70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6d17282d70_0_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6d17282d70_0_5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18740888ad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18740888ad7_0_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g18740888ad7_0_5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8740888ad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" name="Google Shape;40;g18740888ad7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18740888ad7_0_1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8740888ad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8740888ad7_0_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g18740888ad7_0_2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8740888ad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18740888ad7_0_5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18740888ad7_0_52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8740888ad7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8740888ad7_0_3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8740888ad7_0_33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sz="14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8740888ad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8740888ad7_0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18740888ad7_0_41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6d17282d7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6d17282d70_0_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16d17282d70_0_27:notes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457200" y="3124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600" b="1">
                <a:solidFill>
                  <a:srgbClr val="01092D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New Powerpoint Template Back_Slide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 descr="New Powerpoint Template Front_Slide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B7881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B7881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B7881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B7881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B7881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FFBE1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FFBE1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FFBE1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FFBE1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 descr="New Powerpoint Template Back_Slide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B7881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B7881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B7881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B7881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800" b="0" i="0" u="none" strike="noStrike" cap="none">
                <a:solidFill>
                  <a:srgbClr val="B7881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FFBE1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FFBE1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FFBE1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0" i="0" u="none" strike="noStrike" cap="none">
                <a:solidFill>
                  <a:srgbClr val="FFBE15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0" y="3039975"/>
            <a:ext cx="91440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Miguel Alessandro Lopez</a:t>
            </a:r>
            <a:r>
              <a:rPr lang="en-US"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M.S./ B.S. Candidate Mechanical Engineering / Nuclear Engineering Minor</a:t>
            </a:r>
            <a:endParaRPr sz="2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0">
              <a:solidFill>
                <a:srgbClr val="151B4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0">
              <a:solidFill>
                <a:srgbClr val="151B4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 txBox="1"/>
          <p:nvPr/>
        </p:nvSpPr>
        <p:spPr>
          <a:xfrm>
            <a:off x="381000" y="1262062"/>
            <a:ext cx="8382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lt1"/>
                </a:solidFill>
              </a:rPr>
              <a:t>11 / 10 / 2022</a:t>
            </a:r>
            <a:endParaRPr sz="18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1">
              <a:solidFill>
                <a:schemeClr val="lt1"/>
              </a:solidFill>
            </a:endParaRPr>
          </a:p>
        </p:txBody>
      </p:sp>
      <p:sp>
        <p:nvSpPr>
          <p:cNvPr id="29" name="Google Shape;29;p5"/>
          <p:cNvSpPr txBox="1"/>
          <p:nvPr/>
        </p:nvSpPr>
        <p:spPr>
          <a:xfrm>
            <a:off x="0" y="1664150"/>
            <a:ext cx="91440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51B49"/>
                </a:solidFill>
              </a:rPr>
              <a:t>American Nuclear Society NE Section</a:t>
            </a:r>
            <a:r>
              <a:rPr lang="en-US" sz="3900" b="1">
                <a:solidFill>
                  <a:srgbClr val="151B49"/>
                </a:solidFill>
              </a:rPr>
              <a:t> </a:t>
            </a:r>
            <a:endParaRPr sz="3900" b="1">
              <a:solidFill>
                <a:srgbClr val="151B4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51B49"/>
                </a:solidFill>
              </a:rPr>
              <a:t>Student Panel</a:t>
            </a:r>
            <a:endParaRPr sz="2800" b="1">
              <a:solidFill>
                <a:srgbClr val="151B4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51B49"/>
                </a:solidFill>
              </a:rPr>
              <a:t>University of Rhode Island</a:t>
            </a:r>
            <a:endParaRPr sz="3200" b="1">
              <a:solidFill>
                <a:srgbClr val="01092D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Problems and Issues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4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38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000"/>
              <a:t>Cap Design Compatibility and Torsion Capability</a:t>
            </a: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000"/>
              <a:t>Evaluating Stresses and Strain on Test Apparatus</a:t>
            </a: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000"/>
              <a:t>System-level PID Control</a:t>
            </a: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000"/>
              <a:t>Unknown Properties of Liquid U</a:t>
            </a:r>
            <a:r>
              <a:rPr lang="en-US" sz="2000" baseline="-25000"/>
              <a:t>235</a:t>
            </a:r>
            <a:r>
              <a:rPr lang="en-US" sz="2000"/>
              <a:t> at 2100K - 5000K &amp; .1 MPa</a:t>
            </a: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000"/>
              <a:t>Servo Drive Acquisition </a:t>
            </a: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000"/>
              <a:t>Vibration Minimization</a:t>
            </a:r>
            <a:endParaRPr sz="2000"/>
          </a:p>
          <a:p>
            <a:pPr marL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000"/>
              <a:t>Designing Heating Application Circuit </a:t>
            </a:r>
            <a:endParaRPr sz="2000"/>
          </a:p>
        </p:txBody>
      </p:sp>
      <p:pic>
        <p:nvPicPr>
          <p:cNvPr id="112" name="Google Shape;11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625" y="5185400"/>
            <a:ext cx="1664526" cy="9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Summary 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38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/>
              <a:t> URI and NE has more going on than at first glance!</a:t>
            </a:r>
            <a:endParaRPr sz="28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/>
              <a:t>Open Pool LWR       Nuclear Materials Research</a:t>
            </a:r>
            <a:endParaRPr sz="28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28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800"/>
              <a:t>NASA Projects     Nuclear Careers &amp; Opportunities</a:t>
            </a:r>
            <a:endParaRPr sz="2800"/>
          </a:p>
        </p:txBody>
      </p:sp>
      <p:pic>
        <p:nvPicPr>
          <p:cNvPr id="120" name="Google Shape;12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625" y="5185400"/>
            <a:ext cx="1664526" cy="92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6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pic>
        <p:nvPicPr>
          <p:cNvPr id="127" name="Google Shape;12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625" y="5185400"/>
            <a:ext cx="1664526" cy="92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6"/>
          <p:cNvSpPr txBox="1"/>
          <p:nvPr/>
        </p:nvSpPr>
        <p:spPr>
          <a:xfrm>
            <a:off x="381000" y="4172400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rgbClr val="B78810"/>
                </a:solidFill>
              </a:rPr>
              <a:t>Questions or Comments?</a:t>
            </a:r>
            <a:endParaRPr sz="5000">
              <a:solidFill>
                <a:srgbClr val="B78810"/>
              </a:solidFill>
            </a:endParaRPr>
          </a:p>
        </p:txBody>
      </p:sp>
      <p:pic>
        <p:nvPicPr>
          <p:cNvPr id="129" name="Google Shape;12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37925" y="1171475"/>
            <a:ext cx="5694349" cy="316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4750" y="1737975"/>
            <a:ext cx="2144250" cy="21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URI NUE Program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81000" y="1447800"/>
            <a:ext cx="6124800" cy="4038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Minor in NUE 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RINSC on Bay Campus  2MW Open Pool LW Reactor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Main Uses in Research, Education and Industry Services.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Some Nuclear Engineering Courses: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Nuclear Reactor Engineering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Nuclear Fuel Life Cycle and Performance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Materials in Nuclear Applications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Reactor Operations I &amp; II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Space Nuclear Propulsion and Power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General Research Areas: 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400"/>
              <a:t>Nuclear Materials, Navy Nuclear Research, Nuclear Thermal Propulsion</a:t>
            </a: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1329" y="304800"/>
            <a:ext cx="2704150" cy="459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Who Am I?</a:t>
            </a: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203250" y="1474100"/>
            <a:ext cx="6858300" cy="187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University of Rhode Island : M.S./ B.S. Candidate Mechanical Engineering / Nuclear Engineering Minor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Out of School Interests: Cooking, Hiking, Rock Climbing, Learning Languages, European Football</a:t>
            </a: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3">
            <a:alphaModFix/>
          </a:blip>
          <a:srcRect l="3787" t="2158" r="3379" b="2330"/>
          <a:stretch/>
        </p:blipFill>
        <p:spPr>
          <a:xfrm>
            <a:off x="181200" y="3302550"/>
            <a:ext cx="1966574" cy="23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4963" y="3284600"/>
            <a:ext cx="1966587" cy="240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7"/>
          <p:cNvPicPr preferRelativeResize="0"/>
          <p:nvPr/>
        </p:nvPicPr>
        <p:blipFill rotWithShape="1">
          <a:blip r:embed="rId5">
            <a:alphaModFix/>
          </a:blip>
          <a:srcRect t="28181"/>
          <a:stretch/>
        </p:blipFill>
        <p:spPr>
          <a:xfrm>
            <a:off x="6709517" y="304800"/>
            <a:ext cx="2053483" cy="195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88275" y="2814975"/>
            <a:ext cx="2374725" cy="1821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04000" y="3284611"/>
            <a:ext cx="1766775" cy="2404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Who Am I? </a:t>
            </a:r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381000" y="1282600"/>
            <a:ext cx="6488100" cy="420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 b="1" i="1"/>
              <a:t>Engineering Experience:</a:t>
            </a:r>
            <a:r>
              <a:rPr lang="en-US" sz="1900"/>
              <a:t> Research Fellow at RINSC</a:t>
            </a:r>
            <a:endParaRPr sz="19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/>
              <a:t>Operated Nuclear Reactor, under SRO</a:t>
            </a:r>
            <a:endParaRPr sz="19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/>
              <a:t>Interned at GDEB as a Fluids Systems Engineer</a:t>
            </a:r>
            <a:endParaRPr sz="19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/>
              <a:t>Interned at RIDOT as Field / Materials Engineer</a:t>
            </a:r>
            <a:endParaRPr sz="19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 b="1" i="1"/>
              <a:t>Areas of Interest:</a:t>
            </a:r>
            <a:r>
              <a:rPr lang="en-US" sz="1900"/>
              <a:t> Power Reactor Designs, Nuclear Thermal Propulsion and Space Power Systems</a:t>
            </a:r>
            <a:endParaRPr sz="19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 b="1" i="1"/>
              <a:t>Areas of Research:</a:t>
            </a:r>
            <a:r>
              <a:rPr lang="en-US" sz="1900"/>
              <a:t> High Performance Nuclear Thermal Propulsion</a:t>
            </a:r>
            <a:endParaRPr sz="19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900" b="1" i="1"/>
              <a:t>Design Projects:</a:t>
            </a:r>
            <a:r>
              <a:rPr lang="en-US" sz="1900"/>
              <a:t>  CNTR Design and Proof of Concept for Liquid Metal Rotating Fuel Tubes &amp; HP-NTP Propellant and Nozzle Optimization, Project Sponsor NASA</a:t>
            </a:r>
            <a:endParaRPr sz="1900"/>
          </a:p>
        </p:txBody>
      </p:sp>
      <p:pic>
        <p:nvPicPr>
          <p:cNvPr id="57" name="Google Shape;5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01513" y="592475"/>
            <a:ext cx="1655324" cy="18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1500" y="2569150"/>
            <a:ext cx="1970100" cy="1996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Did I Get Here?</a:t>
            </a:r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8458200" cy="3810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dirty="0"/>
              <a:t>Started off as Civil Engineering with the Nuclear Minor.</a:t>
            </a:r>
            <a:endParaRPr sz="22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dirty="0"/>
              <a:t>Landed my First Internship and instilled drive for me in the Nuclear Field.</a:t>
            </a: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dirty="0"/>
              <a:t>Switched to Mechanical Engineering for versatility.</a:t>
            </a:r>
            <a:endParaRPr sz="22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dirty="0"/>
              <a:t>Attended a lot of random seminars that interested me.</a:t>
            </a:r>
            <a:endParaRPr sz="22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dirty="0"/>
              <a:t>Reaching out to NASA Engineers.</a:t>
            </a:r>
            <a:endParaRPr sz="22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dirty="0"/>
              <a:t>Brought NASA projects to my University.</a:t>
            </a:r>
            <a:endParaRPr sz="22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dirty="0"/>
              <a:t>Continually kept searching for information and knowledge.</a:t>
            </a:r>
            <a:endParaRPr sz="22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2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200" dirty="0"/>
              <a:t>TL;DR : Simple Emails and Attendance go a long way.</a:t>
            </a:r>
            <a:endParaRPr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/>
              <a:t>High Performance Nuclear Thermal Propulsion</a:t>
            </a:r>
            <a:endParaRPr sz="3300"/>
          </a:p>
        </p:txBody>
      </p:sp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381000" y="1676400"/>
            <a:ext cx="4351500" cy="4014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/>
              <a:t>Performance Goals for HP-NTP</a:t>
            </a:r>
            <a:endParaRPr sz="21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/>
              <a:t>• Specific impulse 1300-1800 seconds.</a:t>
            </a:r>
            <a:endParaRPr sz="21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/>
              <a:t>Enable &lt; 15 month “round trip” human Mars missions with &gt; 60 days in Mars vicinity</a:t>
            </a:r>
            <a:endParaRPr sz="21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1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100"/>
              <a:t>• Flexibility in choice of propellant.</a:t>
            </a:r>
            <a:endParaRPr sz="21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73" name="Google Shape;73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469" y="1175750"/>
            <a:ext cx="4052725" cy="225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6325" y="3581375"/>
            <a:ext cx="3462875" cy="159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1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/>
              <a:t>High Performance Nuclear Thermal Propulsion</a:t>
            </a:r>
            <a:endParaRPr sz="3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body" idx="1"/>
          </p:nvPr>
        </p:nvSpPr>
        <p:spPr>
          <a:xfrm>
            <a:off x="457200" y="1323875"/>
            <a:ext cx="4896300" cy="136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latin typeface="Average"/>
                <a:ea typeface="Average"/>
                <a:cs typeface="Average"/>
                <a:sym typeface="Average"/>
              </a:rPr>
              <a:t>CNTR involves 19 - 27 fuel rods rotating with liquid H2 being forced through Uranium Vapor.</a:t>
            </a:r>
            <a:endParaRPr sz="130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00">
                <a:latin typeface="Average"/>
                <a:ea typeface="Average"/>
                <a:cs typeface="Average"/>
                <a:sym typeface="Average"/>
              </a:rPr>
              <a:t>Each individually rotating a fissioning and ejecting H2 gas propelling the rocket forward</a:t>
            </a:r>
            <a:r>
              <a:rPr lang="en-US" sz="1300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. </a:t>
            </a:r>
            <a:endParaRPr sz="13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700"/>
          </a:p>
        </p:txBody>
      </p:sp>
      <p:pic>
        <p:nvPicPr>
          <p:cNvPr id="82" name="Google Shape;82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6000" y="1138250"/>
            <a:ext cx="3480524" cy="190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6004" y="3098709"/>
            <a:ext cx="3480524" cy="230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650" y="2957400"/>
            <a:ext cx="4505050" cy="217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History of CNTR</a:t>
            </a:r>
            <a:endParaRPr sz="3800">
              <a:solidFill>
                <a:srgbClr val="B7881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0" name="Google Shape;9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625" y="5185400"/>
            <a:ext cx="1664526" cy="92635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2"/>
          <p:cNvSpPr/>
          <p:nvPr/>
        </p:nvSpPr>
        <p:spPr>
          <a:xfrm>
            <a:off x="286450" y="1230050"/>
            <a:ext cx="4285500" cy="444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Centrifugal Nuclear Thermal Rocket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Uses liquid fuel contained in rotating cylinders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Propellent heated through nuclear fission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Creates a specific impulse of 1800 s, reducing a mission to Mars to &lt;420 days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Liquid fuel rocket engines proposed in 1954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Designs similar to CNTR established in 1960s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Rover/NERVA Project - 1955 - 1973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Investigations conducted in 1960s and 1970s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Recently – Galinstan study 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Challenges (to name a few)</a:t>
            </a:r>
            <a:endParaRPr b="1"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>
                <a:solidFill>
                  <a:schemeClr val="dk1"/>
                </a:solidFill>
              </a:rPr>
              <a:t>Adequate heat transfer from fuel to propellent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>
                <a:solidFill>
                  <a:schemeClr val="dk1"/>
                </a:solidFill>
              </a:rPr>
              <a:t>Reliable methods for rotating at several thousand RPM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>
                <a:solidFill>
                  <a:schemeClr val="dk1"/>
                </a:solidFill>
              </a:rPr>
              <a:t>Wall material compatible with 1500K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>
                <a:solidFill>
                  <a:schemeClr val="dk1"/>
                </a:solidFill>
              </a:rPr>
              <a:t>Minimize loss of uranium through outlet</a:t>
            </a:r>
            <a:endParaRPr/>
          </a:p>
        </p:txBody>
      </p:sp>
      <p:sp>
        <p:nvSpPr>
          <p:cNvPr id="92" name="Google Shape;92;p12"/>
          <p:cNvSpPr/>
          <p:nvPr/>
        </p:nvSpPr>
        <p:spPr>
          <a:xfrm>
            <a:off x="4717625" y="1230050"/>
            <a:ext cx="4285500" cy="395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Some Current University Work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MIT – Non-Dimensional Quantities of Interest for Bubbles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UAH – Bubbly Thermodynamics for Liquid/Gas Heat Transfer / BLENDER II Mission and Capabilities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Drexel – Turbine Characteristic Dimensionless Parameters for the CNTR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/>
              <a:t>Penn State – Neutronics Design Considerations and Optimizations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b="1" i="1"/>
              <a:t>URI – CNTR Design and Proof of Concept for Liquid Metal Rotating Fuel Tubes </a:t>
            </a:r>
            <a:endParaRPr b="1" i="1"/>
          </a:p>
        </p:txBody>
      </p:sp>
      <p:pic>
        <p:nvPicPr>
          <p:cNvPr id="93" name="Google Shape;93;p12"/>
          <p:cNvPicPr preferRelativeResize="0"/>
          <p:nvPr/>
        </p:nvPicPr>
        <p:blipFill rotWithShape="1">
          <a:blip r:embed="rId4">
            <a:alphaModFix/>
          </a:blip>
          <a:srcRect l="24511" t="35402" r="26287" b="31575"/>
          <a:stretch/>
        </p:blipFill>
        <p:spPr>
          <a:xfrm>
            <a:off x="1769990" y="2016325"/>
            <a:ext cx="5680200" cy="238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305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Design 3</a:t>
            </a:r>
            <a:endParaRPr/>
          </a:p>
        </p:txBody>
      </p:sp>
      <p:pic>
        <p:nvPicPr>
          <p:cNvPr id="100" name="Google Shape;10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625" y="5185400"/>
            <a:ext cx="1664526" cy="92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3"/>
          <p:cNvSpPr txBox="1"/>
          <p:nvPr/>
        </p:nvSpPr>
        <p:spPr>
          <a:xfrm>
            <a:off x="457200" y="1276525"/>
            <a:ext cx="5793000" cy="28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000" b="1"/>
              <a:t>Apparatus Design:</a:t>
            </a:r>
            <a:endParaRPr sz="2000" b="1">
              <a:solidFill>
                <a:schemeClr val="dk1"/>
              </a:solidFill>
            </a:endParaRPr>
          </a:p>
          <a:p>
            <a:pPr marL="457200" lvl="0" indent="-3302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-US" sz="1600">
                <a:solidFill>
                  <a:schemeClr val="dk1"/>
                </a:solidFill>
              </a:rPr>
              <a:t>Servo Drive Controlling motor connected to gearbox</a:t>
            </a:r>
            <a:endParaRPr sz="1600" b="1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Legs inside plates to improve alignment with legs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Two Bearings and plates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Top plate containing drive and power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Thermal Camera to assist tracking temperature gradient and fluid flow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Heating Application: Resistor Internally Through radius to provide heat internally to match Nuclear Heating Curve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Fixed Nozzle at bottom of Tube</a:t>
            </a:r>
            <a:endParaRPr sz="1600"/>
          </a:p>
          <a:p>
            <a:pPr marL="45720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 i="1" u="sng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457200" y="4145425"/>
            <a:ext cx="25386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800" b="1" i="1">
                <a:solidFill>
                  <a:srgbClr val="000000"/>
                </a:solidFill>
              </a:rPr>
              <a:t>Pros</a:t>
            </a:r>
            <a:endParaRPr sz="1800" b="1" i="1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-US" sz="1300"/>
              <a:t>2 Bearings assists apparatus capability to withstand and reach 5 - 7.5 k RPM.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-US" sz="1300"/>
              <a:t>Heating Gradient is similar to steady state.</a:t>
            </a:r>
            <a:endParaRPr sz="1300"/>
          </a:p>
        </p:txBody>
      </p:sp>
      <p:sp>
        <p:nvSpPr>
          <p:cNvPr id="103" name="Google Shape;103;p13"/>
          <p:cNvSpPr txBox="1"/>
          <p:nvPr/>
        </p:nvSpPr>
        <p:spPr>
          <a:xfrm>
            <a:off x="3115200" y="4191625"/>
            <a:ext cx="2989800" cy="17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00"/>
                </a:solidFill>
              </a:rPr>
              <a:t>Cons</a:t>
            </a:r>
            <a:endParaRPr sz="1800" b="1">
              <a:solidFill>
                <a:srgbClr val="000000"/>
              </a:solidFill>
            </a:endParaRPr>
          </a:p>
          <a:p>
            <a:pPr marL="457200" lvl="0" indent="-311150" algn="l" rtl="0"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300"/>
              <a:buChar char="●"/>
            </a:pPr>
            <a:r>
              <a:rPr lang="en-US" sz="1300"/>
              <a:t>Alignment Issues through plates.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Heating Element could break</a:t>
            </a:r>
            <a:endParaRPr sz="130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Fixed Nozzle at bottom likely to cause increased strains at bottom of tube</a:t>
            </a:r>
            <a:endParaRPr sz="1300"/>
          </a:p>
        </p:txBody>
      </p:sp>
      <p:pic>
        <p:nvPicPr>
          <p:cNvPr id="104" name="Google Shape;10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46450" y="803900"/>
            <a:ext cx="1790700" cy="438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772</Words>
  <Application>Microsoft Office PowerPoint</Application>
  <PresentationFormat>On-screen Show (4:3)</PresentationFormat>
  <Paragraphs>136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Average</vt:lpstr>
      <vt:lpstr>1_Blank Presentation</vt:lpstr>
      <vt:lpstr>Blank Presentation</vt:lpstr>
      <vt:lpstr> Miguel Alessandro Lopez   M.S./ B.S. Candidate Mechanical Engineering / Nuclear Engineering Minor  </vt:lpstr>
      <vt:lpstr>URI NUE Program</vt:lpstr>
      <vt:lpstr>Who Am I?</vt:lpstr>
      <vt:lpstr>Who Am I? </vt:lpstr>
      <vt:lpstr>How Did I Get Here?</vt:lpstr>
      <vt:lpstr>High Performance Nuclear Thermal Propulsion</vt:lpstr>
      <vt:lpstr>High Performance Nuclear Thermal Propulsion </vt:lpstr>
      <vt:lpstr>History of CNTR</vt:lpstr>
      <vt:lpstr>Design 3</vt:lpstr>
      <vt:lpstr>Problems and Issues</vt:lpstr>
      <vt:lpstr>Summary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Miguel Alessandro Lopez   M.S./ B.S. Candidate Mechanical Engineering / Nuclear Engineering Minor  </dc:title>
  <cp:lastModifiedBy>Miguel Lopez</cp:lastModifiedBy>
  <cp:revision>1</cp:revision>
  <dcterms:modified xsi:type="dcterms:W3CDTF">2022-11-09T09:34:57Z</dcterms:modified>
</cp:coreProperties>
</file>